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1"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84" d="100"/>
          <a:sy n="84" d="100"/>
        </p:scale>
        <p:origin x="42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129362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388869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163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528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465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113009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392914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35107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98329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0D946-7731-4D41-A375-AEF959F1F963}"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267738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0D946-7731-4D41-A375-AEF959F1F963}" type="datetimeFigureOut">
              <a:rPr lang="en-GB" smtClean="0"/>
              <a:t>11/05/2024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177982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0D946-7731-4D41-A375-AEF959F1F963}" type="datetimeFigureOut">
              <a:rPr lang="en-GB" smtClean="0"/>
              <a:t>11/05/2024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64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0D946-7731-4D41-A375-AEF959F1F963}" type="datetimeFigureOut">
              <a:rPr lang="en-GB" smtClean="0"/>
              <a:t>11/05/2024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407833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0D946-7731-4D41-A375-AEF959F1F963}" type="datetimeFigureOut">
              <a:rPr lang="en-GB" smtClean="0"/>
              <a:t>11/05/2024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95404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0D946-7731-4D41-A375-AEF959F1F963}" type="datetimeFigureOut">
              <a:rPr lang="en-GB" smtClean="0"/>
              <a:t>11/05/2024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F36C5-AC91-45D7-ACF6-6E87243C9F6C}" type="slidenum">
              <a:rPr lang="en-GB" smtClean="0"/>
              <a:t>‹#›</a:t>
            </a:fld>
            <a:endParaRPr lang="en-GB"/>
          </a:p>
        </p:txBody>
      </p:sp>
    </p:spTree>
    <p:extLst>
      <p:ext uri="{BB962C8B-B14F-4D97-AF65-F5344CB8AC3E}">
        <p14:creationId xmlns:p14="http://schemas.microsoft.com/office/powerpoint/2010/main" val="272079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F36C5-AC91-45D7-ACF6-6E87243C9F6C}" type="slidenum">
              <a:rPr lang="en-GB" smtClean="0"/>
              <a:t>‹#›</a:t>
            </a:fld>
            <a:endParaRPr lang="en-GB"/>
          </a:p>
        </p:txBody>
      </p:sp>
      <p:sp>
        <p:nvSpPr>
          <p:cNvPr id="5" name="Date Placeholder 4"/>
          <p:cNvSpPr>
            <a:spLocks noGrp="1"/>
          </p:cNvSpPr>
          <p:nvPr>
            <p:ph type="dt" sz="half" idx="10"/>
          </p:nvPr>
        </p:nvSpPr>
        <p:spPr/>
        <p:txBody>
          <a:bodyPr/>
          <a:lstStyle/>
          <a:p>
            <a:fld id="{1BA0D946-7731-4D41-A375-AEF959F1F963}" type="datetimeFigureOut">
              <a:rPr lang="en-GB" smtClean="0"/>
              <a:t>11/05/2024</a:t>
            </a:fld>
            <a:endParaRPr lang="en-GB"/>
          </a:p>
        </p:txBody>
      </p:sp>
    </p:spTree>
    <p:extLst>
      <p:ext uri="{BB962C8B-B14F-4D97-AF65-F5344CB8AC3E}">
        <p14:creationId xmlns:p14="http://schemas.microsoft.com/office/powerpoint/2010/main" val="231216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A0D946-7731-4D41-A375-AEF959F1F963}" type="datetimeFigureOut">
              <a:rPr lang="en-GB" smtClean="0"/>
              <a:t>11/05/2024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AF36C5-AC91-45D7-ACF6-6E87243C9F6C}" type="slidenum">
              <a:rPr lang="en-GB" smtClean="0"/>
              <a:t>‹#›</a:t>
            </a:fld>
            <a:endParaRPr lang="en-GB"/>
          </a:p>
        </p:txBody>
      </p:sp>
    </p:spTree>
    <p:extLst>
      <p:ext uri="{BB962C8B-B14F-4D97-AF65-F5344CB8AC3E}">
        <p14:creationId xmlns:p14="http://schemas.microsoft.com/office/powerpoint/2010/main" val="42353847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39.jpg"/><Relationship Id="rId4" Type="http://schemas.openxmlformats.org/officeDocument/2006/relationships/image" Target="../media/image3.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170" y="2681096"/>
            <a:ext cx="7766936" cy="1646302"/>
          </a:xfrm>
        </p:spPr>
        <p:txBody>
          <a:bodyPr/>
          <a:lstStyle/>
          <a:p>
            <a:r>
              <a:rPr lang="en-GB" sz="2800" dirty="0"/>
              <a:t>ALMARS project – A case study of collaboration between Blue Economy stakeholders (Universities and Private Companies)</a:t>
            </a:r>
          </a:p>
        </p:txBody>
      </p:sp>
      <p:sp>
        <p:nvSpPr>
          <p:cNvPr id="3" name="Subtitle 2"/>
          <p:cNvSpPr>
            <a:spLocks noGrp="1"/>
          </p:cNvSpPr>
          <p:nvPr>
            <p:ph type="subTitle" idx="1"/>
          </p:nvPr>
        </p:nvSpPr>
        <p:spPr>
          <a:xfrm>
            <a:off x="1305899" y="4637923"/>
            <a:ext cx="7766936" cy="1636776"/>
          </a:xfrm>
        </p:spPr>
        <p:txBody>
          <a:bodyPr>
            <a:normAutofit/>
          </a:bodyPr>
          <a:lstStyle/>
          <a:p>
            <a:r>
              <a:rPr lang="en-GB" b="1" dirty="0"/>
              <a:t>Assoc. </a:t>
            </a:r>
            <a:r>
              <a:rPr lang="en-GB" b="1" dirty="0" err="1"/>
              <a:t>Prof.</a:t>
            </a:r>
            <a:r>
              <a:rPr lang="en-GB" b="1" dirty="0"/>
              <a:t> Rigers BAKIU</a:t>
            </a:r>
          </a:p>
          <a:p>
            <a:r>
              <a:rPr lang="en-GB" dirty="0"/>
              <a:t>Department of Aquaculture and Fisheries</a:t>
            </a:r>
          </a:p>
          <a:p>
            <a:r>
              <a:rPr lang="en-GB" dirty="0"/>
              <a:t>Faculty of Agriculture and Environment</a:t>
            </a:r>
          </a:p>
          <a:p>
            <a:r>
              <a:rPr lang="en-GB" dirty="0"/>
              <a:t>Agricultural University of Tirana</a:t>
            </a:r>
          </a:p>
        </p:txBody>
      </p:sp>
      <p:grpSp>
        <p:nvGrpSpPr>
          <p:cNvPr id="8" name="Group 7"/>
          <p:cNvGrpSpPr/>
          <p:nvPr/>
        </p:nvGrpSpPr>
        <p:grpSpPr>
          <a:xfrm>
            <a:off x="1581594" y="118174"/>
            <a:ext cx="7096062" cy="896810"/>
            <a:chOff x="1581594" y="118174"/>
            <a:chExt cx="6249035" cy="809625"/>
          </a:xfrm>
        </p:grpSpPr>
        <p:pic>
          <p:nvPicPr>
            <p:cNvPr id="4" name="Picture 3" descr="unitir. logo.PNG"/>
            <p:cNvPicPr/>
            <p:nvPr/>
          </p:nvPicPr>
          <p:blipFill>
            <a:blip r:embed="rId2"/>
            <a:stretch>
              <a:fillRect/>
            </a:stretch>
          </p:blipFill>
          <p:spPr>
            <a:xfrm>
              <a:off x="6925119" y="118174"/>
              <a:ext cx="905510" cy="809625"/>
            </a:xfrm>
            <a:prstGeom prst="rect">
              <a:avLst/>
            </a:prstGeom>
          </p:spPr>
        </p:pic>
        <p:pic>
          <p:nvPicPr>
            <p:cNvPr id="5" name="Picture 4" descr="SPHERE.png"/>
            <p:cNvPicPr/>
            <p:nvPr/>
          </p:nvPicPr>
          <p:blipFill>
            <a:blip r:embed="rId3"/>
            <a:stretch>
              <a:fillRect/>
            </a:stretch>
          </p:blipFill>
          <p:spPr>
            <a:xfrm>
              <a:off x="3686619" y="232474"/>
              <a:ext cx="1704975" cy="638175"/>
            </a:xfrm>
            <a:prstGeom prst="rect">
              <a:avLst/>
            </a:prstGeom>
          </p:spPr>
        </p:pic>
        <p:pic>
          <p:nvPicPr>
            <p:cNvPr id="6" name="Picture 5" descr="E+ logo.png"/>
            <p:cNvPicPr/>
            <p:nvPr/>
          </p:nvPicPr>
          <p:blipFill>
            <a:blip r:embed="rId4"/>
            <a:stretch>
              <a:fillRect/>
            </a:stretch>
          </p:blipFill>
          <p:spPr>
            <a:xfrm>
              <a:off x="1581594" y="184849"/>
              <a:ext cx="2105025" cy="600075"/>
            </a:xfrm>
            <a:prstGeom prst="rect">
              <a:avLst/>
            </a:prstGeom>
          </p:spPr>
        </p:pic>
        <p:pic>
          <p:nvPicPr>
            <p:cNvPr id="7" name="Picture 6" descr="fgjh. logo.PNG"/>
            <p:cNvPicPr/>
            <p:nvPr/>
          </p:nvPicPr>
          <p:blipFill>
            <a:blip r:embed="rId5"/>
            <a:stretch>
              <a:fillRect/>
            </a:stretch>
          </p:blipFill>
          <p:spPr>
            <a:xfrm>
              <a:off x="5610669" y="118174"/>
              <a:ext cx="933450" cy="809625"/>
            </a:xfrm>
            <a:prstGeom prst="rect">
              <a:avLst/>
            </a:prstGeom>
          </p:spPr>
        </p:pic>
      </p:grpSp>
      <p:pic>
        <p:nvPicPr>
          <p:cNvPr id="1026" name="Picture 2" descr="UBT | Universiteti Bujqësor i Tiranë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9818" y="4902572"/>
            <a:ext cx="1372127" cy="1372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6031743" y="1281350"/>
            <a:ext cx="3563903" cy="1627156"/>
          </a:xfrm>
          <a:prstGeom prst="rect">
            <a:avLst/>
          </a:prstGeom>
        </p:spPr>
      </p:pic>
    </p:spTree>
    <p:extLst>
      <p:ext uri="{BB962C8B-B14F-4D97-AF65-F5344CB8AC3E}">
        <p14:creationId xmlns:p14="http://schemas.microsoft.com/office/powerpoint/2010/main" val="332934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2.2.1. Designing new professional master degree program in marine fishery</a:t>
            </a:r>
          </a:p>
        </p:txBody>
      </p:sp>
      <p:sp>
        <p:nvSpPr>
          <p:cNvPr id="3" name="Content Placeholder 2"/>
          <p:cNvSpPr>
            <a:spLocks noGrp="1"/>
          </p:cNvSpPr>
          <p:nvPr>
            <p:ph sz="half" idx="1"/>
          </p:nvPr>
        </p:nvSpPr>
        <p:spPr>
          <a:xfrm>
            <a:off x="473293" y="1896033"/>
            <a:ext cx="7189379" cy="3880772"/>
          </a:xfrm>
        </p:spPr>
        <p:txBody>
          <a:bodyPr>
            <a:normAutofit/>
          </a:bodyPr>
          <a:lstStyle/>
          <a:p>
            <a:pPr algn="just"/>
            <a:r>
              <a:rPr lang="en-US" dirty="0"/>
              <a:t>The program was designed according to the market needs, which will allow easer employability of the students after their completion of the studies. </a:t>
            </a:r>
          </a:p>
          <a:p>
            <a:pPr algn="just"/>
            <a:r>
              <a:rPr lang="en-US" dirty="0"/>
              <a:t>It included obligatory and optional courses that will give enrolled students general knowledge for proper and responsible management and protection of the renewable resources of the sea, basic knowledge about catches, breeding, conservation, processing and transport of fish and other marine organisms. </a:t>
            </a:r>
            <a:endParaRPr lang="en-GB"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LMARS second project meeting in Tira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5276" y="1804593"/>
            <a:ext cx="3955272" cy="24720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uccessful kick-off meeting held in Split, Croat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77" y="4276638"/>
            <a:ext cx="3955272" cy="247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9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2.2.2. Accrediting joint professional master degree program in marine fishery</a:t>
            </a:r>
            <a:endParaRPr lang="en-GB" dirty="0"/>
          </a:p>
        </p:txBody>
      </p:sp>
      <p:sp>
        <p:nvSpPr>
          <p:cNvPr id="3" name="Content Placeholder 2"/>
          <p:cNvSpPr>
            <a:spLocks noGrp="1"/>
          </p:cNvSpPr>
          <p:nvPr>
            <p:ph sz="half" idx="1"/>
          </p:nvPr>
        </p:nvSpPr>
        <p:spPr/>
        <p:txBody>
          <a:bodyPr>
            <a:normAutofit lnSpcReduction="10000"/>
          </a:bodyPr>
          <a:lstStyle/>
          <a:p>
            <a:pPr algn="just"/>
            <a:r>
              <a:rPr lang="en-US" dirty="0"/>
              <a:t>The program passed the internal process of being approved by departments, faculties and by three universities Senates. Accreditation process started with submitting documentation to the Ministry of education of Albania. </a:t>
            </a:r>
          </a:p>
          <a:p>
            <a:pPr algn="just"/>
            <a:r>
              <a:rPr lang="en-US" dirty="0"/>
              <a:t>Consortium has been informed that documentation was received and accepted and the accreditation process officially started. Hence, the Consortium was informed that the documentation has passed the first stage of the process.</a:t>
            </a:r>
            <a:endParaRPr lang="en-GB" dirty="0"/>
          </a:p>
        </p:txBody>
      </p:sp>
      <p:sp>
        <p:nvSpPr>
          <p:cNvPr id="12" name="Content Placeholder 11"/>
          <p:cNvSpPr>
            <a:spLocks noGrp="1"/>
          </p:cNvSpPr>
          <p:nvPr>
            <p:ph sz="half" idx="2"/>
          </p:nvPr>
        </p:nvSpPr>
        <p:spPr>
          <a:xfrm>
            <a:off x="5089970" y="2160589"/>
            <a:ext cx="3992533" cy="3880773"/>
          </a:xfrm>
        </p:spPr>
        <p:txBody>
          <a:bodyPr>
            <a:normAutofit lnSpcReduction="10000"/>
          </a:bodyPr>
          <a:lstStyle/>
          <a:p>
            <a:r>
              <a:rPr lang="en-GB" dirty="0"/>
              <a:t>During the first week of October 2022 we had the confirmation to open/activate this new Professional Master study program</a:t>
            </a:r>
          </a:p>
          <a:p>
            <a:r>
              <a:rPr lang="en-GB" dirty="0"/>
              <a:t>Difficulties in enrolling the students:</a:t>
            </a:r>
          </a:p>
          <a:p>
            <a:pPr lvl="1"/>
            <a:r>
              <a:rPr lang="en-GB" dirty="0"/>
              <a:t>1 from </a:t>
            </a:r>
            <a:r>
              <a:rPr lang="en-GB" dirty="0" err="1"/>
              <a:t>Vlora</a:t>
            </a:r>
            <a:r>
              <a:rPr lang="en-GB" dirty="0"/>
              <a:t> University</a:t>
            </a:r>
          </a:p>
          <a:p>
            <a:pPr lvl="1"/>
            <a:r>
              <a:rPr lang="en-GB" dirty="0"/>
              <a:t>1 from Durres University</a:t>
            </a:r>
          </a:p>
          <a:p>
            <a:pPr lvl="1"/>
            <a:r>
              <a:rPr lang="en-GB" dirty="0"/>
              <a:t>10 from Agricultural University of Tirana (with the support of Directorate of Aquaculture and Fisheries Service at MARD</a:t>
            </a:r>
          </a:p>
          <a:p>
            <a:endParaRPr lang="en-GB"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63547" y="1516213"/>
            <a:ext cx="180690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2020</a:t>
            </a:r>
          </a:p>
        </p:txBody>
      </p:sp>
      <p:sp>
        <p:nvSpPr>
          <p:cNvPr id="14" name="Rectangle 13"/>
          <p:cNvSpPr/>
          <p:nvPr/>
        </p:nvSpPr>
        <p:spPr>
          <a:xfrm>
            <a:off x="6335086" y="1516858"/>
            <a:ext cx="180690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2022</a:t>
            </a:r>
          </a:p>
        </p:txBody>
      </p:sp>
      <p:pic>
        <p:nvPicPr>
          <p:cNvPr id="15" name="Picture 14"/>
          <p:cNvPicPr>
            <a:picLocks noChangeAspect="1"/>
          </p:cNvPicPr>
          <p:nvPr/>
        </p:nvPicPr>
        <p:blipFill>
          <a:blip r:embed="rId7"/>
          <a:stretch>
            <a:fillRect/>
          </a:stretch>
        </p:blipFill>
        <p:spPr>
          <a:xfrm>
            <a:off x="9055746" y="1859895"/>
            <a:ext cx="3172656" cy="4005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31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2.2.2. Accrediting joint professional master degree program in marine fishery</a:t>
            </a:r>
            <a:endParaRPr lang="en-GB" dirty="0"/>
          </a:p>
        </p:txBody>
      </p:sp>
      <p:sp>
        <p:nvSpPr>
          <p:cNvPr id="3" name="Content Placeholder 2"/>
          <p:cNvSpPr>
            <a:spLocks noGrp="1"/>
          </p:cNvSpPr>
          <p:nvPr>
            <p:ph sz="half" idx="1"/>
          </p:nvPr>
        </p:nvSpPr>
        <p:spPr>
          <a:xfrm>
            <a:off x="567607" y="1920325"/>
            <a:ext cx="3949530" cy="1487867"/>
          </a:xfrm>
        </p:spPr>
        <p:txBody>
          <a:bodyPr>
            <a:normAutofit/>
          </a:bodyPr>
          <a:lstStyle/>
          <a:p>
            <a:r>
              <a:rPr lang="en-GB" dirty="0"/>
              <a:t>During the weeks of enrolment we promoted the study program in the social </a:t>
            </a:r>
            <a:r>
              <a:rPr lang="en-GB" dirty="0" err="1"/>
              <a:t>neetworks</a:t>
            </a:r>
            <a:r>
              <a:rPr lang="en-GB" dirty="0"/>
              <a:t> and Universities websites</a:t>
            </a:r>
          </a:p>
        </p:txBody>
      </p:sp>
      <p:sp>
        <p:nvSpPr>
          <p:cNvPr id="12" name="Content Placeholder 11"/>
          <p:cNvSpPr>
            <a:spLocks noGrp="1"/>
          </p:cNvSpPr>
          <p:nvPr>
            <p:ph sz="half" idx="2"/>
          </p:nvPr>
        </p:nvSpPr>
        <p:spPr>
          <a:xfrm>
            <a:off x="4481085" y="1920325"/>
            <a:ext cx="3962590" cy="1844483"/>
          </a:xfrm>
        </p:spPr>
        <p:txBody>
          <a:bodyPr>
            <a:normAutofit/>
          </a:bodyPr>
          <a:lstStyle/>
          <a:p>
            <a:r>
              <a:rPr lang="en-GB" dirty="0"/>
              <a:t>Luckily with the support of the Department staff and the support from the Ministry of Agriculture and Rural Development we have enrolled 12 students.</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848673" y="3092485"/>
            <a:ext cx="2733116" cy="2554996"/>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4563" y="3817561"/>
            <a:ext cx="3981169" cy="1791526"/>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7171" y="2135743"/>
            <a:ext cx="3917416" cy="1762837"/>
          </a:xfrm>
          <a:prstGeom prst="rect">
            <a:avLst/>
          </a:prstGeom>
        </p:spPr>
      </p:pic>
    </p:spTree>
    <p:extLst>
      <p:ext uri="{BB962C8B-B14F-4D97-AF65-F5344CB8AC3E}">
        <p14:creationId xmlns:p14="http://schemas.microsoft.com/office/powerpoint/2010/main" val="32373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2.2.3. Equipment and literature procurement</a:t>
            </a:r>
            <a:endParaRPr lang="en-GB" dirty="0"/>
          </a:p>
        </p:txBody>
      </p:sp>
      <p:sp>
        <p:nvSpPr>
          <p:cNvPr id="3" name="Content Placeholder 2"/>
          <p:cNvSpPr>
            <a:spLocks noGrp="1"/>
          </p:cNvSpPr>
          <p:nvPr>
            <p:ph sz="half" idx="1"/>
          </p:nvPr>
        </p:nvSpPr>
        <p:spPr>
          <a:xfrm>
            <a:off x="567606" y="1920325"/>
            <a:ext cx="5595450" cy="1517819"/>
          </a:xfrm>
        </p:spPr>
        <p:txBody>
          <a:bodyPr>
            <a:normAutofit fontScale="77500" lnSpcReduction="20000"/>
          </a:bodyPr>
          <a:lstStyle/>
          <a:p>
            <a:pPr algn="just"/>
            <a:r>
              <a:rPr lang="en-US" dirty="0"/>
              <a:t>The AUT has initiated the procurement process for purchasing the computers, servers and </a:t>
            </a:r>
            <a:r>
              <a:rPr lang="en-US" dirty="0" err="1"/>
              <a:t>equipments</a:t>
            </a:r>
            <a:r>
              <a:rPr lang="en-US" dirty="0"/>
              <a:t> required for the (WP4) creation of the online platform. The process of selecting the best literature for the literature is still in progress (initiated on 21/05/2020).</a:t>
            </a:r>
          </a:p>
          <a:p>
            <a:pPr algn="just"/>
            <a:r>
              <a:rPr lang="en-US" dirty="0"/>
              <a:t>Purchased 20 portable computers, 2 workstations, 1 server and all the equipment for passive and active internet network</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8903" y="1684203"/>
            <a:ext cx="4643097" cy="2613891"/>
          </a:xfrm>
          <a:prstGeom prst="rect">
            <a:avLst/>
          </a:prstGeom>
        </p:spPr>
      </p:pic>
    </p:spTree>
    <p:extLst>
      <p:ext uri="{BB962C8B-B14F-4D97-AF65-F5344CB8AC3E}">
        <p14:creationId xmlns:p14="http://schemas.microsoft.com/office/powerpoint/2010/main" val="180405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651" y="1433877"/>
            <a:ext cx="4214375" cy="3160781"/>
          </a:xfrm>
          <a:prstGeom prst="rect">
            <a:avLst/>
          </a:prstGeom>
        </p:spPr>
      </p:pic>
      <p:sp>
        <p:nvSpPr>
          <p:cNvPr id="2" name="Title 1"/>
          <p:cNvSpPr>
            <a:spLocks noGrp="1"/>
          </p:cNvSpPr>
          <p:nvPr>
            <p:ph type="title"/>
          </p:nvPr>
        </p:nvSpPr>
        <p:spPr/>
        <p:txBody>
          <a:bodyPr>
            <a:normAutofit/>
          </a:bodyPr>
          <a:lstStyle/>
          <a:p>
            <a:r>
              <a:rPr lang="hr-HR" dirty="0"/>
              <a:t>2.2.3. Equipment and literature procurement</a:t>
            </a:r>
            <a:endParaRPr lang="en-GB" dirty="0"/>
          </a:p>
        </p:txBody>
      </p:sp>
      <p:sp>
        <p:nvSpPr>
          <p:cNvPr id="3" name="Content Placeholder 2"/>
          <p:cNvSpPr>
            <a:spLocks noGrp="1"/>
          </p:cNvSpPr>
          <p:nvPr>
            <p:ph sz="half" idx="1"/>
          </p:nvPr>
        </p:nvSpPr>
        <p:spPr>
          <a:xfrm>
            <a:off x="567607" y="1920325"/>
            <a:ext cx="4092044" cy="1487867"/>
          </a:xfrm>
        </p:spPr>
        <p:txBody>
          <a:bodyPr>
            <a:normAutofit/>
          </a:bodyPr>
          <a:lstStyle/>
          <a:p>
            <a:pPr algn="just"/>
            <a:r>
              <a:rPr lang="en-GB" dirty="0"/>
              <a:t>The equipped laboratory/meeting room was also used during the trainings from the Split staff members during September 2022.</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3"/>
            <a:stretch>
              <a:fillRect/>
            </a:stretch>
          </p:blipFill>
          <p:spPr>
            <a:xfrm>
              <a:off x="6925119" y="118174"/>
              <a:ext cx="905510" cy="809625"/>
            </a:xfrm>
            <a:prstGeom prst="rect">
              <a:avLst/>
            </a:prstGeom>
          </p:spPr>
        </p:pic>
        <p:pic>
          <p:nvPicPr>
            <p:cNvPr id="6" name="Picture 5" descr="SPHERE.png"/>
            <p:cNvPicPr/>
            <p:nvPr/>
          </p:nvPicPr>
          <p:blipFill>
            <a:blip r:embed="rId4"/>
            <a:stretch>
              <a:fillRect/>
            </a:stretch>
          </p:blipFill>
          <p:spPr>
            <a:xfrm>
              <a:off x="3686619" y="232474"/>
              <a:ext cx="1704975" cy="638175"/>
            </a:xfrm>
            <a:prstGeom prst="rect">
              <a:avLst/>
            </a:prstGeom>
          </p:spPr>
        </p:pic>
        <p:pic>
          <p:nvPicPr>
            <p:cNvPr id="7" name="Picture 6" descr="E+ logo.png"/>
            <p:cNvPicPr/>
            <p:nvPr/>
          </p:nvPicPr>
          <p:blipFill>
            <a:blip r:embed="rId5"/>
            <a:stretch>
              <a:fillRect/>
            </a:stretch>
          </p:blipFill>
          <p:spPr>
            <a:xfrm>
              <a:off x="1581594" y="184849"/>
              <a:ext cx="2105025" cy="600075"/>
            </a:xfrm>
            <a:prstGeom prst="rect">
              <a:avLst/>
            </a:prstGeom>
          </p:spPr>
        </p:pic>
        <p:pic>
          <p:nvPicPr>
            <p:cNvPr id="8" name="Picture 7" descr="fgjh. logo.PNG"/>
            <p:cNvPicPr/>
            <p:nvPr/>
          </p:nvPicPr>
          <p:blipFill>
            <a:blip r:embed="rId6"/>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4002" y="0"/>
            <a:ext cx="2917998" cy="3890664"/>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218" y="2664258"/>
            <a:ext cx="4113145" cy="4035538"/>
          </a:xfrm>
          <a:prstGeom prst="rect">
            <a:avLst/>
          </a:prstGeom>
        </p:spPr>
      </p:pic>
    </p:spTree>
    <p:extLst>
      <p:ext uri="{BB962C8B-B14F-4D97-AF65-F5344CB8AC3E}">
        <p14:creationId xmlns:p14="http://schemas.microsoft.com/office/powerpoint/2010/main" val="30051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2.2.3. Equipment and literature procurement</a:t>
            </a:r>
            <a:endParaRPr lang="en-GB" dirty="0"/>
          </a:p>
        </p:txBody>
      </p:sp>
      <p:sp>
        <p:nvSpPr>
          <p:cNvPr id="3" name="Content Placeholder 2"/>
          <p:cNvSpPr>
            <a:spLocks noGrp="1"/>
          </p:cNvSpPr>
          <p:nvPr>
            <p:ph sz="half" idx="1"/>
          </p:nvPr>
        </p:nvSpPr>
        <p:spPr>
          <a:xfrm>
            <a:off x="567607" y="1920325"/>
            <a:ext cx="4022681" cy="2990003"/>
          </a:xfrm>
        </p:spPr>
        <p:txBody>
          <a:bodyPr>
            <a:normAutofit fontScale="85000" lnSpcReduction="20000"/>
          </a:bodyPr>
          <a:lstStyle/>
          <a:p>
            <a:pPr marL="0" indent="0" algn="just">
              <a:buNone/>
            </a:pPr>
            <a:r>
              <a:rPr lang="en-US" dirty="0"/>
              <a:t>Other </a:t>
            </a:r>
            <a:r>
              <a:rPr lang="en-US" dirty="0" err="1"/>
              <a:t>purchaised</a:t>
            </a:r>
            <a:r>
              <a:rPr lang="en-US" dirty="0"/>
              <a:t> </a:t>
            </a:r>
            <a:r>
              <a:rPr lang="en-US" dirty="0" err="1"/>
              <a:t>equipments</a:t>
            </a:r>
            <a:r>
              <a:rPr lang="en-US" dirty="0"/>
              <a:t> </a:t>
            </a:r>
          </a:p>
          <a:p>
            <a:pPr algn="just"/>
            <a:r>
              <a:rPr lang="en-US" dirty="0"/>
              <a:t>Laboratory combination refrigerator and freezer</a:t>
            </a:r>
          </a:p>
          <a:p>
            <a:pPr algn="just"/>
            <a:r>
              <a:rPr lang="en-US" dirty="0"/>
              <a:t>Turbidity and depth kit (2x)</a:t>
            </a:r>
          </a:p>
          <a:p>
            <a:pPr algn="just"/>
            <a:r>
              <a:rPr lang="en-US" dirty="0"/>
              <a:t>Simple plankton nets (2x) for fish and sea sampling</a:t>
            </a:r>
          </a:p>
          <a:p>
            <a:pPr algn="just"/>
            <a:r>
              <a:rPr lang="en-US" dirty="0"/>
              <a:t>Light stereo microscope (2x)</a:t>
            </a:r>
          </a:p>
          <a:p>
            <a:pPr algn="just"/>
            <a:r>
              <a:rPr lang="en-US" dirty="0"/>
              <a:t>Led laboratory magnifier lamp (2x)</a:t>
            </a:r>
          </a:p>
          <a:p>
            <a:pPr algn="just"/>
            <a:r>
              <a:rPr lang="en-US" dirty="0"/>
              <a:t>Digital caliper (6x)</a:t>
            </a:r>
          </a:p>
          <a:p>
            <a:pPr algn="just"/>
            <a:r>
              <a:rPr lang="en-US" dirty="0"/>
              <a:t>Dissection kits (6x) for laboratory work</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7334" y="0"/>
            <a:ext cx="3584666" cy="393733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1860" y="1395634"/>
            <a:ext cx="2519499" cy="335933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80371" y="3902498"/>
            <a:ext cx="3496104" cy="295550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0065" y="1395634"/>
            <a:ext cx="2745731" cy="3673687"/>
          </a:xfrm>
          <a:prstGeom prst="rect">
            <a:avLst/>
          </a:prstGeom>
        </p:spPr>
      </p:pic>
    </p:spTree>
    <p:extLst>
      <p:ext uri="{BB962C8B-B14F-4D97-AF65-F5344CB8AC3E}">
        <p14:creationId xmlns:p14="http://schemas.microsoft.com/office/powerpoint/2010/main" val="279383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9464040" cy="1320800"/>
          </a:xfrm>
        </p:spPr>
        <p:txBody>
          <a:bodyPr>
            <a:normAutofit/>
          </a:bodyPr>
          <a:lstStyle/>
          <a:p>
            <a:r>
              <a:rPr lang="en-US" sz="2400" dirty="0">
                <a:solidFill>
                  <a:schemeClr val="accent2">
                    <a:lumMod val="60000"/>
                    <a:lumOff val="40000"/>
                  </a:schemeClr>
                </a:solidFill>
              </a:rPr>
              <a:t>Developing network for knowledge and information exchange among stakeholders active in marine fishery field in Albania – WP4</a:t>
            </a:r>
          </a:p>
        </p:txBody>
      </p:sp>
      <p:sp>
        <p:nvSpPr>
          <p:cNvPr id="3" name="Content Placeholder 2"/>
          <p:cNvSpPr>
            <a:spLocks noGrp="1"/>
          </p:cNvSpPr>
          <p:nvPr>
            <p:ph sz="half" idx="1"/>
          </p:nvPr>
        </p:nvSpPr>
        <p:spPr>
          <a:xfrm>
            <a:off x="567607" y="1920325"/>
            <a:ext cx="6177541" cy="3727156"/>
          </a:xfrm>
        </p:spPr>
        <p:txBody>
          <a:bodyPr>
            <a:normAutofit fontScale="77500" lnSpcReduction="20000"/>
          </a:bodyPr>
          <a:lstStyle/>
          <a:p>
            <a:pPr algn="just"/>
            <a:r>
              <a:rPr lang="en-US" dirty="0"/>
              <a:t>Assumptions: </a:t>
            </a:r>
          </a:p>
          <a:p>
            <a:pPr marL="0" indent="0" algn="just">
              <a:buNone/>
            </a:pPr>
            <a:r>
              <a:rPr lang="en-US" dirty="0"/>
              <a:t>- increasing interest of marine fisheries stakeholders (government authorities or private companies) to provide data on the specific requirements of the competences for performing the routine activities of marine fisheries field.</a:t>
            </a:r>
          </a:p>
          <a:p>
            <a:pPr marL="0" indent="0" algn="just">
              <a:buNone/>
            </a:pPr>
            <a:r>
              <a:rPr lang="en-US" dirty="0"/>
              <a:t>- Interest of target groups for the marine fishing exchanging information </a:t>
            </a:r>
          </a:p>
          <a:p>
            <a:pPr marL="0" indent="0" algn="just">
              <a:buNone/>
            </a:pPr>
            <a:r>
              <a:rPr lang="en-US" dirty="0"/>
              <a:t>- Cooperation of stakeholders in the marine fishery field for establishing a network for knowledge and info exchange</a:t>
            </a:r>
          </a:p>
          <a:p>
            <a:pPr algn="just"/>
            <a:r>
              <a:rPr lang="en-US" dirty="0"/>
              <a:t>Risks: </a:t>
            </a:r>
          </a:p>
          <a:p>
            <a:pPr marL="0" indent="0" algn="just">
              <a:buNone/>
            </a:pPr>
            <a:r>
              <a:rPr lang="en-US" dirty="0"/>
              <a:t>- The accuracy of provided data from the fishery sector is low, based on the problems related to lack of collaboration with the fishers, the private companies and the government authorities, </a:t>
            </a:r>
          </a:p>
          <a:p>
            <a:pPr marL="0" indent="0" algn="just">
              <a:buNone/>
            </a:pPr>
            <a:r>
              <a:rPr lang="en-US" dirty="0"/>
              <a:t>- Generally there is a lack of literature in Albanian language and the actual literature it is not updated.</a:t>
            </a:r>
          </a:p>
          <a:p>
            <a:pPr marL="0" indent="0" algn="just">
              <a:buNone/>
            </a:pPr>
            <a:r>
              <a:rPr lang="en-US" dirty="0"/>
              <a:t>- Lack of knowledge and willingness of fishery stakeholders to share information and knowledge due to competition among them</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9464040" cy="1320800"/>
          </a:xfrm>
        </p:spPr>
        <p:txBody>
          <a:bodyPr>
            <a:normAutofit/>
          </a:bodyPr>
          <a:lstStyle/>
          <a:p>
            <a:r>
              <a:rPr lang="en-US" sz="2400" dirty="0">
                <a:solidFill>
                  <a:schemeClr val="accent2">
                    <a:lumMod val="60000"/>
                    <a:lumOff val="40000"/>
                  </a:schemeClr>
                </a:solidFill>
              </a:rPr>
              <a:t>Developing network for knowledge and information exchange among stakeholders active in marine fishery field in Albania – WP4</a:t>
            </a:r>
          </a:p>
        </p:txBody>
      </p:sp>
      <p:sp>
        <p:nvSpPr>
          <p:cNvPr id="3" name="Content Placeholder 2"/>
          <p:cNvSpPr>
            <a:spLocks noGrp="1"/>
          </p:cNvSpPr>
          <p:nvPr>
            <p:ph sz="half" idx="1"/>
          </p:nvPr>
        </p:nvSpPr>
        <p:spPr>
          <a:xfrm>
            <a:off x="567607" y="1920325"/>
            <a:ext cx="6601289" cy="3727156"/>
          </a:xfrm>
        </p:spPr>
        <p:txBody>
          <a:bodyPr>
            <a:normAutofit fontScale="92500" lnSpcReduction="20000"/>
          </a:bodyPr>
          <a:lstStyle/>
          <a:p>
            <a:pPr algn="just"/>
            <a:r>
              <a:rPr lang="en-US" dirty="0"/>
              <a:t>The goal of the WP is to develop an ad-hoc online platform based on the Albanian Blue Growth sector information, provided by all the necessary stakeholders. </a:t>
            </a:r>
          </a:p>
          <a:p>
            <a:pPr algn="just"/>
            <a:r>
              <a:rPr lang="en-US" dirty="0"/>
              <a:t>It will be used as instrument for knowledge and information exchange among stakeholders active in marine fishery field in Albania, including the students and alumni students (graduated students).</a:t>
            </a:r>
          </a:p>
          <a:p>
            <a:pPr algn="just"/>
            <a:r>
              <a:rPr lang="en-US" dirty="0"/>
              <a:t>The information present in this platform will be updated every month and it will be related to all the news about fisheries, aquaculture, fish products marketing etc.</a:t>
            </a:r>
          </a:p>
          <a:p>
            <a:pPr algn="just"/>
            <a:r>
              <a:rPr lang="en-US" dirty="0"/>
              <a:t>In this platform, it will be possible to interact with all the representatives of the private companies and local/government authorities by using the forum and the chat.</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253192" y="2173893"/>
            <a:ext cx="4938808" cy="2322759"/>
          </a:xfrm>
          <a:prstGeom prst="rect">
            <a:avLst/>
          </a:prstGeom>
        </p:spPr>
      </p:pic>
    </p:spTree>
    <p:extLst>
      <p:ext uri="{BB962C8B-B14F-4D97-AF65-F5344CB8AC3E}">
        <p14:creationId xmlns:p14="http://schemas.microsoft.com/office/powerpoint/2010/main" val="23565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9464040" cy="1320800"/>
          </a:xfrm>
        </p:spPr>
        <p:txBody>
          <a:bodyPr>
            <a:normAutofit/>
          </a:bodyPr>
          <a:lstStyle/>
          <a:p>
            <a:r>
              <a:rPr lang="en-US" sz="2400" dirty="0">
                <a:solidFill>
                  <a:schemeClr val="accent2">
                    <a:lumMod val="60000"/>
                    <a:lumOff val="40000"/>
                  </a:schemeClr>
                </a:solidFill>
              </a:rPr>
              <a:t>Developing network for knowledge and information exchange among stakeholders active in marine fishery field in Albania – WP4</a:t>
            </a:r>
          </a:p>
        </p:txBody>
      </p:sp>
      <p:sp>
        <p:nvSpPr>
          <p:cNvPr id="3" name="Content Placeholder 2"/>
          <p:cNvSpPr>
            <a:spLocks noGrp="1"/>
          </p:cNvSpPr>
          <p:nvPr>
            <p:ph sz="half" idx="1"/>
          </p:nvPr>
        </p:nvSpPr>
        <p:spPr>
          <a:xfrm>
            <a:off x="567607" y="1920325"/>
            <a:ext cx="6601289" cy="3727156"/>
          </a:xfrm>
        </p:spPr>
        <p:txBody>
          <a:bodyPr>
            <a:normAutofit/>
          </a:bodyPr>
          <a:lstStyle/>
          <a:p>
            <a:pPr algn="just"/>
            <a:r>
              <a:rPr lang="en-US" dirty="0"/>
              <a:t>Regularly, it will be published a list of vacant work positions in the public administrate and private companies. </a:t>
            </a:r>
          </a:p>
          <a:p>
            <a:pPr algn="just"/>
            <a:r>
              <a:rPr lang="en-US" dirty="0"/>
              <a:t>By creating this online platform, the interaction between the private companies, local and government authorities and the Universities will be more intensive and fruitful. </a:t>
            </a:r>
          </a:p>
          <a:p>
            <a:pPr algn="just"/>
            <a:r>
              <a:rPr lang="en-US" dirty="0"/>
              <a:t>The WP was implemented by the Agriculture University of Tirana in straight collaboration with the Directorate of Fisheries and Aquaculture Services, where each of the mentioned tasks included a series of activities described in section 4.1, 4.2, 4.3, 4.4. and 4.5. </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253192" y="2173893"/>
            <a:ext cx="4938808" cy="2322759"/>
          </a:xfrm>
          <a:prstGeom prst="rect">
            <a:avLst/>
          </a:prstGeom>
        </p:spPr>
      </p:pic>
    </p:spTree>
    <p:extLst>
      <p:ext uri="{BB962C8B-B14F-4D97-AF65-F5344CB8AC3E}">
        <p14:creationId xmlns:p14="http://schemas.microsoft.com/office/powerpoint/2010/main" val="302500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9464040" cy="1320800"/>
          </a:xfrm>
        </p:spPr>
        <p:txBody>
          <a:bodyPr>
            <a:normAutofit/>
          </a:bodyPr>
          <a:lstStyle/>
          <a:p>
            <a:r>
              <a:rPr lang="en-US" sz="2400" dirty="0">
                <a:solidFill>
                  <a:schemeClr val="accent2">
                    <a:lumMod val="60000"/>
                    <a:lumOff val="40000"/>
                  </a:schemeClr>
                </a:solidFill>
              </a:rPr>
              <a:t>Developing network for knowledge and information exchange among stakeholders active in marine fishery field in Albania – WP4</a:t>
            </a:r>
          </a:p>
        </p:txBody>
      </p:sp>
      <p:sp>
        <p:nvSpPr>
          <p:cNvPr id="3" name="Content Placeholder 2"/>
          <p:cNvSpPr>
            <a:spLocks noGrp="1"/>
          </p:cNvSpPr>
          <p:nvPr>
            <p:ph sz="half" idx="1"/>
          </p:nvPr>
        </p:nvSpPr>
        <p:spPr>
          <a:xfrm>
            <a:off x="567607" y="1920325"/>
            <a:ext cx="6601289" cy="3727156"/>
          </a:xfrm>
        </p:spPr>
        <p:txBody>
          <a:bodyPr>
            <a:normAutofit/>
          </a:bodyPr>
          <a:lstStyle/>
          <a:p>
            <a:pPr algn="just"/>
            <a:r>
              <a:rPr lang="en-US" dirty="0"/>
              <a:t>Implementation of this work package included four activities:</a:t>
            </a:r>
          </a:p>
          <a:p>
            <a:pPr lvl="1" algn="just"/>
            <a:r>
              <a:rPr lang="en-US" dirty="0"/>
              <a:t>Visits at EU countries, especially at fishing ports and fishing organizations. </a:t>
            </a:r>
          </a:p>
          <a:p>
            <a:pPr lvl="1" algn="just"/>
            <a:r>
              <a:rPr lang="en-US" dirty="0"/>
              <a:t>Establishing a network among the stakeholders. </a:t>
            </a:r>
          </a:p>
          <a:p>
            <a:pPr lvl="1" algn="just"/>
            <a:r>
              <a:rPr lang="en-US" dirty="0"/>
              <a:t>Organizing workshops in Durres University (UAMD) and AUT in order to promote the networking.</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253192" y="2173893"/>
            <a:ext cx="4938808" cy="2322759"/>
          </a:xfrm>
          <a:prstGeom prst="rect">
            <a:avLst/>
          </a:prstGeom>
        </p:spPr>
      </p:pic>
    </p:spTree>
    <p:extLst>
      <p:ext uri="{BB962C8B-B14F-4D97-AF65-F5344CB8AC3E}">
        <p14:creationId xmlns:p14="http://schemas.microsoft.com/office/powerpoint/2010/main" val="37884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03758"/>
            <a:ext cx="8596668" cy="826642"/>
          </a:xfrm>
        </p:spPr>
        <p:txBody>
          <a:bodyPr/>
          <a:lstStyle/>
          <a:p>
            <a:r>
              <a:rPr lang="en-GB" dirty="0"/>
              <a:t>Aim and Objectives of ALMARS project</a:t>
            </a:r>
          </a:p>
        </p:txBody>
      </p:sp>
      <p:sp>
        <p:nvSpPr>
          <p:cNvPr id="3" name="Content Placeholder 2"/>
          <p:cNvSpPr>
            <a:spLocks noGrp="1"/>
          </p:cNvSpPr>
          <p:nvPr>
            <p:ph idx="1"/>
          </p:nvPr>
        </p:nvSpPr>
        <p:spPr>
          <a:xfrm>
            <a:off x="265854" y="1796745"/>
            <a:ext cx="8596668" cy="3880773"/>
          </a:xfrm>
        </p:spPr>
        <p:txBody>
          <a:bodyPr>
            <a:normAutofit lnSpcReduction="10000"/>
          </a:bodyPr>
          <a:lstStyle/>
          <a:p>
            <a:r>
              <a:rPr lang="en-GB" dirty="0"/>
              <a:t>It was a three-year Erasmus+ capacity building project (Key Action 2) with a focus on Enhancing the Marine Fishery industry in Albania. </a:t>
            </a:r>
          </a:p>
          <a:p>
            <a:r>
              <a:rPr lang="en-GB" dirty="0"/>
              <a:t>Project aimed at enhancing marine fishery industry in Albania which was achieved through several tasks:</a:t>
            </a:r>
          </a:p>
          <a:p>
            <a:pPr lvl="1"/>
            <a:r>
              <a:rPr lang="en-GB" dirty="0"/>
              <a:t>The development of a new professional Master Degree in Marine Fishery that will meet market needs</a:t>
            </a:r>
            <a:br>
              <a:rPr lang="en-GB" dirty="0"/>
            </a:br>
            <a:endParaRPr lang="en-GB" dirty="0"/>
          </a:p>
          <a:p>
            <a:pPr lvl="1"/>
            <a:r>
              <a:rPr lang="en-GB" dirty="0"/>
              <a:t>Enhancement of collaboration among Blue Growth stakeholders through the development of networking platform</a:t>
            </a:r>
          </a:p>
          <a:p>
            <a:pPr lvl="1"/>
            <a:r>
              <a:rPr lang="en-GB" dirty="0"/>
              <a:t>Improving the maritime training centre for professional seafarers operating on fishing vessels is another objective of the project since it allows us to penetrate and shape the marine fishery industry from another angle which is the field of exploitation and fishing.</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177" y="102440"/>
            <a:ext cx="4369384" cy="10013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75668" y="154052"/>
            <a:ext cx="6096000" cy="923330"/>
          </a:xfrm>
          <a:prstGeom prst="rect">
            <a:avLst/>
          </a:prstGeom>
        </p:spPr>
        <p:txBody>
          <a:bodyPr>
            <a:spAutoFit/>
          </a:bodyPr>
          <a:lstStyle/>
          <a:p>
            <a:r>
              <a:rPr lang="en-GB" b="1" i="0" dirty="0">
                <a:solidFill>
                  <a:srgbClr val="222222"/>
                </a:solidFill>
                <a:effectLst/>
                <a:latin typeface="Open Sans" panose="020B0604020202020204" charset="0"/>
              </a:rPr>
              <a:t>Reference No:</a:t>
            </a:r>
            <a:r>
              <a:rPr lang="en-GB" b="0" i="0" dirty="0">
                <a:solidFill>
                  <a:srgbClr val="222222"/>
                </a:solidFill>
                <a:effectLst/>
                <a:latin typeface="Open Sans" panose="020B0604020202020204" charset="0"/>
              </a:rPr>
              <a:t> 598550-EPP-1-2018-1-HR-EPPKA2-CBHE-JP</a:t>
            </a:r>
            <a:br>
              <a:rPr lang="en-GB" dirty="0"/>
            </a:br>
            <a:r>
              <a:rPr lang="en-GB" b="1" i="0" dirty="0">
                <a:solidFill>
                  <a:srgbClr val="222222"/>
                </a:solidFill>
                <a:effectLst/>
                <a:latin typeface="Open Sans" panose="020B0604020202020204" charset="0"/>
              </a:rPr>
              <a:t>Project duration:</a:t>
            </a:r>
            <a:r>
              <a:rPr lang="en-GB" b="0" i="0" dirty="0">
                <a:solidFill>
                  <a:srgbClr val="222222"/>
                </a:solidFill>
                <a:effectLst/>
                <a:latin typeface="Open Sans" panose="020B0604020202020204" charset="0"/>
              </a:rPr>
              <a:t> 15.01.2019 – 14.01.2022</a:t>
            </a:r>
            <a:endParaRPr lang="en-GB" dirty="0"/>
          </a:p>
        </p:txBody>
      </p:sp>
    </p:spTree>
    <p:extLst>
      <p:ext uri="{BB962C8B-B14F-4D97-AF65-F5344CB8AC3E}">
        <p14:creationId xmlns:p14="http://schemas.microsoft.com/office/powerpoint/2010/main" val="404448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674595"/>
            <a:ext cx="9464040" cy="1320800"/>
          </a:xfrm>
        </p:spPr>
        <p:txBody>
          <a:bodyPr>
            <a:normAutofit/>
          </a:bodyPr>
          <a:lstStyle/>
          <a:p>
            <a:r>
              <a:rPr lang="en-US" sz="2400" dirty="0">
                <a:solidFill>
                  <a:schemeClr val="accent2">
                    <a:lumMod val="60000"/>
                    <a:lumOff val="40000"/>
                  </a:schemeClr>
                </a:solidFill>
              </a:rPr>
              <a:t>Developing network for knowledge and information exchange among stakeholders active in marine fishery field in Albania – WP4</a:t>
            </a:r>
          </a:p>
        </p:txBody>
      </p:sp>
      <p:sp>
        <p:nvSpPr>
          <p:cNvPr id="3" name="Content Placeholder 2"/>
          <p:cNvSpPr>
            <a:spLocks noGrp="1"/>
          </p:cNvSpPr>
          <p:nvPr>
            <p:ph sz="half" idx="1"/>
          </p:nvPr>
        </p:nvSpPr>
        <p:spPr>
          <a:xfrm>
            <a:off x="73831" y="1673437"/>
            <a:ext cx="3748361" cy="3727156"/>
          </a:xfrm>
        </p:spPr>
        <p:txBody>
          <a:bodyPr>
            <a:normAutofit/>
          </a:bodyPr>
          <a:lstStyle/>
          <a:p>
            <a:pPr algn="just"/>
            <a:r>
              <a:rPr lang="en-US" dirty="0"/>
              <a:t>Implementation of this work package included four activities:</a:t>
            </a:r>
          </a:p>
          <a:p>
            <a:pPr lvl="1" algn="just"/>
            <a:r>
              <a:rPr lang="en-US" dirty="0"/>
              <a:t>Visits at EU countries, especially at fishing ports and fishing organizations. </a:t>
            </a:r>
          </a:p>
          <a:p>
            <a:pPr lvl="1" algn="just"/>
            <a:r>
              <a:rPr lang="en-US" dirty="0"/>
              <a:t>Establishing a network among the stakeholders. </a:t>
            </a:r>
          </a:p>
          <a:p>
            <a:pPr lvl="1" algn="just"/>
            <a:r>
              <a:rPr lang="en-US" dirty="0"/>
              <a:t>Organizing workshops in Durres University (UAMD) and AUT in order to promote the networking.</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8284464" y="5059004"/>
            <a:ext cx="3980688" cy="1872148"/>
          </a:xfrm>
          <a:prstGeom prst="rect">
            <a:avLst/>
          </a:prstGeom>
        </p:spPr>
      </p:pic>
      <p:sp>
        <p:nvSpPr>
          <p:cNvPr id="12" name="Rectangle 11"/>
          <p:cNvSpPr/>
          <p:nvPr/>
        </p:nvSpPr>
        <p:spPr>
          <a:xfrm>
            <a:off x="4523156" y="2048148"/>
            <a:ext cx="4443984" cy="3139321"/>
          </a:xfrm>
          <a:prstGeom prst="rect">
            <a:avLst/>
          </a:prstGeom>
        </p:spPr>
        <p:txBody>
          <a:bodyPr wrap="square">
            <a:spAutoFit/>
          </a:bodyPr>
          <a:lstStyle/>
          <a:p>
            <a:pPr algn="just"/>
            <a:r>
              <a:rPr lang="en-US" dirty="0"/>
              <a:t>Tasks</a:t>
            </a:r>
          </a:p>
          <a:p>
            <a:pPr algn="just"/>
            <a:r>
              <a:rPr lang="en-US" dirty="0"/>
              <a:t>- Panel discussions, interviewing stakeholders and specifications of the requirements for development of network</a:t>
            </a:r>
          </a:p>
          <a:p>
            <a:pPr algn="just"/>
            <a:r>
              <a:rPr lang="en-US" dirty="0"/>
              <a:t>- Development of the online platform</a:t>
            </a:r>
          </a:p>
          <a:p>
            <a:pPr algn="just"/>
            <a:r>
              <a:rPr lang="en-US" dirty="0"/>
              <a:t>- Networking events for platform testing and clarifying the platform use</a:t>
            </a:r>
          </a:p>
          <a:p>
            <a:pPr algn="just"/>
            <a:r>
              <a:rPr lang="en-US" dirty="0"/>
              <a:t>- Collecting relevant literature for marine fishery field and uploading it on the platform</a:t>
            </a:r>
          </a:p>
        </p:txBody>
      </p:sp>
    </p:spTree>
    <p:extLst>
      <p:ext uri="{BB962C8B-B14F-4D97-AF65-F5344CB8AC3E}">
        <p14:creationId xmlns:p14="http://schemas.microsoft.com/office/powerpoint/2010/main" val="41858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7528342" cy="1320800"/>
          </a:xfrm>
        </p:spPr>
        <p:txBody>
          <a:bodyPr>
            <a:normAutofit/>
          </a:bodyPr>
          <a:lstStyle/>
          <a:p>
            <a:r>
              <a:rPr lang="en-US" sz="2400" dirty="0">
                <a:solidFill>
                  <a:schemeClr val="accent2">
                    <a:lumMod val="60000"/>
                    <a:lumOff val="40000"/>
                  </a:schemeClr>
                </a:solidFill>
              </a:rPr>
              <a:t>Study visit to international </a:t>
            </a:r>
            <a:r>
              <a:rPr lang="en-US" sz="2400" dirty="0" err="1">
                <a:solidFill>
                  <a:schemeClr val="accent2">
                    <a:lumMod val="60000"/>
                    <a:lumOff val="40000"/>
                  </a:schemeClr>
                </a:solidFill>
              </a:rPr>
              <a:t>organisation</a:t>
            </a:r>
            <a:r>
              <a:rPr lang="en-US" sz="2400" dirty="0">
                <a:solidFill>
                  <a:schemeClr val="accent2">
                    <a:lumMod val="60000"/>
                    <a:lumOff val="40000"/>
                  </a:schemeClr>
                </a:solidFill>
              </a:rPr>
              <a:t> active in marine  fishery field 4.1</a:t>
            </a:r>
          </a:p>
        </p:txBody>
      </p:sp>
      <p:sp>
        <p:nvSpPr>
          <p:cNvPr id="3" name="Content Placeholder 2"/>
          <p:cNvSpPr>
            <a:spLocks noGrp="1"/>
          </p:cNvSpPr>
          <p:nvPr>
            <p:ph sz="half" idx="1"/>
          </p:nvPr>
        </p:nvSpPr>
        <p:spPr>
          <a:xfrm>
            <a:off x="567607" y="1920325"/>
            <a:ext cx="6601289" cy="1152059"/>
          </a:xfrm>
        </p:spPr>
        <p:txBody>
          <a:bodyPr>
            <a:normAutofit fontScale="92500"/>
          </a:bodyPr>
          <a:lstStyle/>
          <a:p>
            <a:pPr marL="0" indent="0" algn="just">
              <a:buNone/>
            </a:pPr>
            <a:r>
              <a:rPr lang="en-US" dirty="0"/>
              <a:t>To share some of the best practices or collaborations in fishery industry and industry networking, study visit was organized in collaboration with project partner </a:t>
            </a:r>
            <a:r>
              <a:rPr lang="en-US" dirty="0" err="1"/>
              <a:t>Eurofish</a:t>
            </a:r>
            <a:r>
              <a:rPr lang="en-US" dirty="0"/>
              <a:t> (Copenhagen, Denmark) and Polytechnic University of Marche (Ancona, Italy).</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59272" y="172145"/>
            <a:ext cx="4928616" cy="2492990"/>
          </a:xfrm>
          <a:prstGeom prst="rect">
            <a:avLst/>
          </a:prstGeom>
        </p:spPr>
        <p:txBody>
          <a:bodyPr wrap="square">
            <a:spAutoFit/>
          </a:bodyPr>
          <a:lstStyle/>
          <a:p>
            <a:pPr algn="just"/>
            <a:r>
              <a:rPr lang="en-GB" sz="1200" dirty="0" err="1"/>
              <a:t>Università</a:t>
            </a:r>
            <a:r>
              <a:rPr lang="en-GB" sz="1200" dirty="0"/>
              <a:t> </a:t>
            </a:r>
            <a:r>
              <a:rPr lang="en-GB" sz="1200" dirty="0" err="1"/>
              <a:t>Politecnica</a:t>
            </a:r>
            <a:r>
              <a:rPr lang="en-GB" sz="1200" dirty="0"/>
              <a:t> </a:t>
            </a:r>
            <a:r>
              <a:rPr lang="en-GB" sz="1200" dirty="0" err="1"/>
              <a:t>delle</a:t>
            </a:r>
            <a:r>
              <a:rPr lang="en-GB" sz="1200" dirty="0"/>
              <a:t> Marche, Department of Life and Environmental Sciences, Ancona, Italy, 27-30 June 2022.</a:t>
            </a:r>
            <a:br>
              <a:rPr lang="en-GB" sz="1200" dirty="0"/>
            </a:br>
            <a:endParaRPr lang="en-GB" sz="1200" dirty="0"/>
          </a:p>
          <a:p>
            <a:pPr algn="just"/>
            <a:r>
              <a:rPr lang="en-GB" sz="1200" dirty="0"/>
              <a:t>At the first day of the Study Visit participants were introduced to Teaching tools implemented during </a:t>
            </a:r>
            <a:r>
              <a:rPr lang="en-GB" sz="1200" dirty="0" err="1"/>
              <a:t>Covid</a:t>
            </a:r>
            <a:r>
              <a:rPr lang="en-GB" sz="1200" dirty="0"/>
              <a:t> pandemic; Implementation of the Moodle platform to support basic mathematics courses and Cuttlefish breeding.</a:t>
            </a:r>
          </a:p>
          <a:p>
            <a:pPr algn="just"/>
            <a:r>
              <a:rPr lang="en-GB" sz="1200" dirty="0"/>
              <a:t>Visit to the </a:t>
            </a:r>
            <a:r>
              <a:rPr lang="en-GB" sz="1200" dirty="0" err="1"/>
              <a:t>Cystoseira</a:t>
            </a:r>
            <a:r>
              <a:rPr lang="en-GB" sz="1200" dirty="0"/>
              <a:t> restoration site at </a:t>
            </a:r>
            <a:r>
              <a:rPr lang="en-GB" sz="1200" dirty="0" err="1"/>
              <a:t>Passetto</a:t>
            </a:r>
            <a:r>
              <a:rPr lang="en-GB" sz="1200" dirty="0"/>
              <a:t> and presentation on: Ex situ cultivation of the habitat-forming seaweed </a:t>
            </a:r>
            <a:r>
              <a:rPr lang="en-GB" sz="1200" dirty="0" err="1"/>
              <a:t>Cystoseira</a:t>
            </a:r>
            <a:r>
              <a:rPr lang="en-GB" sz="1200" dirty="0"/>
              <a:t> for restoration perspective; </a:t>
            </a:r>
          </a:p>
          <a:p>
            <a:pPr algn="just"/>
            <a:r>
              <a:rPr lang="en-GB" sz="1200" dirty="0"/>
              <a:t>Teaching fishery biology: from the general course to local case studies and perspectives and Fossa di Pomo as a new protected marine area</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2934" y="2626142"/>
            <a:ext cx="4499066" cy="417770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790" y="3137842"/>
            <a:ext cx="5642527" cy="2539137"/>
          </a:xfrm>
          <a:prstGeom prst="rect">
            <a:avLst/>
          </a:prstGeom>
        </p:spPr>
      </p:pic>
    </p:spTree>
    <p:extLst>
      <p:ext uri="{BB962C8B-B14F-4D97-AF65-F5344CB8AC3E}">
        <p14:creationId xmlns:p14="http://schemas.microsoft.com/office/powerpoint/2010/main" val="26706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7528342" cy="1320800"/>
          </a:xfrm>
        </p:spPr>
        <p:txBody>
          <a:bodyPr>
            <a:normAutofit/>
          </a:bodyPr>
          <a:lstStyle/>
          <a:p>
            <a:r>
              <a:rPr lang="en-US" sz="2400" dirty="0">
                <a:solidFill>
                  <a:schemeClr val="accent2">
                    <a:lumMod val="60000"/>
                    <a:lumOff val="40000"/>
                  </a:schemeClr>
                </a:solidFill>
              </a:rPr>
              <a:t>Panel discussions and interviewing stakeholders and specifications of the requirements for development of Network 4.2</a:t>
            </a:r>
          </a:p>
        </p:txBody>
      </p:sp>
      <p:sp>
        <p:nvSpPr>
          <p:cNvPr id="3" name="Content Placeholder 2"/>
          <p:cNvSpPr>
            <a:spLocks noGrp="1"/>
          </p:cNvSpPr>
          <p:nvPr>
            <p:ph sz="half" idx="1"/>
          </p:nvPr>
        </p:nvSpPr>
        <p:spPr>
          <a:xfrm>
            <a:off x="283464" y="1920324"/>
            <a:ext cx="6912863" cy="2925995"/>
          </a:xfrm>
        </p:spPr>
        <p:txBody>
          <a:bodyPr>
            <a:normAutofit fontScale="70000" lnSpcReduction="20000"/>
          </a:bodyPr>
          <a:lstStyle/>
          <a:p>
            <a:pPr algn="just">
              <a:lnSpc>
                <a:spcPct val="170000"/>
              </a:lnSpc>
            </a:pPr>
            <a:r>
              <a:rPr lang="en-US" dirty="0"/>
              <a:t>The preliminary information necessary for beginning with the design of the informative network will come out just from these suggestions and recommendations. </a:t>
            </a:r>
          </a:p>
          <a:p>
            <a:pPr algn="just">
              <a:lnSpc>
                <a:spcPct val="170000"/>
              </a:lnSpc>
            </a:pPr>
            <a:r>
              <a:rPr lang="en-US" dirty="0"/>
              <a:t>It was </a:t>
            </a:r>
            <a:r>
              <a:rPr lang="en-US" dirty="0" err="1"/>
              <a:t>organised</a:t>
            </a:r>
            <a:r>
              <a:rPr lang="en-US" dirty="0"/>
              <a:t> at the Ministry of Agriculture building, as a symbol of putting together/integrating the experience of the private companies with the scientific knowledge of the Universities. </a:t>
            </a:r>
          </a:p>
          <a:p>
            <a:pPr algn="just">
              <a:lnSpc>
                <a:spcPct val="170000"/>
              </a:lnSpc>
            </a:pPr>
            <a:r>
              <a:rPr lang="en-US" dirty="0"/>
              <a:t>In this meeting participated representatives of the mentioned companies, representatives of the Universities, graduated students from the involved Universities together with the involved Universities.</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648" y="342332"/>
            <a:ext cx="3681821" cy="347341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4032" y="1243584"/>
            <a:ext cx="3776137" cy="350641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5306" y="4015164"/>
            <a:ext cx="2992483" cy="2778734"/>
          </a:xfrm>
          <a:prstGeom prst="rect">
            <a:avLst/>
          </a:prstGeom>
        </p:spPr>
      </p:pic>
    </p:spTree>
    <p:extLst>
      <p:ext uri="{BB962C8B-B14F-4D97-AF65-F5344CB8AC3E}">
        <p14:creationId xmlns:p14="http://schemas.microsoft.com/office/powerpoint/2010/main" val="36214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7528342" cy="1320800"/>
          </a:xfrm>
        </p:spPr>
        <p:txBody>
          <a:bodyPr>
            <a:normAutofit/>
          </a:bodyPr>
          <a:lstStyle/>
          <a:p>
            <a:r>
              <a:rPr lang="en-US" sz="2400" dirty="0">
                <a:solidFill>
                  <a:schemeClr val="accent2">
                    <a:lumMod val="60000"/>
                    <a:lumOff val="40000"/>
                  </a:schemeClr>
                </a:solidFill>
              </a:rPr>
              <a:t>Development of online platform 4.3</a:t>
            </a:r>
          </a:p>
        </p:txBody>
      </p:sp>
      <p:sp>
        <p:nvSpPr>
          <p:cNvPr id="3" name="Content Placeholder 2"/>
          <p:cNvSpPr>
            <a:spLocks noGrp="1"/>
          </p:cNvSpPr>
          <p:nvPr>
            <p:ph sz="half" idx="1"/>
          </p:nvPr>
        </p:nvSpPr>
        <p:spPr>
          <a:xfrm>
            <a:off x="283464" y="1920324"/>
            <a:ext cx="6912863" cy="3410628"/>
          </a:xfrm>
        </p:spPr>
        <p:txBody>
          <a:bodyPr>
            <a:normAutofit fontScale="55000" lnSpcReduction="20000"/>
          </a:bodyPr>
          <a:lstStyle/>
          <a:p>
            <a:pPr algn="just">
              <a:lnSpc>
                <a:spcPct val="170000"/>
              </a:lnSpc>
            </a:pPr>
            <a:r>
              <a:rPr lang="en-US" dirty="0"/>
              <a:t>Online platform was developed according to the specified needs of the stakeholders of marine fishery market in Albania. The information present in this platform will be updated every month and it will be related to all the news about fisheries, aquaculture, fish products marketing etc.</a:t>
            </a:r>
          </a:p>
          <a:p>
            <a:pPr algn="just">
              <a:lnSpc>
                <a:spcPct val="170000"/>
              </a:lnSpc>
            </a:pPr>
            <a:r>
              <a:rPr lang="en-US" dirty="0"/>
              <a:t>In this platform, it was possible to interact with all the representatives of the private companies and local/government authorities by using the forum and the chat.</a:t>
            </a:r>
          </a:p>
          <a:p>
            <a:pPr algn="just">
              <a:lnSpc>
                <a:spcPct val="170000"/>
              </a:lnSpc>
            </a:pPr>
            <a:r>
              <a:rPr lang="en-US" dirty="0"/>
              <a:t>Regularly, it will be published a list of vacant work positions in the public administrate and private companies. </a:t>
            </a:r>
          </a:p>
          <a:p>
            <a:pPr algn="just">
              <a:lnSpc>
                <a:spcPct val="170000"/>
              </a:lnSpc>
            </a:pPr>
            <a:r>
              <a:rPr lang="en-US" dirty="0"/>
              <a:t>Furthermore, in this platform meetings, are included all the request about technical issues and problems for the consultants and experts coming from other private companies and the involved Universities. </a:t>
            </a:r>
          </a:p>
          <a:p>
            <a:pPr algn="just">
              <a:lnSpc>
                <a:spcPct val="170000"/>
              </a:lnSpc>
            </a:pPr>
            <a:r>
              <a:rPr lang="en-US" dirty="0">
                <a:solidFill>
                  <a:schemeClr val="accent2">
                    <a:lumMod val="60000"/>
                    <a:lumOff val="40000"/>
                  </a:schemeClr>
                </a:solidFill>
              </a:rPr>
              <a:t>The server of this online platform will not stay at the Ministry of Agriculture and it was maintained by specialized informatics technicians from a private company at AUT.</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5863" y="66646"/>
            <a:ext cx="3776137" cy="350641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3307" y="1535577"/>
            <a:ext cx="4388423" cy="4074964"/>
          </a:xfrm>
          <a:prstGeom prst="rect">
            <a:avLst/>
          </a:prstGeom>
        </p:spPr>
      </p:pic>
    </p:spTree>
    <p:extLst>
      <p:ext uri="{BB962C8B-B14F-4D97-AF65-F5344CB8AC3E}">
        <p14:creationId xmlns:p14="http://schemas.microsoft.com/office/powerpoint/2010/main" val="367037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7528342" cy="1320800"/>
          </a:xfrm>
        </p:spPr>
        <p:txBody>
          <a:bodyPr>
            <a:normAutofit/>
          </a:bodyPr>
          <a:lstStyle/>
          <a:p>
            <a:r>
              <a:rPr lang="en-US" sz="2400" dirty="0">
                <a:solidFill>
                  <a:schemeClr val="accent2">
                    <a:lumMod val="60000"/>
                    <a:lumOff val="40000"/>
                  </a:schemeClr>
                </a:solidFill>
              </a:rPr>
              <a:t>Networking events for platform testing and clarifying the platform use 4.4</a:t>
            </a:r>
          </a:p>
        </p:txBody>
      </p:sp>
      <p:sp>
        <p:nvSpPr>
          <p:cNvPr id="3" name="Content Placeholder 2"/>
          <p:cNvSpPr>
            <a:spLocks noGrp="1"/>
          </p:cNvSpPr>
          <p:nvPr>
            <p:ph sz="half" idx="1"/>
          </p:nvPr>
        </p:nvSpPr>
        <p:spPr>
          <a:xfrm>
            <a:off x="283464" y="1920324"/>
            <a:ext cx="6912863" cy="3410628"/>
          </a:xfrm>
        </p:spPr>
        <p:txBody>
          <a:bodyPr>
            <a:normAutofit fontScale="62500" lnSpcReduction="20000"/>
          </a:bodyPr>
          <a:lstStyle/>
          <a:p>
            <a:pPr algn="just">
              <a:lnSpc>
                <a:spcPct val="170000"/>
              </a:lnSpc>
            </a:pPr>
            <a:r>
              <a:rPr lang="en-US" dirty="0"/>
              <a:t>Description</a:t>
            </a:r>
          </a:p>
          <a:p>
            <a:pPr marL="0" indent="0" algn="just">
              <a:lnSpc>
                <a:spcPct val="170000"/>
              </a:lnSpc>
              <a:buNone/>
            </a:pPr>
            <a:r>
              <a:rPr lang="en-US" dirty="0"/>
              <a:t>The relative activities of the Task about Networking events for platform testing and clarifying the platform use are represented by these activities:</a:t>
            </a:r>
          </a:p>
          <a:p>
            <a:pPr algn="just">
              <a:lnSpc>
                <a:spcPct val="170000"/>
              </a:lnSpc>
              <a:buFontTx/>
              <a:buChar char="-"/>
            </a:pPr>
            <a:r>
              <a:rPr lang="en-US" dirty="0"/>
              <a:t>Inauguration event of the online platform in the AUT campus, where students, alumni, representatives of the Ministries (Ministry of Education, Ministry of Transport, Ministry of Agriculture) and private companies (fisheries, aquaculture and fish processing) will be present in this event.</a:t>
            </a:r>
          </a:p>
          <a:p>
            <a:pPr algn="just">
              <a:lnSpc>
                <a:spcPct val="170000"/>
              </a:lnSpc>
              <a:buFontTx/>
              <a:buChar char="-"/>
            </a:pPr>
            <a:r>
              <a:rPr lang="en-US" dirty="0"/>
              <a:t>Two workshops about the testing and clarifying the platform use to the stakeholders, including the students (in AUT and Ministry of Agriculture). </a:t>
            </a:r>
          </a:p>
          <a:p>
            <a:pPr algn="just">
              <a:lnSpc>
                <a:spcPct val="170000"/>
              </a:lnSpc>
              <a:buFontTx/>
              <a:buChar char="-"/>
            </a:pPr>
            <a:r>
              <a:rPr lang="en-US" dirty="0"/>
              <a:t>A report was written in both languages about the previously mentioned activities by the involved staff members of AUT.</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3396" y="3413366"/>
            <a:ext cx="2510790" cy="334772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1704" y="0"/>
            <a:ext cx="4388423" cy="4074964"/>
          </a:xfrm>
          <a:prstGeom prst="rect">
            <a:avLst/>
          </a:prstGeom>
        </p:spPr>
      </p:pic>
    </p:spTree>
    <p:extLst>
      <p:ext uri="{BB962C8B-B14F-4D97-AF65-F5344CB8AC3E}">
        <p14:creationId xmlns:p14="http://schemas.microsoft.com/office/powerpoint/2010/main" val="34275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758240"/>
            <a:ext cx="7528342" cy="1320800"/>
          </a:xfrm>
        </p:spPr>
        <p:txBody>
          <a:bodyPr>
            <a:normAutofit/>
          </a:bodyPr>
          <a:lstStyle/>
          <a:p>
            <a:r>
              <a:rPr lang="en-US" sz="2400" dirty="0">
                <a:solidFill>
                  <a:schemeClr val="accent2">
                    <a:lumMod val="60000"/>
                    <a:lumOff val="40000"/>
                  </a:schemeClr>
                </a:solidFill>
              </a:rPr>
              <a:t>Collecting relevant literature for marine fishery field and uploading it on the platform 4.5</a:t>
            </a:r>
          </a:p>
        </p:txBody>
      </p:sp>
      <p:sp>
        <p:nvSpPr>
          <p:cNvPr id="3" name="Content Placeholder 2"/>
          <p:cNvSpPr>
            <a:spLocks noGrp="1"/>
          </p:cNvSpPr>
          <p:nvPr>
            <p:ph sz="half" idx="1"/>
          </p:nvPr>
        </p:nvSpPr>
        <p:spPr>
          <a:xfrm>
            <a:off x="283464" y="1920324"/>
            <a:ext cx="6912863" cy="3410628"/>
          </a:xfrm>
        </p:spPr>
        <p:txBody>
          <a:bodyPr>
            <a:normAutofit fontScale="62500" lnSpcReduction="20000"/>
          </a:bodyPr>
          <a:lstStyle/>
          <a:p>
            <a:pPr algn="just">
              <a:lnSpc>
                <a:spcPct val="170000"/>
              </a:lnSpc>
            </a:pPr>
            <a:r>
              <a:rPr lang="en-US" dirty="0"/>
              <a:t>Description</a:t>
            </a:r>
          </a:p>
          <a:p>
            <a:pPr algn="just">
              <a:lnSpc>
                <a:spcPct val="170000"/>
              </a:lnSpc>
              <a:buFont typeface="Courier New" panose="02070309020205020404" pitchFamily="49" charset="0"/>
              <a:buChar char="o"/>
            </a:pPr>
            <a:r>
              <a:rPr lang="en-US" dirty="0"/>
              <a:t>This task activities related to collecting relevant literature for marine fishery field was performed by the involved staff members of AUT, who have a large experience on bibliographic research. </a:t>
            </a:r>
          </a:p>
          <a:p>
            <a:pPr algn="just">
              <a:lnSpc>
                <a:spcPct val="170000"/>
              </a:lnSpc>
              <a:buFont typeface="Courier New" panose="02070309020205020404" pitchFamily="49" charset="0"/>
              <a:buChar char="o"/>
            </a:pPr>
            <a:r>
              <a:rPr lang="en-US" dirty="0"/>
              <a:t>The representatives of DSHPA provided all the </a:t>
            </a:r>
            <a:r>
              <a:rPr lang="en-US" b="1" dirty="0"/>
              <a:t>necessary information coming from previous meetings and reports about the fisheries sector in the region and Albania</a:t>
            </a:r>
            <a:r>
              <a:rPr lang="en-US" dirty="0"/>
              <a:t>. </a:t>
            </a:r>
          </a:p>
          <a:p>
            <a:pPr algn="just">
              <a:lnSpc>
                <a:spcPct val="170000"/>
              </a:lnSpc>
              <a:buFont typeface="Courier New" panose="02070309020205020404" pitchFamily="49" charset="0"/>
              <a:buChar char="o"/>
            </a:pPr>
            <a:r>
              <a:rPr lang="en-US" dirty="0"/>
              <a:t>All these information (</a:t>
            </a:r>
            <a:r>
              <a:rPr lang="en-US" b="1" dirty="0">
                <a:solidFill>
                  <a:schemeClr val="accent2">
                    <a:lumMod val="60000"/>
                    <a:lumOff val="40000"/>
                  </a:schemeClr>
                </a:solidFill>
              </a:rPr>
              <a:t>hydrobiology, toxicology, fisheries statistics, fish biology </a:t>
            </a:r>
            <a:r>
              <a:rPr lang="en-US" b="1" dirty="0" err="1">
                <a:solidFill>
                  <a:schemeClr val="accent2">
                    <a:lumMod val="60000"/>
                    <a:lumOff val="40000"/>
                  </a:schemeClr>
                </a:solidFill>
              </a:rPr>
              <a:t>etc</a:t>
            </a:r>
            <a:r>
              <a:rPr lang="en-US" dirty="0"/>
              <a:t>) were uploaded in the online platform by the specialized Informatics Technician under the guidance of the AUT and DSHPA involved members.</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7638943" y="85648"/>
            <a:ext cx="4553057" cy="285307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0274" y="2143053"/>
            <a:ext cx="2121726" cy="4714947"/>
          </a:xfrm>
          <a:prstGeom prst="rect">
            <a:avLst/>
          </a:prstGeom>
        </p:spPr>
      </p:pic>
    </p:spTree>
    <p:extLst>
      <p:ext uri="{BB962C8B-B14F-4D97-AF65-F5344CB8AC3E}">
        <p14:creationId xmlns:p14="http://schemas.microsoft.com/office/powerpoint/2010/main" val="5358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7773396" y="2996951"/>
            <a:ext cx="4553057" cy="285307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0788" y="2236125"/>
            <a:ext cx="3323435" cy="346676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0136" y="340795"/>
            <a:ext cx="5492341" cy="2471553"/>
          </a:xfrm>
          <a:prstGeom prst="rect">
            <a:avLst/>
          </a:prstGeom>
        </p:spPr>
      </p:pic>
      <p:sp>
        <p:nvSpPr>
          <p:cNvPr id="11" name="Title 10"/>
          <p:cNvSpPr>
            <a:spLocks noGrp="1"/>
          </p:cNvSpPr>
          <p:nvPr>
            <p:ph type="title"/>
          </p:nvPr>
        </p:nvSpPr>
        <p:spPr>
          <a:xfrm>
            <a:off x="82974" y="1038410"/>
            <a:ext cx="8596668" cy="1320800"/>
          </a:xfrm>
        </p:spPr>
        <p:txBody>
          <a:bodyPr/>
          <a:lstStyle/>
          <a:p>
            <a:r>
              <a:rPr lang="en-GB" dirty="0"/>
              <a:t>Thank you!</a:t>
            </a:r>
            <a:br>
              <a:rPr lang="en-GB" dirty="0"/>
            </a:br>
            <a:r>
              <a:rPr lang="en-GB" dirty="0"/>
              <a:t>				</a:t>
            </a:r>
            <a:r>
              <a:rPr lang="en-GB" dirty="0" err="1"/>
              <a:t>Faleminderit</a:t>
            </a:r>
            <a:r>
              <a:rPr lang="en-GB" dirty="0"/>
              <a:t>!</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7527" y="2411963"/>
            <a:ext cx="4100884" cy="2844039"/>
          </a:xfrm>
          <a:prstGeom prst="rect">
            <a:avLst/>
          </a:prstGeom>
        </p:spPr>
      </p:pic>
    </p:spTree>
    <p:extLst>
      <p:ext uri="{BB962C8B-B14F-4D97-AF65-F5344CB8AC3E}">
        <p14:creationId xmlns:p14="http://schemas.microsoft.com/office/powerpoint/2010/main" val="232516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of current status of fishing industry in Albania – WP1</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a:t>Assumptions: </a:t>
            </a:r>
          </a:p>
          <a:p>
            <a:pPr marL="0" indent="0">
              <a:buNone/>
            </a:pPr>
            <a:r>
              <a:rPr lang="en-US" dirty="0"/>
              <a:t>- Interest of target groups for the results of the analysis,</a:t>
            </a:r>
          </a:p>
          <a:p>
            <a:pPr marL="0" indent="0">
              <a:buNone/>
            </a:pPr>
            <a:r>
              <a:rPr lang="en-US" dirty="0"/>
              <a:t>- Cooperation of stakeholders active in the marine fishery field for providing the data</a:t>
            </a:r>
          </a:p>
          <a:p>
            <a:r>
              <a:rPr lang="en-US" dirty="0"/>
              <a:t>Risks:</a:t>
            </a:r>
          </a:p>
          <a:p>
            <a:pPr marL="0" indent="0">
              <a:buNone/>
            </a:pPr>
            <a:r>
              <a:rPr lang="en-US" dirty="0"/>
              <a:t>- Accuracy and quality of the collected data</a:t>
            </a:r>
            <a:endParaRPr lang="en-GB" dirty="0"/>
          </a:p>
        </p:txBody>
      </p:sp>
      <p:sp>
        <p:nvSpPr>
          <p:cNvPr id="10" name="Content Placeholder 9"/>
          <p:cNvSpPr>
            <a:spLocks noGrp="1"/>
          </p:cNvSpPr>
          <p:nvPr>
            <p:ph sz="half" idx="2"/>
          </p:nvPr>
        </p:nvSpPr>
        <p:spPr>
          <a:xfrm>
            <a:off x="5089970" y="1847089"/>
            <a:ext cx="4913566" cy="4066258"/>
          </a:xfrm>
        </p:spPr>
        <p:txBody>
          <a:bodyPr>
            <a:normAutofit fontScale="85000" lnSpcReduction="20000"/>
          </a:bodyPr>
          <a:lstStyle/>
          <a:p>
            <a:pPr algn="just"/>
            <a:r>
              <a:rPr lang="en-US" dirty="0"/>
              <a:t>Goal of this work package is to give a detailed overview of the marine fishery field in Albania, including education opportunities and their capacities (infrastructure and teaching), human resources in the fishery administration institutions (Ministry of Agriculture, Fishery Inspectorate, etc.) and their education, needed trainings for building the capacities in public fishery sector, stakeholder active in fishing industry and aquaculture, fishery products processing industry, fish trading and marketing enterprises, such as manufacturers, distributors, and professional seafarers.</a:t>
            </a:r>
          </a:p>
          <a:p>
            <a:pPr marL="0" indent="0" algn="just">
              <a:buNone/>
            </a:pPr>
            <a:r>
              <a:rPr lang="en-US" dirty="0"/>
              <a:t>Implementation of this work package included two activities: </a:t>
            </a:r>
          </a:p>
          <a:p>
            <a:pPr algn="just"/>
            <a:r>
              <a:rPr lang="en-US" dirty="0"/>
              <a:t>report on the existing educational resources in Albania (Report 1.1) and</a:t>
            </a:r>
          </a:p>
          <a:p>
            <a:pPr algn="just"/>
            <a:r>
              <a:rPr lang="en-US" dirty="0"/>
              <a:t>report on the fishing industry in Albania (Report 1.2).</a:t>
            </a:r>
          </a:p>
          <a:p>
            <a:endParaRPr lang="en-GB"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1.1. Analysis on existing resources in the marine field at univers</a:t>
            </a:r>
            <a:r>
              <a:rPr lang="en-US" dirty="0"/>
              <a:t>:</a:t>
            </a:r>
            <a:r>
              <a:rPr lang="hr-HR" dirty="0"/>
              <a:t> AUT, UV, UD</a:t>
            </a:r>
            <a:endParaRPr lang="en-GB" dirty="0"/>
          </a:p>
        </p:txBody>
      </p:sp>
      <p:sp>
        <p:nvSpPr>
          <p:cNvPr id="3" name="Content Placeholder 2"/>
          <p:cNvSpPr>
            <a:spLocks noGrp="1"/>
          </p:cNvSpPr>
          <p:nvPr>
            <p:ph sz="half" idx="1"/>
          </p:nvPr>
        </p:nvSpPr>
        <p:spPr>
          <a:xfrm>
            <a:off x="473293" y="1896033"/>
            <a:ext cx="4184035" cy="3880772"/>
          </a:xfrm>
        </p:spPr>
        <p:txBody>
          <a:bodyPr>
            <a:normAutofit/>
          </a:bodyPr>
          <a:lstStyle/>
          <a:p>
            <a:pPr algn="just"/>
            <a:r>
              <a:rPr lang="en-US" dirty="0"/>
              <a:t>The report has given an overview of the existing education programs related to the marine fishery field available at universities in Albania. </a:t>
            </a:r>
          </a:p>
          <a:p>
            <a:pPr algn="just"/>
            <a:r>
              <a:rPr lang="en-US" dirty="0"/>
              <a:t>Hence, it gave detailed insight in the existing resources at partner universities: AUT, UV and UAMD, more specifically: </a:t>
            </a:r>
            <a:r>
              <a:rPr lang="en-US" i="1" dirty="0"/>
              <a:t>details on courses related to the marine field, teaching staff, equipment and other resources currently available and related to the marine fishing field.</a:t>
            </a:r>
          </a:p>
        </p:txBody>
      </p:sp>
      <p:sp>
        <p:nvSpPr>
          <p:cNvPr id="10" name="Content Placeholder 9"/>
          <p:cNvSpPr>
            <a:spLocks noGrp="1"/>
          </p:cNvSpPr>
          <p:nvPr>
            <p:ph sz="half" idx="2"/>
          </p:nvPr>
        </p:nvSpPr>
        <p:spPr>
          <a:xfrm>
            <a:off x="4907090" y="1948785"/>
            <a:ext cx="4913566" cy="1506155"/>
          </a:xfrm>
        </p:spPr>
        <p:txBody>
          <a:bodyPr>
            <a:normAutofit/>
          </a:bodyPr>
          <a:lstStyle/>
          <a:p>
            <a:pPr algn="just"/>
            <a:r>
              <a:rPr lang="en-US" dirty="0"/>
              <a:t>Each university provided data on its resources along with researching technical secondary schools and training courses </a:t>
            </a:r>
            <a:r>
              <a:rPr lang="en-US" dirty="0" err="1"/>
              <a:t>organised</a:t>
            </a:r>
            <a:r>
              <a:rPr lang="en-US" dirty="0"/>
              <a:t> by different institutions (fishery, environment, food safety, </a:t>
            </a:r>
            <a:r>
              <a:rPr lang="en-US" dirty="0" err="1"/>
              <a:t>etc</a:t>
            </a:r>
            <a:r>
              <a:rPr lang="en-US" dirty="0"/>
              <a:t>).</a:t>
            </a:r>
            <a:endParaRPr lang="en-GB" dirty="0"/>
          </a:p>
          <a:p>
            <a:endParaRPr lang="en-GB"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rasmusplus.al/wp-content/uploads/2021/01/1-300x2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98" y="383641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rasmusplus.al/wp-content/uploads/2021/01/124724457_1740903509435543_2058250100924174453_o-300x2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2506" y="345327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1.2. Analysis on the fishing industry in Albania</a:t>
            </a:r>
          </a:p>
        </p:txBody>
      </p:sp>
      <p:sp>
        <p:nvSpPr>
          <p:cNvPr id="3" name="Content Placeholder 2"/>
          <p:cNvSpPr>
            <a:spLocks noGrp="1"/>
          </p:cNvSpPr>
          <p:nvPr>
            <p:ph sz="half" idx="1"/>
          </p:nvPr>
        </p:nvSpPr>
        <p:spPr>
          <a:xfrm>
            <a:off x="473293" y="1896033"/>
            <a:ext cx="4184035" cy="3880772"/>
          </a:xfrm>
        </p:spPr>
        <p:txBody>
          <a:bodyPr>
            <a:normAutofit fontScale="92500" lnSpcReduction="10000"/>
          </a:bodyPr>
          <a:lstStyle/>
          <a:p>
            <a:pPr algn="just"/>
            <a:r>
              <a:rPr lang="en-US" dirty="0"/>
              <a:t>The report gave an overview of the structure, capacity and number of stakeholders active in the fishing industry in Albania. </a:t>
            </a:r>
          </a:p>
          <a:p>
            <a:pPr algn="just"/>
            <a:r>
              <a:rPr lang="en-US" dirty="0"/>
              <a:t>The activity included panel discussions and interviewing stakeholders in order to obtain information on collaboration activities, possible shortcomings in the industry, and their needs with regards to networking, developing human resources, regional development and transboundary cooperation, natural and economic resources.</a:t>
            </a:r>
            <a:endParaRPr lang="en-US" i="1"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a, ocean, water-799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3761" y="1572708"/>
            <a:ext cx="3250230" cy="2437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a:off x="7773396" y="3524444"/>
            <a:ext cx="4270861" cy="2440492"/>
          </a:xfrm>
          <a:prstGeom prst="rect">
            <a:avLst/>
          </a:prstGeom>
        </p:spPr>
      </p:pic>
    </p:spTree>
    <p:extLst>
      <p:ext uri="{BB962C8B-B14F-4D97-AF65-F5344CB8AC3E}">
        <p14:creationId xmlns:p14="http://schemas.microsoft.com/office/powerpoint/2010/main" val="354019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Curriculum development of joint professional master program in marine fishery – WP2</a:t>
            </a:r>
          </a:p>
        </p:txBody>
      </p:sp>
      <p:sp>
        <p:nvSpPr>
          <p:cNvPr id="3" name="Content Placeholder 2"/>
          <p:cNvSpPr>
            <a:spLocks noGrp="1"/>
          </p:cNvSpPr>
          <p:nvPr>
            <p:ph sz="half" idx="1"/>
          </p:nvPr>
        </p:nvSpPr>
        <p:spPr>
          <a:xfrm>
            <a:off x="473293" y="1896033"/>
            <a:ext cx="7820315" cy="3880772"/>
          </a:xfrm>
        </p:spPr>
        <p:txBody>
          <a:bodyPr>
            <a:normAutofit lnSpcReduction="10000"/>
          </a:bodyPr>
          <a:lstStyle/>
          <a:p>
            <a:r>
              <a:rPr lang="en-GB" dirty="0"/>
              <a:t>Assumptions: </a:t>
            </a:r>
          </a:p>
          <a:p>
            <a:pPr marL="0" indent="0">
              <a:buNone/>
            </a:pPr>
            <a:r>
              <a:rPr lang="en-GB" dirty="0"/>
              <a:t>- University partners are interested in joint master program </a:t>
            </a:r>
          </a:p>
          <a:p>
            <a:pPr marL="0" indent="0">
              <a:buNone/>
            </a:pPr>
            <a:r>
              <a:rPr lang="en-GB" dirty="0"/>
              <a:t>- Availability and motivation of academic and non-academic staff </a:t>
            </a:r>
          </a:p>
          <a:p>
            <a:pPr marL="0" indent="0">
              <a:buNone/>
            </a:pPr>
            <a:r>
              <a:rPr lang="en-GB" dirty="0"/>
              <a:t>- Availability of literature in Albanian language </a:t>
            </a:r>
          </a:p>
          <a:p>
            <a:pPr marL="0" indent="0">
              <a:buNone/>
            </a:pPr>
            <a:r>
              <a:rPr lang="en-GB" dirty="0"/>
              <a:t>- Motivation of students </a:t>
            </a:r>
          </a:p>
          <a:p>
            <a:r>
              <a:rPr lang="en-GB" dirty="0"/>
              <a:t>Risks: </a:t>
            </a:r>
          </a:p>
          <a:p>
            <a:pPr marL="0" indent="0">
              <a:buNone/>
            </a:pPr>
            <a:r>
              <a:rPr lang="en-GB" dirty="0"/>
              <a:t>- Lack of interest in target groups </a:t>
            </a:r>
          </a:p>
          <a:p>
            <a:pPr marL="0" indent="0">
              <a:buNone/>
            </a:pPr>
            <a:r>
              <a:rPr lang="en-GB" dirty="0"/>
              <a:t>- Delays in procedure for equipment and literature procurement </a:t>
            </a:r>
          </a:p>
          <a:p>
            <a:pPr marL="0" indent="0">
              <a:buNone/>
            </a:pPr>
            <a:r>
              <a:rPr lang="en-GB" dirty="0"/>
              <a:t>- Delays in accreditation process </a:t>
            </a:r>
          </a:p>
          <a:p>
            <a:pPr marL="0" indent="0">
              <a:buNone/>
            </a:pPr>
            <a:r>
              <a:rPr lang="en-GB" dirty="0"/>
              <a:t>- Student drop outs during curriculum implementation</a:t>
            </a:r>
            <a:endParaRPr lang="en-US" i="1"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Curriculum development of joint professional master program in marine fishery – WP2</a:t>
            </a:r>
          </a:p>
        </p:txBody>
      </p:sp>
      <p:sp>
        <p:nvSpPr>
          <p:cNvPr id="3" name="Content Placeholder 2"/>
          <p:cNvSpPr>
            <a:spLocks noGrp="1"/>
          </p:cNvSpPr>
          <p:nvPr>
            <p:ph sz="half" idx="1"/>
          </p:nvPr>
        </p:nvSpPr>
        <p:spPr>
          <a:xfrm>
            <a:off x="473293" y="1896033"/>
            <a:ext cx="7820315" cy="3880772"/>
          </a:xfrm>
        </p:spPr>
        <p:txBody>
          <a:bodyPr>
            <a:normAutofit lnSpcReduction="10000"/>
          </a:bodyPr>
          <a:lstStyle/>
          <a:p>
            <a:pPr algn="just"/>
            <a:r>
              <a:rPr lang="en-GB" dirty="0"/>
              <a:t>Goals of this work package are Albanian universities exchanging knowledge with the EU partner institutions and development, accreditation and implementation of new curriculum.</a:t>
            </a:r>
          </a:p>
          <a:p>
            <a:pPr algn="just"/>
            <a:r>
              <a:rPr lang="en-GB" dirty="0"/>
              <a:t>Implementation of this work package will include these activities: </a:t>
            </a:r>
          </a:p>
          <a:p>
            <a:pPr lvl="1" algn="just"/>
            <a:r>
              <a:rPr lang="en-GB" dirty="0"/>
              <a:t>study visits at universities of programme countries for teachers from Albanian universities, </a:t>
            </a:r>
          </a:p>
          <a:p>
            <a:pPr lvl="1" algn="just"/>
            <a:r>
              <a:rPr lang="en-GB" dirty="0"/>
              <a:t>training for Albanian universities teachers on teaching methods in marine fishery by the professors from programme country universities, </a:t>
            </a:r>
          </a:p>
          <a:p>
            <a:pPr lvl="1" algn="just"/>
            <a:r>
              <a:rPr lang="en-GB" dirty="0"/>
              <a:t>training for Albanian universities teachers and staff on equipment and software use, </a:t>
            </a:r>
          </a:p>
          <a:p>
            <a:pPr lvl="1" algn="just"/>
            <a:r>
              <a:rPr lang="en-GB" dirty="0"/>
              <a:t>designing new joint professional master degree program in marine fishery, </a:t>
            </a:r>
          </a:p>
          <a:p>
            <a:pPr lvl="1" algn="just"/>
            <a:r>
              <a:rPr lang="en-GB" dirty="0"/>
              <a:t>its accreditation, equipment and literature procurement and implementation of new program on AUT, UV and UAMD.	</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609600"/>
            <a:ext cx="9720072" cy="1320800"/>
          </a:xfrm>
        </p:spPr>
        <p:txBody>
          <a:bodyPr>
            <a:normAutofit fontScale="90000"/>
          </a:bodyPr>
          <a:lstStyle/>
          <a:p>
            <a:r>
              <a:rPr lang="en-GB" dirty="0"/>
              <a:t>2.1.1. Organized study visits at universities of programme countries for teachers from Albanian universities</a:t>
            </a:r>
          </a:p>
        </p:txBody>
      </p:sp>
      <p:sp>
        <p:nvSpPr>
          <p:cNvPr id="3" name="Content Placeholder 2"/>
          <p:cNvSpPr>
            <a:spLocks noGrp="1"/>
          </p:cNvSpPr>
          <p:nvPr>
            <p:ph sz="half" idx="1"/>
          </p:nvPr>
        </p:nvSpPr>
        <p:spPr>
          <a:xfrm>
            <a:off x="473293" y="2203703"/>
            <a:ext cx="5552603" cy="3573101"/>
          </a:xfrm>
        </p:spPr>
        <p:txBody>
          <a:bodyPr>
            <a:normAutofit fontScale="92500" lnSpcReduction="20000"/>
          </a:bodyPr>
          <a:lstStyle/>
          <a:p>
            <a:pPr algn="just"/>
            <a:r>
              <a:rPr lang="en-GB" dirty="0"/>
              <a:t>During the study visit at the University of Split, teachers from Albanian universities were familiarized with the existing undergraduate and graduate programmes in marine fishery. </a:t>
            </a:r>
          </a:p>
          <a:p>
            <a:pPr algn="just"/>
            <a:r>
              <a:rPr lang="en-GB" dirty="0"/>
              <a:t>They had the opportunity to attend selected classes for students, visit the facilities and laboratories necessary for the practical lectures and exercises for different classes, and they have visited teaching bases of the University of Split that are used for field practice of </a:t>
            </a:r>
            <a:r>
              <a:rPr lang="en-GB" dirty="0" err="1"/>
              <a:t>te</a:t>
            </a:r>
            <a:r>
              <a:rPr lang="en-GB" dirty="0"/>
              <a:t> students. </a:t>
            </a:r>
          </a:p>
          <a:p>
            <a:pPr algn="just"/>
            <a:r>
              <a:rPr lang="en-GB" dirty="0"/>
              <a:t>This provided them with an overview of the demands and possibilities of different classes, which is necessary for development of new curriculum.</a:t>
            </a:r>
          </a:p>
          <a:p>
            <a:pPr marL="457200" lvl="1" indent="0" algn="just">
              <a:buNone/>
            </a:pPr>
            <a:endParaRPr lang="en-GB" dirty="0"/>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LMARS project study visit in Split, Croat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4973" y="2016982"/>
            <a:ext cx="3871207" cy="241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2.2.1. Designing new professional master degree program in marine fishery</a:t>
            </a:r>
          </a:p>
        </p:txBody>
      </p:sp>
      <p:sp>
        <p:nvSpPr>
          <p:cNvPr id="3" name="Content Placeholder 2"/>
          <p:cNvSpPr>
            <a:spLocks noGrp="1"/>
          </p:cNvSpPr>
          <p:nvPr>
            <p:ph sz="half" idx="1"/>
          </p:nvPr>
        </p:nvSpPr>
        <p:spPr>
          <a:xfrm>
            <a:off x="473293" y="1896033"/>
            <a:ext cx="7518563" cy="2227911"/>
          </a:xfrm>
        </p:spPr>
        <p:txBody>
          <a:bodyPr>
            <a:normAutofit/>
          </a:bodyPr>
          <a:lstStyle/>
          <a:p>
            <a:pPr algn="just"/>
            <a:r>
              <a:rPr lang="en-US" dirty="0"/>
              <a:t>The professional master program was designed to weigh 60 ECTs, having approximately 8-10 courses and practical work. </a:t>
            </a:r>
          </a:p>
          <a:p>
            <a:pPr algn="just"/>
            <a:r>
              <a:rPr lang="en-US" dirty="0"/>
              <a:t>It was decided to be implemented as joint master program at AUT, UV, and UAMD, whereas majority of courses will take place at AUT (in particular those requesting specific equipment), some will be conducted at UV and UAMD, and some at all three universities simultaneously. </a:t>
            </a:r>
          </a:p>
        </p:txBody>
      </p:sp>
      <p:grpSp>
        <p:nvGrpSpPr>
          <p:cNvPr id="4" name="Group 3"/>
          <p:cNvGrpSpPr/>
          <p:nvPr/>
        </p:nvGrpSpPr>
        <p:grpSpPr>
          <a:xfrm>
            <a:off x="677334" y="5668582"/>
            <a:ext cx="7096062" cy="896810"/>
            <a:chOff x="1581594" y="118174"/>
            <a:chExt cx="6249035" cy="809625"/>
          </a:xfrm>
        </p:grpSpPr>
        <p:pic>
          <p:nvPicPr>
            <p:cNvPr id="5" name="Picture 4" descr="unitir. logo.PNG"/>
            <p:cNvPicPr/>
            <p:nvPr/>
          </p:nvPicPr>
          <p:blipFill>
            <a:blip r:embed="rId2"/>
            <a:stretch>
              <a:fillRect/>
            </a:stretch>
          </p:blipFill>
          <p:spPr>
            <a:xfrm>
              <a:off x="6925119" y="118174"/>
              <a:ext cx="905510" cy="809625"/>
            </a:xfrm>
            <a:prstGeom prst="rect">
              <a:avLst/>
            </a:prstGeom>
          </p:spPr>
        </p:pic>
        <p:pic>
          <p:nvPicPr>
            <p:cNvPr id="6" name="Picture 5" descr="SPHERE.png"/>
            <p:cNvPicPr/>
            <p:nvPr/>
          </p:nvPicPr>
          <p:blipFill>
            <a:blip r:embed="rId3"/>
            <a:stretch>
              <a:fillRect/>
            </a:stretch>
          </p:blipFill>
          <p:spPr>
            <a:xfrm>
              <a:off x="3686619" y="232474"/>
              <a:ext cx="1704975" cy="638175"/>
            </a:xfrm>
            <a:prstGeom prst="rect">
              <a:avLst/>
            </a:prstGeom>
          </p:spPr>
        </p:pic>
        <p:pic>
          <p:nvPicPr>
            <p:cNvPr id="7" name="Picture 6" descr="E+ logo.png"/>
            <p:cNvPicPr/>
            <p:nvPr/>
          </p:nvPicPr>
          <p:blipFill>
            <a:blip r:embed="rId4"/>
            <a:stretch>
              <a:fillRect/>
            </a:stretch>
          </p:blipFill>
          <p:spPr>
            <a:xfrm>
              <a:off x="1581594" y="184849"/>
              <a:ext cx="2105025" cy="600075"/>
            </a:xfrm>
            <a:prstGeom prst="rect">
              <a:avLst/>
            </a:prstGeom>
          </p:spPr>
        </p:pic>
        <p:pic>
          <p:nvPicPr>
            <p:cNvPr id="8" name="Picture 7" descr="fgjh. logo.PNG"/>
            <p:cNvPicPr/>
            <p:nvPr/>
          </p:nvPicPr>
          <p:blipFill>
            <a:blip r:embed="rId5"/>
            <a:stretch>
              <a:fillRect/>
            </a:stretch>
          </p:blipFill>
          <p:spPr>
            <a:xfrm>
              <a:off x="5610669" y="118174"/>
              <a:ext cx="933450" cy="809625"/>
            </a:xfrm>
            <a:prstGeom prst="rect">
              <a:avLst/>
            </a:prstGeom>
          </p:spPr>
        </p:pic>
      </p:grpSp>
      <p:pic>
        <p:nvPicPr>
          <p:cNvPr id="9" name="Picture 2" descr="Almars Proj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08679" cy="758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LMARS second project meeting in Tira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5276" y="1804593"/>
            <a:ext cx="3955272" cy="24720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uccessful kick-off meeting held in Split, Croat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77" y="4276638"/>
            <a:ext cx="3955272" cy="247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2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83</TotalTime>
  <Words>2443</Words>
  <Application>Microsoft Office PowerPoint</Application>
  <PresentationFormat>Widescreen</PresentationFormat>
  <Paragraphs>146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Facet</vt:lpstr>
      <vt:lpstr>ALMARS project – A case study of collaboration between Blue Economy stakeholders (Universities and Private Companies)</vt:lpstr>
      <vt:lpstr>Aim and Objectives of ALMARS project</vt:lpstr>
      <vt:lpstr>Analysis of current status of fishing industry in Albania – WP1</vt:lpstr>
      <vt:lpstr>1.1. Analysis on existing resources in the marine field at univers: AUT, UV, UD</vt:lpstr>
      <vt:lpstr>1.2. Analysis on the fishing industry in Albania</vt:lpstr>
      <vt:lpstr>Curriculum development of joint professional master program in marine fishery – WP2</vt:lpstr>
      <vt:lpstr>Curriculum development of joint professional master program in marine fishery – WP2</vt:lpstr>
      <vt:lpstr>2.1.1. Organized study visits at universities of programme countries for teachers from Albanian universities</vt:lpstr>
      <vt:lpstr>2.2.1. Designing new professional master degree program in marine fishery</vt:lpstr>
      <vt:lpstr>2.2.1. Designing new professional master degree program in marine fishery</vt:lpstr>
      <vt:lpstr>2.2.2. Accrediting joint professional master degree program in marine fishery</vt:lpstr>
      <vt:lpstr>2.2.2. Accrediting joint professional master degree program in marine fishery</vt:lpstr>
      <vt:lpstr>2.2.3. Equipment and literature procurement</vt:lpstr>
      <vt:lpstr>2.2.3. Equipment and literature procurement</vt:lpstr>
      <vt:lpstr>2.2.3. Equipment and literature procurement</vt:lpstr>
      <vt:lpstr>Developing network for knowledge and information exchange among stakeholders active in marine fishery field in Albania – WP4</vt:lpstr>
      <vt:lpstr>Developing network for knowledge and information exchange among stakeholders active in marine fishery field in Albania – WP4</vt:lpstr>
      <vt:lpstr>Developing network for knowledge and information exchange among stakeholders active in marine fishery field in Albania – WP4</vt:lpstr>
      <vt:lpstr>Developing network for knowledge and information exchange among stakeholders active in marine fishery field in Albania – WP4</vt:lpstr>
      <vt:lpstr>Developing network for knowledge and information exchange among stakeholders active in marine fishery field in Albania – WP4</vt:lpstr>
      <vt:lpstr>Study visit to international organisation active in marine  fishery field 4.1</vt:lpstr>
      <vt:lpstr>Panel discussions and interviewing stakeholders and specifications of the requirements for development of Network 4.2</vt:lpstr>
      <vt:lpstr>Development of online platform 4.3</vt:lpstr>
      <vt:lpstr>Networking events for platform testing and clarifying the platform use 4.4</vt:lpstr>
      <vt:lpstr>Collecting relevant literature for marine fishery field and uploading it on the platform 4.5</vt:lpstr>
      <vt:lpstr>Thank you!     Faleminderit!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ALMARS project – A case study of collaboration between Blue Economy stakeholders (Universities and Private Companies)</dc:title>
  <dc:creator>Microsoft account</dc:creator>
  <cp:lastModifiedBy>Microsoft account</cp:lastModifiedBy>
  <cp:revision>13</cp:revision>
  <dcterms:created xsi:type="dcterms:W3CDTF">2024-04-01T18:52:38Z</dcterms:created>
  <dcterms:modified xsi:type="dcterms:W3CDTF">2024-05-11T19:47:11Z</dcterms:modified>
</cp:coreProperties>
</file>