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24.xml" ContentType="application/vnd.openxmlformats-officedocument.presentationml.notesSlide+xml"/>
  <Override PartName="/ppt/charts/chart4.xml" ContentType="application/vnd.openxmlformats-officedocument.drawingml.chart+xml"/>
  <Override PartName="/ppt/drawings/drawing3.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12" r:id="rId2"/>
    <p:sldMasterId id="2147483716" r:id="rId3"/>
    <p:sldMasterId id="2147483719" r:id="rId4"/>
    <p:sldMasterId id="2147483707" r:id="rId5"/>
    <p:sldMasterId id="2147483702" r:id="rId6"/>
    <p:sldMasterId id="2147483744" r:id="rId7"/>
  </p:sldMasterIdLst>
  <p:notesMasterIdLst>
    <p:notesMasterId r:id="rId50"/>
  </p:notesMasterIdLst>
  <p:sldIdLst>
    <p:sldId id="1061" r:id="rId8"/>
    <p:sldId id="847" r:id="rId9"/>
    <p:sldId id="1062" r:id="rId10"/>
    <p:sldId id="491" r:id="rId11"/>
    <p:sldId id="551" r:id="rId12"/>
    <p:sldId id="1065" r:id="rId13"/>
    <p:sldId id="502" r:id="rId14"/>
    <p:sldId id="503" r:id="rId15"/>
    <p:sldId id="504" r:id="rId16"/>
    <p:sldId id="835" r:id="rId17"/>
    <p:sldId id="1036" r:id="rId18"/>
    <p:sldId id="475" r:id="rId19"/>
    <p:sldId id="536" r:id="rId20"/>
    <p:sldId id="527" r:id="rId21"/>
    <p:sldId id="486" r:id="rId22"/>
    <p:sldId id="1030" r:id="rId23"/>
    <p:sldId id="1031" r:id="rId24"/>
    <p:sldId id="506" r:id="rId25"/>
    <p:sldId id="458" r:id="rId26"/>
    <p:sldId id="1058" r:id="rId27"/>
    <p:sldId id="442" r:id="rId28"/>
    <p:sldId id="508" r:id="rId29"/>
    <p:sldId id="464" r:id="rId30"/>
    <p:sldId id="511" r:id="rId31"/>
    <p:sldId id="836" r:id="rId32"/>
    <p:sldId id="834" r:id="rId33"/>
    <p:sldId id="830" r:id="rId34"/>
    <p:sldId id="490" r:id="rId35"/>
    <p:sldId id="514" r:id="rId36"/>
    <p:sldId id="476" r:id="rId37"/>
    <p:sldId id="496" r:id="rId38"/>
    <p:sldId id="531" r:id="rId39"/>
    <p:sldId id="1064" r:id="rId40"/>
    <p:sldId id="547" r:id="rId41"/>
    <p:sldId id="512" r:id="rId42"/>
    <p:sldId id="897" r:id="rId43"/>
    <p:sldId id="530" r:id="rId44"/>
    <p:sldId id="499" r:id="rId45"/>
    <p:sldId id="1074" r:id="rId46"/>
    <p:sldId id="462" r:id="rId47"/>
    <p:sldId id="521" r:id="rId48"/>
    <p:sldId id="287"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4E5F"/>
    <a:srgbClr val="676891"/>
    <a:srgbClr val="000118"/>
    <a:srgbClr val="0070C0"/>
    <a:srgbClr val="FFED37"/>
    <a:srgbClr val="AA3D63"/>
    <a:srgbClr val="E0CA9B"/>
    <a:srgbClr val="28436E"/>
    <a:srgbClr val="3F3F3F"/>
    <a:srgbClr val="157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19" autoAdjust="0"/>
    <p:restoredTop sz="90599" autoAdjust="0"/>
  </p:normalViewPr>
  <p:slideViewPr>
    <p:cSldViewPr snapToGrid="0">
      <p:cViewPr>
        <p:scale>
          <a:sx n="100" d="100"/>
          <a:sy n="100" d="100"/>
        </p:scale>
        <p:origin x="264" y="1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theodoraki\Desktop\scopus%20119%20-%20Copievf.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hristina\Documents\MEGA\THESE%2008.04.2016\Communications\SMS%202016\Suivi%20des%20entretiensVFSM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hristina\Documents\MEGA\THESE%2008.04.2016\Communications\SMS%202016\Suivi%20des%20entretiensVFSM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c.theodoraki\Documents\COURS\Webinars\Tabl&amp;Fig_finale%20VCT%20-ICSB.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scatterChart>
        <c:scatterStyle val="lineMarker"/>
        <c:varyColors val="0"/>
        <c:ser>
          <c:idx val="0"/>
          <c:order val="0"/>
          <c:tx>
            <c:strRef>
              <c:f>'Descriptive 119'!$B$10</c:f>
              <c:strCache>
                <c:ptCount val="1"/>
                <c:pt idx="0">
                  <c:v>Articles</c:v>
                </c:pt>
              </c:strCache>
            </c:strRef>
          </c:tx>
          <c:spPr>
            <a:ln w="28575">
              <a:solidFill>
                <a:srgbClr val="0070C0">
                  <a:alpha val="30196"/>
                </a:srgbClr>
              </a:solidFill>
            </a:ln>
            <a:effectLst/>
          </c:spPr>
          <c:marker>
            <c:symbol val="circle"/>
            <c:size val="4"/>
            <c:spPr>
              <a:solidFill>
                <a:srgbClr val="62A9C7"/>
              </a:solidFill>
              <a:ln w="9525" cap="flat" cmpd="sng" algn="ctr">
                <a:solidFill>
                  <a:srgbClr val="0070C0">
                    <a:alpha val="30196"/>
                  </a:srgbClr>
                </a:solidFill>
                <a:round/>
              </a:ln>
              <a:effectLst/>
            </c:spPr>
          </c:marker>
          <c:dPt>
            <c:idx val="1"/>
            <c:marker>
              <c:symbol val="circle"/>
              <c:size val="4"/>
              <c:spPr>
                <a:solidFill>
                  <a:srgbClr val="62A9C7"/>
                </a:solidFill>
                <a:ln w="9525" cap="flat" cmpd="sng" algn="ctr">
                  <a:solidFill>
                    <a:srgbClr val="0070C0">
                      <a:alpha val="30196"/>
                    </a:srgbClr>
                  </a:solidFill>
                  <a:round/>
                </a:ln>
                <a:effectLst/>
              </c:spPr>
            </c:marker>
            <c:bubble3D val="0"/>
            <c:extLst>
              <c:ext xmlns:c16="http://schemas.microsoft.com/office/drawing/2014/chart" uri="{C3380CC4-5D6E-409C-BE32-E72D297353CC}">
                <c16:uniqueId val="{00000000-1C63-49FD-BD86-C4A6E90D6805}"/>
              </c:ext>
            </c:extLst>
          </c:dPt>
          <c:xVal>
            <c:numRef>
              <c:f>'Descriptive 119'!$A$11:$A$19</c:f>
              <c:numCache>
                <c:formatCode>General</c:formatCode>
                <c:ptCount val="9"/>
                <c:pt idx="0">
                  <c:v>2021</c:v>
                </c:pt>
                <c:pt idx="1">
                  <c:v>2020</c:v>
                </c:pt>
                <c:pt idx="2">
                  <c:v>2019</c:v>
                </c:pt>
                <c:pt idx="3">
                  <c:v>2018</c:v>
                </c:pt>
                <c:pt idx="4">
                  <c:v>2017</c:v>
                </c:pt>
                <c:pt idx="5">
                  <c:v>2016</c:v>
                </c:pt>
                <c:pt idx="6">
                  <c:v>2015</c:v>
                </c:pt>
                <c:pt idx="7">
                  <c:v>2014</c:v>
                </c:pt>
                <c:pt idx="8">
                  <c:v>2006</c:v>
                </c:pt>
              </c:numCache>
            </c:numRef>
          </c:xVal>
          <c:yVal>
            <c:numRef>
              <c:f>'Descriptive 119'!$B$11:$B$19</c:f>
              <c:numCache>
                <c:formatCode>General</c:formatCode>
                <c:ptCount val="9"/>
                <c:pt idx="0">
                  <c:v>1</c:v>
                </c:pt>
                <c:pt idx="1">
                  <c:v>38</c:v>
                </c:pt>
                <c:pt idx="2">
                  <c:v>37</c:v>
                </c:pt>
                <c:pt idx="3">
                  <c:v>18</c:v>
                </c:pt>
                <c:pt idx="4">
                  <c:v>18</c:v>
                </c:pt>
                <c:pt idx="5">
                  <c:v>2</c:v>
                </c:pt>
                <c:pt idx="6">
                  <c:v>3</c:v>
                </c:pt>
                <c:pt idx="7">
                  <c:v>1</c:v>
                </c:pt>
                <c:pt idx="8">
                  <c:v>1</c:v>
                </c:pt>
              </c:numCache>
            </c:numRef>
          </c:yVal>
          <c:smooth val="0"/>
          <c:extLst>
            <c:ext xmlns:c16="http://schemas.microsoft.com/office/drawing/2014/chart" uri="{C3380CC4-5D6E-409C-BE32-E72D297353CC}">
              <c16:uniqueId val="{00000001-1C63-49FD-BD86-C4A6E90D6805}"/>
            </c:ext>
          </c:extLst>
        </c:ser>
        <c:dLbls>
          <c:showLegendKey val="0"/>
          <c:showVal val="0"/>
          <c:showCatName val="0"/>
          <c:showSerName val="0"/>
          <c:showPercent val="0"/>
          <c:showBubbleSize val="0"/>
        </c:dLbls>
        <c:axId val="1352921376"/>
        <c:axId val="1352919080"/>
      </c:scatterChart>
      <c:valAx>
        <c:axId val="1352921376"/>
        <c:scaling>
          <c:orientation val="minMax"/>
          <c:max val="2021"/>
          <c:min val="2006"/>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50000"/>
                    <a:lumOff val="50000"/>
                  </a:schemeClr>
                </a:solidFill>
                <a:latin typeface="+mn-lt"/>
                <a:ea typeface="+mn-ea"/>
                <a:cs typeface="+mn-cs"/>
              </a:defRPr>
            </a:pPr>
            <a:endParaRPr lang="fr-FR"/>
          </a:p>
        </c:txPr>
        <c:crossAx val="1352919080"/>
        <c:crosses val="autoZero"/>
        <c:crossBetween val="midCat"/>
        <c:majorUnit val="1"/>
      </c:valAx>
      <c:valAx>
        <c:axId val="135291908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50000"/>
                    <a:lumOff val="50000"/>
                  </a:schemeClr>
                </a:solidFill>
                <a:latin typeface="+mn-lt"/>
                <a:ea typeface="+mn-ea"/>
                <a:cs typeface="+mn-cs"/>
              </a:defRPr>
            </a:pPr>
            <a:endParaRPr lang="fr-FR"/>
          </a:p>
        </c:txPr>
        <c:crossAx val="1352921376"/>
        <c:crosses val="autoZero"/>
        <c:crossBetween val="midCat"/>
      </c:valAx>
      <c:spPr>
        <a:noFill/>
        <a:ln>
          <a:noFill/>
        </a:ln>
        <a:effectLst/>
      </c:spPr>
    </c:plotArea>
    <c:plotVisOnly val="1"/>
    <c:dispBlanksAs val="gap"/>
    <c:showDLblsOverMax val="0"/>
  </c:chart>
  <c: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921253640474856"/>
          <c:y val="0.11131689248464764"/>
          <c:w val="0.71601366943226064"/>
          <c:h val="0.40866209380263657"/>
        </c:manualLayout>
      </c:layout>
      <c:lineChart>
        <c:grouping val="standard"/>
        <c:varyColors val="0"/>
        <c:ser>
          <c:idx val="0"/>
          <c:order val="0"/>
          <c:tx>
            <c:strRef>
              <c:f>graph2!$C$2</c:f>
              <c:strCache>
                <c:ptCount val="1"/>
                <c:pt idx="0">
                  <c:v>Case A: Economic Development Incubators</c:v>
                </c:pt>
              </c:strCache>
            </c:strRef>
          </c:tx>
          <c:spPr>
            <a:ln w="28575" cap="rnd">
              <a:solidFill>
                <a:srgbClr val="0070C0"/>
              </a:solidFill>
              <a:round/>
            </a:ln>
            <a:effectLst/>
          </c:spPr>
          <c:marker>
            <c:symbol val="circle"/>
            <c:size val="5"/>
            <c:spPr>
              <a:solidFill>
                <a:srgbClr val="0070C0"/>
              </a:solidFill>
              <a:ln w="9525">
                <a:solidFill>
                  <a:srgbClr val="0070C0"/>
                </a:solidFill>
              </a:ln>
              <a:effectLst/>
            </c:spPr>
          </c:marker>
          <c:cat>
            <c:strRef>
              <c:f>graph2!$B$3:$B$14</c:f>
              <c:strCache>
                <c:ptCount val="12"/>
                <c:pt idx="0">
                  <c:v>Political impact and territory image</c:v>
                </c:pt>
                <c:pt idx="1">
                  <c:v>Evolution of financial resources</c:v>
                </c:pt>
                <c:pt idx="2">
                  <c:v>Competitors/Potential entrants</c:v>
                </c:pt>
                <c:pt idx="3">
                  <c:v>Competitive environment</c:v>
                </c:pt>
                <c:pt idx="4">
                  <c:v>Competitive perception</c:v>
                </c:pt>
                <c:pt idx="5">
                  <c:v>Competition by customers</c:v>
                </c:pt>
                <c:pt idx="6">
                  <c:v>Unfair competition</c:v>
                </c:pt>
                <c:pt idx="7">
                  <c:v>Customers ownership</c:v>
                </c:pt>
                <c:pt idx="8">
                  <c:v>Incubator credibility and image</c:v>
                </c:pt>
                <c:pt idx="9">
                  <c:v>Individualistic behavior</c:v>
                </c:pt>
                <c:pt idx="10">
                  <c:v>Competition by incubator size</c:v>
                </c:pt>
                <c:pt idx="11">
                  <c:v>Incubator evaluation</c:v>
                </c:pt>
              </c:strCache>
            </c:strRef>
          </c:cat>
          <c:val>
            <c:numRef>
              <c:f>graph2!$C$3:$C$14</c:f>
              <c:numCache>
                <c:formatCode>0.00%</c:formatCode>
                <c:ptCount val="12"/>
                <c:pt idx="0">
                  <c:v>0.12646370023419204</c:v>
                </c:pt>
                <c:pt idx="1">
                  <c:v>4.6838407494145202E-2</c:v>
                </c:pt>
                <c:pt idx="2">
                  <c:v>4.9180327868852458E-2</c:v>
                </c:pt>
                <c:pt idx="3">
                  <c:v>3.7470725995316159E-2</c:v>
                </c:pt>
                <c:pt idx="4">
                  <c:v>5.3864168618266976E-2</c:v>
                </c:pt>
                <c:pt idx="5">
                  <c:v>3.9812646370023422E-2</c:v>
                </c:pt>
                <c:pt idx="6">
                  <c:v>1.873536299765808E-2</c:v>
                </c:pt>
                <c:pt idx="7">
                  <c:v>3.9812646370023422E-2</c:v>
                </c:pt>
                <c:pt idx="8">
                  <c:v>4.2154566744730677E-2</c:v>
                </c:pt>
                <c:pt idx="9">
                  <c:v>3.9812646370023422E-2</c:v>
                </c:pt>
                <c:pt idx="10">
                  <c:v>1.405152224824356E-2</c:v>
                </c:pt>
                <c:pt idx="11">
                  <c:v>9.3676814988290398E-3</c:v>
                </c:pt>
              </c:numCache>
            </c:numRef>
          </c:val>
          <c:smooth val="0"/>
          <c:extLst>
            <c:ext xmlns:c16="http://schemas.microsoft.com/office/drawing/2014/chart" uri="{C3380CC4-5D6E-409C-BE32-E72D297353CC}">
              <c16:uniqueId val="{00000000-C15B-46A4-8F76-5C547D511417}"/>
            </c:ext>
          </c:extLst>
        </c:ser>
        <c:ser>
          <c:idx val="1"/>
          <c:order val="1"/>
          <c:tx>
            <c:strRef>
              <c:f>graph2!$D$2</c:f>
              <c:strCache>
                <c:ptCount val="1"/>
                <c:pt idx="0">
                  <c:v>Case B: Technological Incubators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cat>
            <c:strRef>
              <c:f>graph2!$B$3:$B$14</c:f>
              <c:strCache>
                <c:ptCount val="12"/>
                <c:pt idx="0">
                  <c:v>Political impact and territory image</c:v>
                </c:pt>
                <c:pt idx="1">
                  <c:v>Evolution of financial resources</c:v>
                </c:pt>
                <c:pt idx="2">
                  <c:v>Competitors/Potential entrants</c:v>
                </c:pt>
                <c:pt idx="3">
                  <c:v>Competitive environment</c:v>
                </c:pt>
                <c:pt idx="4">
                  <c:v>Competitive perception</c:v>
                </c:pt>
                <c:pt idx="5">
                  <c:v>Competition by customers</c:v>
                </c:pt>
                <c:pt idx="6">
                  <c:v>Unfair competition</c:v>
                </c:pt>
                <c:pt idx="7">
                  <c:v>Customers ownership</c:v>
                </c:pt>
                <c:pt idx="8">
                  <c:v>Incubator credibility and image</c:v>
                </c:pt>
                <c:pt idx="9">
                  <c:v>Individualistic behavior</c:v>
                </c:pt>
                <c:pt idx="10">
                  <c:v>Competition by incubator size</c:v>
                </c:pt>
                <c:pt idx="11">
                  <c:v>Incubator evaluation</c:v>
                </c:pt>
              </c:strCache>
            </c:strRef>
          </c:cat>
          <c:val>
            <c:numRef>
              <c:f>graph2!$D$3:$D$14</c:f>
              <c:numCache>
                <c:formatCode>0.00%</c:formatCode>
                <c:ptCount val="12"/>
                <c:pt idx="0">
                  <c:v>0.17613636363636365</c:v>
                </c:pt>
                <c:pt idx="1">
                  <c:v>0.15340909090909091</c:v>
                </c:pt>
                <c:pt idx="2">
                  <c:v>9.0909090909090912E-2</c:v>
                </c:pt>
                <c:pt idx="3">
                  <c:v>7.3863636363636367E-2</c:v>
                </c:pt>
                <c:pt idx="4">
                  <c:v>2.8409090909090908E-2</c:v>
                </c:pt>
                <c:pt idx="5">
                  <c:v>7.9545454545454544E-2</c:v>
                </c:pt>
                <c:pt idx="6">
                  <c:v>0</c:v>
                </c:pt>
                <c:pt idx="7">
                  <c:v>1.7045454545454544E-2</c:v>
                </c:pt>
                <c:pt idx="8">
                  <c:v>3.4090909090909088E-2</c:v>
                </c:pt>
                <c:pt idx="9">
                  <c:v>1.1363636363636364E-2</c:v>
                </c:pt>
                <c:pt idx="10">
                  <c:v>3.9772727272727272E-2</c:v>
                </c:pt>
                <c:pt idx="11">
                  <c:v>0</c:v>
                </c:pt>
              </c:numCache>
            </c:numRef>
          </c:val>
          <c:smooth val="0"/>
          <c:extLst>
            <c:ext xmlns:c16="http://schemas.microsoft.com/office/drawing/2014/chart" uri="{C3380CC4-5D6E-409C-BE32-E72D297353CC}">
              <c16:uniqueId val="{00000001-C15B-46A4-8F76-5C547D511417}"/>
            </c:ext>
          </c:extLst>
        </c:ser>
        <c:ser>
          <c:idx val="2"/>
          <c:order val="2"/>
          <c:tx>
            <c:strRef>
              <c:f>graph2!$E$2</c:f>
              <c:strCache>
                <c:ptCount val="1"/>
                <c:pt idx="0">
                  <c:v>Case C: University Incubators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Pt>
            <c:idx val="1"/>
            <c:marker>
              <c:symbol val="circle"/>
              <c:size val="5"/>
              <c:spPr>
                <a:solidFill>
                  <a:srgbClr val="00B050"/>
                </a:solidFill>
                <a:ln w="9525">
                  <a:solidFill>
                    <a:srgbClr val="00B050"/>
                  </a:solidFill>
                </a:ln>
                <a:effectLst/>
              </c:spPr>
            </c:marker>
            <c:bubble3D val="0"/>
            <c:spPr>
              <a:ln w="28575" cap="rnd">
                <a:solidFill>
                  <a:srgbClr val="00B050"/>
                </a:solidFill>
                <a:round/>
              </a:ln>
              <a:effectLst/>
            </c:spPr>
            <c:extLst>
              <c:ext xmlns:c16="http://schemas.microsoft.com/office/drawing/2014/chart" uri="{C3380CC4-5D6E-409C-BE32-E72D297353CC}">
                <c16:uniqueId val="{00000003-C15B-46A4-8F76-5C547D511417}"/>
              </c:ext>
            </c:extLst>
          </c:dPt>
          <c:cat>
            <c:strRef>
              <c:f>graph2!$B$3:$B$14</c:f>
              <c:strCache>
                <c:ptCount val="12"/>
                <c:pt idx="0">
                  <c:v>Political impact and territory image</c:v>
                </c:pt>
                <c:pt idx="1">
                  <c:v>Evolution of financial resources</c:v>
                </c:pt>
                <c:pt idx="2">
                  <c:v>Competitors/Potential entrants</c:v>
                </c:pt>
                <c:pt idx="3">
                  <c:v>Competitive environment</c:v>
                </c:pt>
                <c:pt idx="4">
                  <c:v>Competitive perception</c:v>
                </c:pt>
                <c:pt idx="5">
                  <c:v>Competition by customers</c:v>
                </c:pt>
                <c:pt idx="6">
                  <c:v>Unfair competition</c:v>
                </c:pt>
                <c:pt idx="7">
                  <c:v>Customers ownership</c:v>
                </c:pt>
                <c:pt idx="8">
                  <c:v>Incubator credibility and image</c:v>
                </c:pt>
                <c:pt idx="9">
                  <c:v>Individualistic behavior</c:v>
                </c:pt>
                <c:pt idx="10">
                  <c:v>Competition by incubator size</c:v>
                </c:pt>
                <c:pt idx="11">
                  <c:v>Incubator evaluation</c:v>
                </c:pt>
              </c:strCache>
            </c:strRef>
          </c:cat>
          <c:val>
            <c:numRef>
              <c:f>graph2!$E$3:$E$14</c:f>
              <c:numCache>
                <c:formatCode>0.00%</c:formatCode>
                <c:ptCount val="12"/>
                <c:pt idx="0">
                  <c:v>5.3003533568904596E-2</c:v>
                </c:pt>
                <c:pt idx="1">
                  <c:v>0.12367491166077739</c:v>
                </c:pt>
                <c:pt idx="2">
                  <c:v>5.6537102473498232E-2</c:v>
                </c:pt>
                <c:pt idx="3">
                  <c:v>3.5335689045936397E-2</c:v>
                </c:pt>
                <c:pt idx="4">
                  <c:v>3.180212014134276E-2</c:v>
                </c:pt>
                <c:pt idx="5">
                  <c:v>3.8869257950530041E-2</c:v>
                </c:pt>
                <c:pt idx="6">
                  <c:v>7.0671378091872791E-3</c:v>
                </c:pt>
                <c:pt idx="7">
                  <c:v>3.8869257950530041E-2</c:v>
                </c:pt>
                <c:pt idx="8">
                  <c:v>7.0671378091872791E-3</c:v>
                </c:pt>
                <c:pt idx="9">
                  <c:v>1.7667844522968199E-2</c:v>
                </c:pt>
                <c:pt idx="10">
                  <c:v>1.4134275618374558E-2</c:v>
                </c:pt>
                <c:pt idx="11">
                  <c:v>7.0671378091872791E-3</c:v>
                </c:pt>
              </c:numCache>
            </c:numRef>
          </c:val>
          <c:smooth val="0"/>
          <c:extLst>
            <c:ext xmlns:c16="http://schemas.microsoft.com/office/drawing/2014/chart" uri="{C3380CC4-5D6E-409C-BE32-E72D297353CC}">
              <c16:uniqueId val="{00000004-C15B-46A4-8F76-5C547D511417}"/>
            </c:ext>
          </c:extLst>
        </c:ser>
        <c:ser>
          <c:idx val="3"/>
          <c:order val="3"/>
          <c:tx>
            <c:strRef>
              <c:f>graph2!$F$2</c:f>
              <c:strCache>
                <c:ptCount val="1"/>
                <c:pt idx="0">
                  <c:v>Case D : Social incubators</c:v>
                </c:pt>
              </c:strCache>
            </c:strRef>
          </c:tx>
          <c:spPr>
            <a:ln w="28575" cap="rnd">
              <a:solidFill>
                <a:srgbClr val="7030A0"/>
              </a:solidFill>
              <a:round/>
            </a:ln>
            <a:effectLst/>
          </c:spPr>
          <c:marker>
            <c:symbol val="circle"/>
            <c:size val="5"/>
            <c:spPr>
              <a:solidFill>
                <a:srgbClr val="7030A0"/>
              </a:solidFill>
              <a:ln w="9525">
                <a:solidFill>
                  <a:srgbClr val="7030A0"/>
                </a:solidFill>
              </a:ln>
              <a:effectLst/>
            </c:spPr>
          </c:marker>
          <c:cat>
            <c:strRef>
              <c:f>graph2!$B$3:$B$14</c:f>
              <c:strCache>
                <c:ptCount val="12"/>
                <c:pt idx="0">
                  <c:v>Political impact and territory image</c:v>
                </c:pt>
                <c:pt idx="1">
                  <c:v>Evolution of financial resources</c:v>
                </c:pt>
                <c:pt idx="2">
                  <c:v>Competitors/Potential entrants</c:v>
                </c:pt>
                <c:pt idx="3">
                  <c:v>Competitive environment</c:v>
                </c:pt>
                <c:pt idx="4">
                  <c:v>Competitive perception</c:v>
                </c:pt>
                <c:pt idx="5">
                  <c:v>Competition by customers</c:v>
                </c:pt>
                <c:pt idx="6">
                  <c:v>Unfair competition</c:v>
                </c:pt>
                <c:pt idx="7">
                  <c:v>Customers ownership</c:v>
                </c:pt>
                <c:pt idx="8">
                  <c:v>Incubator credibility and image</c:v>
                </c:pt>
                <c:pt idx="9">
                  <c:v>Individualistic behavior</c:v>
                </c:pt>
                <c:pt idx="10">
                  <c:v>Competition by incubator size</c:v>
                </c:pt>
                <c:pt idx="11">
                  <c:v>Incubator evaluation</c:v>
                </c:pt>
              </c:strCache>
            </c:strRef>
          </c:cat>
          <c:val>
            <c:numRef>
              <c:f>graph2!$F$3:$F$14</c:f>
              <c:numCache>
                <c:formatCode>0.00%</c:formatCode>
                <c:ptCount val="12"/>
                <c:pt idx="0">
                  <c:v>0.1079136690647482</c:v>
                </c:pt>
                <c:pt idx="1">
                  <c:v>4.3165467625899276E-2</c:v>
                </c:pt>
                <c:pt idx="2">
                  <c:v>0</c:v>
                </c:pt>
                <c:pt idx="3">
                  <c:v>8.6330935251798552E-2</c:v>
                </c:pt>
                <c:pt idx="4">
                  <c:v>0</c:v>
                </c:pt>
                <c:pt idx="5">
                  <c:v>2.1582733812949638E-2</c:v>
                </c:pt>
                <c:pt idx="6">
                  <c:v>0</c:v>
                </c:pt>
                <c:pt idx="7">
                  <c:v>2.1582733812949638E-2</c:v>
                </c:pt>
                <c:pt idx="8">
                  <c:v>3.5971223021582732E-2</c:v>
                </c:pt>
                <c:pt idx="9">
                  <c:v>7.1942446043165463E-3</c:v>
                </c:pt>
                <c:pt idx="10">
                  <c:v>0</c:v>
                </c:pt>
                <c:pt idx="11">
                  <c:v>7.1942446043165463E-3</c:v>
                </c:pt>
              </c:numCache>
            </c:numRef>
          </c:val>
          <c:smooth val="0"/>
          <c:extLst>
            <c:ext xmlns:c16="http://schemas.microsoft.com/office/drawing/2014/chart" uri="{C3380CC4-5D6E-409C-BE32-E72D297353CC}">
              <c16:uniqueId val="{00000005-C15B-46A4-8F76-5C547D511417}"/>
            </c:ext>
          </c:extLst>
        </c:ser>
        <c:ser>
          <c:idx val="4"/>
          <c:order val="4"/>
          <c:tx>
            <c:strRef>
              <c:f>graph2!$G$2</c:f>
              <c:strCache>
                <c:ptCount val="1"/>
                <c:pt idx="0">
                  <c:v>Case E: Private Incubators</c:v>
                </c:pt>
              </c:strCache>
            </c:strRef>
          </c:tx>
          <c:spPr>
            <a:ln w="28575" cap="rnd">
              <a:solidFill>
                <a:srgbClr val="00B0F0"/>
              </a:solidFill>
              <a:round/>
            </a:ln>
            <a:effectLst/>
          </c:spPr>
          <c:marker>
            <c:symbol val="circle"/>
            <c:size val="5"/>
            <c:spPr>
              <a:solidFill>
                <a:srgbClr val="00B0F0"/>
              </a:solidFill>
              <a:ln w="9525">
                <a:solidFill>
                  <a:srgbClr val="00B0F0"/>
                </a:solidFill>
              </a:ln>
              <a:effectLst/>
            </c:spPr>
          </c:marker>
          <c:cat>
            <c:strRef>
              <c:f>graph2!$B$3:$B$14</c:f>
              <c:strCache>
                <c:ptCount val="12"/>
                <c:pt idx="0">
                  <c:v>Political impact and territory image</c:v>
                </c:pt>
                <c:pt idx="1">
                  <c:v>Evolution of financial resources</c:v>
                </c:pt>
                <c:pt idx="2">
                  <c:v>Competitors/Potential entrants</c:v>
                </c:pt>
                <c:pt idx="3">
                  <c:v>Competitive environment</c:v>
                </c:pt>
                <c:pt idx="4">
                  <c:v>Competitive perception</c:v>
                </c:pt>
                <c:pt idx="5">
                  <c:v>Competition by customers</c:v>
                </c:pt>
                <c:pt idx="6">
                  <c:v>Unfair competition</c:v>
                </c:pt>
                <c:pt idx="7">
                  <c:v>Customers ownership</c:v>
                </c:pt>
                <c:pt idx="8">
                  <c:v>Incubator credibility and image</c:v>
                </c:pt>
                <c:pt idx="9">
                  <c:v>Individualistic behavior</c:v>
                </c:pt>
                <c:pt idx="10">
                  <c:v>Competition by incubator size</c:v>
                </c:pt>
                <c:pt idx="11">
                  <c:v>Incubator evaluation</c:v>
                </c:pt>
              </c:strCache>
            </c:strRef>
          </c:cat>
          <c:val>
            <c:numRef>
              <c:f>graph2!$G$3:$G$14</c:f>
              <c:numCache>
                <c:formatCode>0.00%</c:formatCode>
                <c:ptCount val="12"/>
                <c:pt idx="0">
                  <c:v>5.7613168724279837E-2</c:v>
                </c:pt>
                <c:pt idx="1">
                  <c:v>6.1728395061728392E-2</c:v>
                </c:pt>
                <c:pt idx="2">
                  <c:v>0.18518518518518517</c:v>
                </c:pt>
                <c:pt idx="3">
                  <c:v>0.14814814814814814</c:v>
                </c:pt>
                <c:pt idx="4">
                  <c:v>3.7037037037037035E-2</c:v>
                </c:pt>
                <c:pt idx="5">
                  <c:v>1.646090534979424E-2</c:v>
                </c:pt>
                <c:pt idx="6">
                  <c:v>0.13991769547325103</c:v>
                </c:pt>
                <c:pt idx="7">
                  <c:v>2.8806584362139918E-2</c:v>
                </c:pt>
                <c:pt idx="8">
                  <c:v>8.23045267489712E-3</c:v>
                </c:pt>
                <c:pt idx="9">
                  <c:v>4.11522633744856E-3</c:v>
                </c:pt>
                <c:pt idx="10">
                  <c:v>0</c:v>
                </c:pt>
                <c:pt idx="11">
                  <c:v>2.4691358024691357E-2</c:v>
                </c:pt>
              </c:numCache>
            </c:numRef>
          </c:val>
          <c:smooth val="0"/>
          <c:extLst>
            <c:ext xmlns:c16="http://schemas.microsoft.com/office/drawing/2014/chart" uri="{C3380CC4-5D6E-409C-BE32-E72D297353CC}">
              <c16:uniqueId val="{00000006-C15B-46A4-8F76-5C547D511417}"/>
            </c:ext>
          </c:extLst>
        </c:ser>
        <c:dLbls>
          <c:showLegendKey val="0"/>
          <c:showVal val="0"/>
          <c:showCatName val="0"/>
          <c:showSerName val="0"/>
          <c:showPercent val="0"/>
          <c:showBubbleSize val="0"/>
        </c:dLbls>
        <c:marker val="1"/>
        <c:smooth val="0"/>
        <c:axId val="-1855594608"/>
        <c:axId val="-1855601136"/>
      </c:lineChart>
      <c:catAx>
        <c:axId val="-185559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55601136"/>
        <c:crosses val="autoZero"/>
        <c:auto val="1"/>
        <c:lblAlgn val="ctr"/>
        <c:lblOffset val="100"/>
        <c:noMultiLvlLbl val="0"/>
      </c:catAx>
      <c:valAx>
        <c:axId val="-185560113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555946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80108468131317"/>
          <c:y val="8.3959519998422355E-2"/>
          <c:w val="0.80301600408632801"/>
          <c:h val="0.48698861787549014"/>
        </c:manualLayout>
      </c:layout>
      <c:lineChart>
        <c:grouping val="standard"/>
        <c:varyColors val="0"/>
        <c:ser>
          <c:idx val="0"/>
          <c:order val="0"/>
          <c:tx>
            <c:strRef>
              <c:f>graph2!$C$2</c:f>
              <c:strCache>
                <c:ptCount val="1"/>
                <c:pt idx="0">
                  <c:v>Case A: Economic Development Incubators</c:v>
                </c:pt>
              </c:strCache>
            </c:strRef>
          </c:tx>
          <c:spPr>
            <a:ln w="28575" cap="rnd">
              <a:solidFill>
                <a:srgbClr val="0070C0"/>
              </a:solidFill>
              <a:round/>
            </a:ln>
            <a:effectLst/>
          </c:spPr>
          <c:marker>
            <c:symbol val="circle"/>
            <c:size val="5"/>
            <c:spPr>
              <a:solidFill>
                <a:srgbClr val="0070C0"/>
              </a:solidFill>
              <a:ln w="9525">
                <a:solidFill>
                  <a:srgbClr val="0070C0"/>
                </a:solidFill>
              </a:ln>
              <a:effectLst/>
            </c:spPr>
          </c:marker>
          <c:cat>
            <c:strRef>
              <c:f>graph2!$B$16:$B$25</c:f>
              <c:strCache>
                <c:ptCount val="10"/>
                <c:pt idx="0">
                  <c:v>Cooperative perception</c:v>
                </c:pt>
                <c:pt idx="1">
                  <c:v>Formal/Informal relationships</c:v>
                </c:pt>
                <c:pt idx="2">
                  <c:v>Co-support</c:v>
                </c:pt>
                <c:pt idx="3">
                  <c:v>Reorientation</c:v>
                </c:pt>
                <c:pt idx="4">
                  <c:v>Complementarity</c:v>
                </c:pt>
                <c:pt idx="5">
                  <c:v>Frequency</c:v>
                </c:pt>
                <c:pt idx="6">
                  <c:v>Intelligent cooperation</c:v>
                </c:pt>
                <c:pt idx="7">
                  <c:v>Proximity</c:v>
                </c:pt>
                <c:pt idx="8">
                  <c:v>Lack of resources </c:v>
                </c:pt>
                <c:pt idx="9">
                  <c:v>Subcontracting</c:v>
                </c:pt>
              </c:strCache>
            </c:strRef>
          </c:cat>
          <c:val>
            <c:numRef>
              <c:f>graph2!$C$16:$C$25</c:f>
              <c:numCache>
                <c:formatCode>0.00%</c:formatCode>
                <c:ptCount val="10"/>
                <c:pt idx="0">
                  <c:v>0.14051522248243559</c:v>
                </c:pt>
                <c:pt idx="1">
                  <c:v>6.5573770491803268E-2</c:v>
                </c:pt>
                <c:pt idx="2">
                  <c:v>7.9625292740046844E-2</c:v>
                </c:pt>
                <c:pt idx="3">
                  <c:v>8.1967213114754106E-2</c:v>
                </c:pt>
                <c:pt idx="4">
                  <c:v>3.2786885245901634E-2</c:v>
                </c:pt>
                <c:pt idx="5">
                  <c:v>9.3676814988290398E-3</c:v>
                </c:pt>
                <c:pt idx="6">
                  <c:v>3.7470725995316159E-2</c:v>
                </c:pt>
                <c:pt idx="7">
                  <c:v>1.6393442622950817E-2</c:v>
                </c:pt>
                <c:pt idx="8">
                  <c:v>9.3676814988290398E-3</c:v>
                </c:pt>
                <c:pt idx="9">
                  <c:v>9.3676814988290398E-3</c:v>
                </c:pt>
              </c:numCache>
            </c:numRef>
          </c:val>
          <c:smooth val="0"/>
          <c:extLst>
            <c:ext xmlns:c16="http://schemas.microsoft.com/office/drawing/2014/chart" uri="{C3380CC4-5D6E-409C-BE32-E72D297353CC}">
              <c16:uniqueId val="{00000000-E96B-483B-8E25-F645DA3E3E50}"/>
            </c:ext>
          </c:extLst>
        </c:ser>
        <c:ser>
          <c:idx val="1"/>
          <c:order val="1"/>
          <c:tx>
            <c:strRef>
              <c:f>graph2!$D$2</c:f>
              <c:strCache>
                <c:ptCount val="1"/>
                <c:pt idx="0">
                  <c:v>Case B: Technological Incubators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cat>
            <c:strRef>
              <c:f>graph2!$B$16:$B$25</c:f>
              <c:strCache>
                <c:ptCount val="10"/>
                <c:pt idx="0">
                  <c:v>Cooperative perception</c:v>
                </c:pt>
                <c:pt idx="1">
                  <c:v>Formal/Informal relationships</c:v>
                </c:pt>
                <c:pt idx="2">
                  <c:v>Co-support</c:v>
                </c:pt>
                <c:pt idx="3">
                  <c:v>Reorientation</c:v>
                </c:pt>
                <c:pt idx="4">
                  <c:v>Complementarity</c:v>
                </c:pt>
                <c:pt idx="5">
                  <c:v>Frequency</c:v>
                </c:pt>
                <c:pt idx="6">
                  <c:v>Intelligent cooperation</c:v>
                </c:pt>
                <c:pt idx="7">
                  <c:v>Proximity</c:v>
                </c:pt>
                <c:pt idx="8">
                  <c:v>Lack of resources </c:v>
                </c:pt>
                <c:pt idx="9">
                  <c:v>Subcontracting</c:v>
                </c:pt>
              </c:strCache>
            </c:strRef>
          </c:cat>
          <c:val>
            <c:numRef>
              <c:f>graph2!$D$16:$D$25</c:f>
              <c:numCache>
                <c:formatCode>0.00%</c:formatCode>
                <c:ptCount val="10"/>
                <c:pt idx="0">
                  <c:v>0.10227272727272728</c:v>
                </c:pt>
                <c:pt idx="1">
                  <c:v>4.5454545454545456E-2</c:v>
                </c:pt>
                <c:pt idx="2">
                  <c:v>5.113636363636364E-2</c:v>
                </c:pt>
                <c:pt idx="3">
                  <c:v>3.9772727272727272E-2</c:v>
                </c:pt>
                <c:pt idx="4">
                  <c:v>2.8409090909090908E-2</c:v>
                </c:pt>
                <c:pt idx="5">
                  <c:v>1.7045454545454544E-2</c:v>
                </c:pt>
                <c:pt idx="6">
                  <c:v>0</c:v>
                </c:pt>
                <c:pt idx="7">
                  <c:v>0</c:v>
                </c:pt>
                <c:pt idx="8">
                  <c:v>0</c:v>
                </c:pt>
                <c:pt idx="9">
                  <c:v>1.1363636363636364E-2</c:v>
                </c:pt>
              </c:numCache>
            </c:numRef>
          </c:val>
          <c:smooth val="0"/>
          <c:extLst>
            <c:ext xmlns:c16="http://schemas.microsoft.com/office/drawing/2014/chart" uri="{C3380CC4-5D6E-409C-BE32-E72D297353CC}">
              <c16:uniqueId val="{00000001-E96B-483B-8E25-F645DA3E3E50}"/>
            </c:ext>
          </c:extLst>
        </c:ser>
        <c:ser>
          <c:idx val="2"/>
          <c:order val="2"/>
          <c:tx>
            <c:strRef>
              <c:f>graph2!$E$2</c:f>
              <c:strCache>
                <c:ptCount val="1"/>
                <c:pt idx="0">
                  <c:v>Case C: University Incubators</c:v>
                </c:pt>
              </c:strCache>
            </c:strRef>
          </c:tx>
          <c:spPr>
            <a:ln w="28575" cap="rnd">
              <a:solidFill>
                <a:srgbClr val="00B050"/>
              </a:solidFill>
              <a:round/>
            </a:ln>
            <a:effectLst/>
          </c:spPr>
          <c:marker>
            <c:symbol val="circle"/>
            <c:size val="5"/>
            <c:spPr>
              <a:solidFill>
                <a:srgbClr val="00B050"/>
              </a:solidFill>
              <a:ln w="9525">
                <a:solidFill>
                  <a:srgbClr val="00B050"/>
                </a:solidFill>
              </a:ln>
              <a:effectLst/>
            </c:spPr>
          </c:marker>
          <c:cat>
            <c:strRef>
              <c:f>graph2!$B$16:$B$25</c:f>
              <c:strCache>
                <c:ptCount val="10"/>
                <c:pt idx="0">
                  <c:v>Cooperative perception</c:v>
                </c:pt>
                <c:pt idx="1">
                  <c:v>Formal/Informal relationships</c:v>
                </c:pt>
                <c:pt idx="2">
                  <c:v>Co-support</c:v>
                </c:pt>
                <c:pt idx="3">
                  <c:v>Reorientation</c:v>
                </c:pt>
                <c:pt idx="4">
                  <c:v>Complementarity</c:v>
                </c:pt>
                <c:pt idx="5">
                  <c:v>Frequency</c:v>
                </c:pt>
                <c:pt idx="6">
                  <c:v>Intelligent cooperation</c:v>
                </c:pt>
                <c:pt idx="7">
                  <c:v>Proximity</c:v>
                </c:pt>
                <c:pt idx="8">
                  <c:v>Lack of resources </c:v>
                </c:pt>
                <c:pt idx="9">
                  <c:v>Subcontracting</c:v>
                </c:pt>
              </c:strCache>
            </c:strRef>
          </c:cat>
          <c:val>
            <c:numRef>
              <c:f>graph2!$E$16:$E$25</c:f>
              <c:numCache>
                <c:formatCode>0.00%</c:formatCode>
                <c:ptCount val="10"/>
                <c:pt idx="0">
                  <c:v>0.12720848056537104</c:v>
                </c:pt>
                <c:pt idx="1">
                  <c:v>7.4204946996466445E-2</c:v>
                </c:pt>
                <c:pt idx="2">
                  <c:v>0.1166077738515901</c:v>
                </c:pt>
                <c:pt idx="3">
                  <c:v>7.7738515901060082E-2</c:v>
                </c:pt>
                <c:pt idx="4">
                  <c:v>7.4204946996466445E-2</c:v>
                </c:pt>
                <c:pt idx="5">
                  <c:v>2.4734982332155479E-2</c:v>
                </c:pt>
                <c:pt idx="6">
                  <c:v>1.7667844522968199E-2</c:v>
                </c:pt>
                <c:pt idx="7">
                  <c:v>3.180212014134276E-2</c:v>
                </c:pt>
                <c:pt idx="8">
                  <c:v>2.4734982332155479E-2</c:v>
                </c:pt>
                <c:pt idx="9">
                  <c:v>0</c:v>
                </c:pt>
              </c:numCache>
            </c:numRef>
          </c:val>
          <c:smooth val="0"/>
          <c:extLst>
            <c:ext xmlns:c16="http://schemas.microsoft.com/office/drawing/2014/chart" uri="{C3380CC4-5D6E-409C-BE32-E72D297353CC}">
              <c16:uniqueId val="{00000002-E96B-483B-8E25-F645DA3E3E50}"/>
            </c:ext>
          </c:extLst>
        </c:ser>
        <c:ser>
          <c:idx val="3"/>
          <c:order val="3"/>
          <c:tx>
            <c:strRef>
              <c:f>graph2!$F$2</c:f>
              <c:strCache>
                <c:ptCount val="1"/>
                <c:pt idx="0">
                  <c:v>Case D : Social incubators</c:v>
                </c:pt>
              </c:strCache>
            </c:strRef>
          </c:tx>
          <c:spPr>
            <a:ln w="28575" cap="rnd">
              <a:solidFill>
                <a:srgbClr val="7030A0"/>
              </a:solidFill>
              <a:round/>
            </a:ln>
            <a:effectLst/>
          </c:spPr>
          <c:marker>
            <c:symbol val="circle"/>
            <c:size val="5"/>
            <c:spPr>
              <a:solidFill>
                <a:srgbClr val="7030A0"/>
              </a:solidFill>
              <a:ln w="9525">
                <a:solidFill>
                  <a:srgbClr val="7030A0"/>
                </a:solidFill>
              </a:ln>
              <a:effectLst/>
            </c:spPr>
          </c:marker>
          <c:cat>
            <c:strRef>
              <c:f>graph2!$B$16:$B$25</c:f>
              <c:strCache>
                <c:ptCount val="10"/>
                <c:pt idx="0">
                  <c:v>Cooperative perception</c:v>
                </c:pt>
                <c:pt idx="1">
                  <c:v>Formal/Informal relationships</c:v>
                </c:pt>
                <c:pt idx="2">
                  <c:v>Co-support</c:v>
                </c:pt>
                <c:pt idx="3">
                  <c:v>Reorientation</c:v>
                </c:pt>
                <c:pt idx="4">
                  <c:v>Complementarity</c:v>
                </c:pt>
                <c:pt idx="5">
                  <c:v>Frequency</c:v>
                </c:pt>
                <c:pt idx="6">
                  <c:v>Intelligent cooperation</c:v>
                </c:pt>
                <c:pt idx="7">
                  <c:v>Proximity</c:v>
                </c:pt>
                <c:pt idx="8">
                  <c:v>Lack of resources </c:v>
                </c:pt>
                <c:pt idx="9">
                  <c:v>Subcontracting</c:v>
                </c:pt>
              </c:strCache>
            </c:strRef>
          </c:cat>
          <c:val>
            <c:numRef>
              <c:f>graph2!$F$16:$F$25</c:f>
              <c:numCache>
                <c:formatCode>0.00%</c:formatCode>
                <c:ptCount val="10"/>
                <c:pt idx="0">
                  <c:v>0.15107913669064749</c:v>
                </c:pt>
                <c:pt idx="1">
                  <c:v>0.1079136690647482</c:v>
                </c:pt>
                <c:pt idx="2">
                  <c:v>0.16546762589928057</c:v>
                </c:pt>
                <c:pt idx="3">
                  <c:v>4.3165467625899276E-2</c:v>
                </c:pt>
                <c:pt idx="4">
                  <c:v>0.15827338129496402</c:v>
                </c:pt>
                <c:pt idx="5">
                  <c:v>0</c:v>
                </c:pt>
                <c:pt idx="6">
                  <c:v>1.4388489208633093E-2</c:v>
                </c:pt>
                <c:pt idx="7">
                  <c:v>1.4388489208633093E-2</c:v>
                </c:pt>
                <c:pt idx="8">
                  <c:v>0</c:v>
                </c:pt>
                <c:pt idx="9">
                  <c:v>1.4388489208633093E-2</c:v>
                </c:pt>
              </c:numCache>
            </c:numRef>
          </c:val>
          <c:smooth val="0"/>
          <c:extLst>
            <c:ext xmlns:c16="http://schemas.microsoft.com/office/drawing/2014/chart" uri="{C3380CC4-5D6E-409C-BE32-E72D297353CC}">
              <c16:uniqueId val="{00000003-E96B-483B-8E25-F645DA3E3E50}"/>
            </c:ext>
          </c:extLst>
        </c:ser>
        <c:ser>
          <c:idx val="4"/>
          <c:order val="4"/>
          <c:tx>
            <c:strRef>
              <c:f>graph2!$G$2</c:f>
              <c:strCache>
                <c:ptCount val="1"/>
                <c:pt idx="0">
                  <c:v>Case E: Private Incubators</c:v>
                </c:pt>
              </c:strCache>
            </c:strRef>
          </c:tx>
          <c:spPr>
            <a:ln w="28575" cap="rnd">
              <a:solidFill>
                <a:srgbClr val="00B0F0"/>
              </a:solidFill>
              <a:round/>
            </a:ln>
            <a:effectLst/>
          </c:spPr>
          <c:marker>
            <c:symbol val="circle"/>
            <c:size val="5"/>
            <c:spPr>
              <a:solidFill>
                <a:srgbClr val="00B0F0"/>
              </a:solidFill>
              <a:ln w="9525">
                <a:solidFill>
                  <a:srgbClr val="00B0F0"/>
                </a:solidFill>
              </a:ln>
              <a:effectLst/>
            </c:spPr>
          </c:marker>
          <c:cat>
            <c:strRef>
              <c:f>graph2!$B$16:$B$25</c:f>
              <c:strCache>
                <c:ptCount val="10"/>
                <c:pt idx="0">
                  <c:v>Cooperative perception</c:v>
                </c:pt>
                <c:pt idx="1">
                  <c:v>Formal/Informal relationships</c:v>
                </c:pt>
                <c:pt idx="2">
                  <c:v>Co-support</c:v>
                </c:pt>
                <c:pt idx="3">
                  <c:v>Reorientation</c:v>
                </c:pt>
                <c:pt idx="4">
                  <c:v>Complementarity</c:v>
                </c:pt>
                <c:pt idx="5">
                  <c:v>Frequency</c:v>
                </c:pt>
                <c:pt idx="6">
                  <c:v>Intelligent cooperation</c:v>
                </c:pt>
                <c:pt idx="7">
                  <c:v>Proximity</c:v>
                </c:pt>
                <c:pt idx="8">
                  <c:v>Lack of resources </c:v>
                </c:pt>
                <c:pt idx="9">
                  <c:v>Subcontracting</c:v>
                </c:pt>
              </c:strCache>
            </c:strRef>
          </c:cat>
          <c:val>
            <c:numRef>
              <c:f>graph2!$G$16:$G$25</c:f>
              <c:numCache>
                <c:formatCode>0.00%</c:formatCode>
                <c:ptCount val="10"/>
                <c:pt idx="0">
                  <c:v>5.3497942386831275E-2</c:v>
                </c:pt>
                <c:pt idx="1">
                  <c:v>2.4691358024691357E-2</c:v>
                </c:pt>
                <c:pt idx="2">
                  <c:v>3.7037037037037035E-2</c:v>
                </c:pt>
                <c:pt idx="3">
                  <c:v>5.3497942386831275E-2</c:v>
                </c:pt>
                <c:pt idx="4">
                  <c:v>2.8806584362139918E-2</c:v>
                </c:pt>
                <c:pt idx="5">
                  <c:v>4.9382716049382713E-2</c:v>
                </c:pt>
                <c:pt idx="6">
                  <c:v>8.23045267489712E-3</c:v>
                </c:pt>
                <c:pt idx="7">
                  <c:v>0</c:v>
                </c:pt>
                <c:pt idx="8">
                  <c:v>8.23045267489712E-3</c:v>
                </c:pt>
                <c:pt idx="9">
                  <c:v>2.4691358024691357E-2</c:v>
                </c:pt>
              </c:numCache>
            </c:numRef>
          </c:val>
          <c:smooth val="0"/>
          <c:extLst>
            <c:ext xmlns:c16="http://schemas.microsoft.com/office/drawing/2014/chart" uri="{C3380CC4-5D6E-409C-BE32-E72D297353CC}">
              <c16:uniqueId val="{00000004-E96B-483B-8E25-F645DA3E3E50}"/>
            </c:ext>
          </c:extLst>
        </c:ser>
        <c:dLbls>
          <c:showLegendKey val="0"/>
          <c:showVal val="0"/>
          <c:showCatName val="0"/>
          <c:showSerName val="0"/>
          <c:showPercent val="0"/>
          <c:showBubbleSize val="0"/>
        </c:dLbls>
        <c:marker val="1"/>
        <c:smooth val="0"/>
        <c:axId val="-1855594064"/>
        <c:axId val="-1855592976"/>
      </c:lineChart>
      <c:catAx>
        <c:axId val="-18555940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55592976"/>
        <c:crosses val="autoZero"/>
        <c:auto val="1"/>
        <c:lblAlgn val="ctr"/>
        <c:lblOffset val="100"/>
        <c:noMultiLvlLbl val="0"/>
      </c:catAx>
      <c:valAx>
        <c:axId val="-1855592976"/>
        <c:scaling>
          <c:orientation val="minMax"/>
          <c:max val="0.2"/>
        </c:scaling>
        <c:delete val="0"/>
        <c:axPos val="l"/>
        <c:majorGridlines>
          <c:spPr>
            <a:ln w="9525" cap="flat" cmpd="sng" algn="ctr">
              <a:solidFill>
                <a:schemeClr val="tx1">
                  <a:lumMod val="15000"/>
                  <a:lumOff val="85000"/>
                </a:schemeClr>
              </a:solidFill>
              <a:round/>
            </a:ln>
            <a:effectLst/>
          </c:spPr>
        </c:majorGridlines>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555940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71548292385039"/>
          <c:y val="0.12058823529411765"/>
          <c:w val="0.74934773615202255"/>
          <c:h val="0.63235294117647056"/>
        </c:manualLayout>
      </c:layout>
      <c:lineChart>
        <c:grouping val="standard"/>
        <c:varyColors val="0"/>
        <c:ser>
          <c:idx val="7"/>
          <c:order val="7"/>
          <c:tx>
            <c:strRef>
              <c:f>'intensité des relations (197)'!$AC$69:$AD$69</c:f>
              <c:strCache>
                <c:ptCount val="1"/>
                <c:pt idx="0">
                  <c:v>Eco. dev. generalist</c:v>
                </c:pt>
              </c:strCache>
            </c:strRef>
          </c:tx>
          <c:spPr>
            <a:ln w="25400">
              <a:solidFill>
                <a:srgbClr val="0000FF"/>
              </a:solidFill>
              <a:prstDash val="solid"/>
            </a:ln>
          </c:spPr>
          <c:marker>
            <c:symbol val="none"/>
          </c:marker>
          <c:cat>
            <c:strRef>
              <c:f>'intensité des relations (197)'!$AB$72:$AB$78</c:f>
              <c:strCache>
                <c:ptCount val="7"/>
                <c:pt idx="0">
                  <c:v>Institutionals</c:v>
                </c:pt>
                <c:pt idx="1">
                  <c:v>Chambers of commerce </c:v>
                </c:pt>
                <c:pt idx="2">
                  <c:v>Private experts</c:v>
                </c:pt>
                <c:pt idx="3">
                  <c:v>Other incubators</c:v>
                </c:pt>
                <c:pt idx="4">
                  <c:v>Technology transfer offices</c:v>
                </c:pt>
                <c:pt idx="5">
                  <c:v>Universities and research institutes</c:v>
                </c:pt>
                <c:pt idx="6">
                  <c:v>Funding agencies</c:v>
                </c:pt>
              </c:strCache>
            </c:strRef>
          </c:cat>
          <c:val>
            <c:numRef>
              <c:f>'intensité des relations (197)'!$AC$72:$AC$78</c:f>
              <c:numCache>
                <c:formatCode>General</c:formatCode>
                <c:ptCount val="7"/>
                <c:pt idx="0">
                  <c:v>5.4634146341463419</c:v>
                </c:pt>
                <c:pt idx="1">
                  <c:v>5.0512820512820511</c:v>
                </c:pt>
                <c:pt idx="2">
                  <c:v>4.1707317073170733</c:v>
                </c:pt>
                <c:pt idx="3">
                  <c:v>4.4146341463414638</c:v>
                </c:pt>
                <c:pt idx="4">
                  <c:v>2.5555555555555554</c:v>
                </c:pt>
                <c:pt idx="5">
                  <c:v>3.4736842105263159</c:v>
                </c:pt>
                <c:pt idx="6">
                  <c:v>5.2</c:v>
                </c:pt>
              </c:numCache>
            </c:numRef>
          </c:val>
          <c:smooth val="0"/>
          <c:extLst>
            <c:ext xmlns:c16="http://schemas.microsoft.com/office/drawing/2014/chart" uri="{C3380CC4-5D6E-409C-BE32-E72D297353CC}">
              <c16:uniqueId val="{00000000-CFAF-4E60-8326-99ABD12007BC}"/>
            </c:ext>
          </c:extLst>
        </c:ser>
        <c:ser>
          <c:idx val="8"/>
          <c:order val="8"/>
          <c:tx>
            <c:strRef>
              <c:f>'intensité des relations (197)'!$AC$84:$AD$84</c:f>
              <c:strCache>
                <c:ptCount val="1"/>
                <c:pt idx="0">
                  <c:v>Eco. dev. specialist</c:v>
                </c:pt>
              </c:strCache>
            </c:strRef>
          </c:tx>
          <c:spPr>
            <a:ln w="25400">
              <a:solidFill>
                <a:srgbClr val="00CCFF"/>
              </a:solidFill>
              <a:prstDash val="solid"/>
            </a:ln>
          </c:spPr>
          <c:marker>
            <c:symbol val="none"/>
          </c:marker>
          <c:cat>
            <c:strRef>
              <c:f>'intensité des relations (197)'!$AB$72:$AB$78</c:f>
              <c:strCache>
                <c:ptCount val="7"/>
                <c:pt idx="0">
                  <c:v>Institutionals</c:v>
                </c:pt>
                <c:pt idx="1">
                  <c:v>Chambers of commerce </c:v>
                </c:pt>
                <c:pt idx="2">
                  <c:v>Private experts</c:v>
                </c:pt>
                <c:pt idx="3">
                  <c:v>Other incubators</c:v>
                </c:pt>
                <c:pt idx="4">
                  <c:v>Technology transfer offices</c:v>
                </c:pt>
                <c:pt idx="5">
                  <c:v>Universities and research institutes</c:v>
                </c:pt>
                <c:pt idx="6">
                  <c:v>Funding agencies</c:v>
                </c:pt>
              </c:strCache>
            </c:strRef>
          </c:cat>
          <c:val>
            <c:numRef>
              <c:f>'intensité des relations (197)'!$AC$87:$AC$93</c:f>
              <c:numCache>
                <c:formatCode>General</c:formatCode>
                <c:ptCount val="7"/>
                <c:pt idx="0">
                  <c:v>5.3114754098360653</c:v>
                </c:pt>
                <c:pt idx="1">
                  <c:v>4.406779661016949</c:v>
                </c:pt>
                <c:pt idx="2">
                  <c:v>4.0327868852459012</c:v>
                </c:pt>
                <c:pt idx="3">
                  <c:v>4.8499999999999996</c:v>
                </c:pt>
                <c:pt idx="4">
                  <c:v>2.8723404255319149</c:v>
                </c:pt>
                <c:pt idx="5">
                  <c:v>3.1346153846153846</c:v>
                </c:pt>
                <c:pt idx="6">
                  <c:v>4.6065573770491799</c:v>
                </c:pt>
              </c:numCache>
            </c:numRef>
          </c:val>
          <c:smooth val="0"/>
          <c:extLst>
            <c:ext xmlns:c16="http://schemas.microsoft.com/office/drawing/2014/chart" uri="{C3380CC4-5D6E-409C-BE32-E72D297353CC}">
              <c16:uniqueId val="{00000001-CFAF-4E60-8326-99ABD12007BC}"/>
            </c:ext>
          </c:extLst>
        </c:ser>
        <c:ser>
          <c:idx val="9"/>
          <c:order val="9"/>
          <c:tx>
            <c:strRef>
              <c:f>'intensité des relations (197)'!$AC$99:$AD$99</c:f>
              <c:strCache>
                <c:ptCount val="1"/>
                <c:pt idx="0">
                  <c:v>Academic</c:v>
                </c:pt>
              </c:strCache>
            </c:strRef>
          </c:tx>
          <c:spPr>
            <a:ln w="25400">
              <a:solidFill>
                <a:srgbClr val="FFFF00"/>
              </a:solidFill>
              <a:prstDash val="solid"/>
            </a:ln>
          </c:spPr>
          <c:marker>
            <c:symbol val="none"/>
          </c:marker>
          <c:cat>
            <c:strRef>
              <c:f>'intensité des relations (197)'!$AB$72:$AB$78</c:f>
              <c:strCache>
                <c:ptCount val="7"/>
                <c:pt idx="0">
                  <c:v>Institutionals</c:v>
                </c:pt>
                <c:pt idx="1">
                  <c:v>Chambers of commerce </c:v>
                </c:pt>
                <c:pt idx="2">
                  <c:v>Private experts</c:v>
                </c:pt>
                <c:pt idx="3">
                  <c:v>Other incubators</c:v>
                </c:pt>
                <c:pt idx="4">
                  <c:v>Technology transfer offices</c:v>
                </c:pt>
                <c:pt idx="5">
                  <c:v>Universities and research institutes</c:v>
                </c:pt>
                <c:pt idx="6">
                  <c:v>Funding agencies</c:v>
                </c:pt>
              </c:strCache>
            </c:strRef>
          </c:cat>
          <c:val>
            <c:numRef>
              <c:f>'intensité des relations (197)'!$AC$102:$AC$108</c:f>
              <c:numCache>
                <c:formatCode>General</c:formatCode>
                <c:ptCount val="7"/>
                <c:pt idx="0">
                  <c:v>5.1764705882352944</c:v>
                </c:pt>
                <c:pt idx="1">
                  <c:v>3.8</c:v>
                </c:pt>
                <c:pt idx="2">
                  <c:v>5</c:v>
                </c:pt>
                <c:pt idx="3">
                  <c:v>5.0625</c:v>
                </c:pt>
                <c:pt idx="4">
                  <c:v>4.1538461538461542</c:v>
                </c:pt>
                <c:pt idx="5">
                  <c:v>5.2666666666666666</c:v>
                </c:pt>
                <c:pt idx="6">
                  <c:v>5.4117647058823533</c:v>
                </c:pt>
              </c:numCache>
            </c:numRef>
          </c:val>
          <c:smooth val="0"/>
          <c:extLst>
            <c:ext xmlns:c16="http://schemas.microsoft.com/office/drawing/2014/chart" uri="{C3380CC4-5D6E-409C-BE32-E72D297353CC}">
              <c16:uniqueId val="{00000002-CFAF-4E60-8326-99ABD12007BC}"/>
            </c:ext>
          </c:extLst>
        </c:ser>
        <c:ser>
          <c:idx val="10"/>
          <c:order val="10"/>
          <c:tx>
            <c:strRef>
              <c:f>'intensité des relations (197)'!$AC$114:$AD$114</c:f>
              <c:strCache>
                <c:ptCount val="1"/>
                <c:pt idx="0">
                  <c:v>Technology</c:v>
                </c:pt>
              </c:strCache>
            </c:strRef>
          </c:tx>
          <c:spPr>
            <a:ln w="25400">
              <a:solidFill>
                <a:srgbClr val="969696"/>
              </a:solidFill>
              <a:prstDash val="solid"/>
            </a:ln>
          </c:spPr>
          <c:marker>
            <c:symbol val="none"/>
          </c:marker>
          <c:cat>
            <c:strRef>
              <c:f>'intensité des relations (197)'!$AB$72:$AB$78</c:f>
              <c:strCache>
                <c:ptCount val="7"/>
                <c:pt idx="0">
                  <c:v>Institutionals</c:v>
                </c:pt>
                <c:pt idx="1">
                  <c:v>Chambers of commerce </c:v>
                </c:pt>
                <c:pt idx="2">
                  <c:v>Private experts</c:v>
                </c:pt>
                <c:pt idx="3">
                  <c:v>Other incubators</c:v>
                </c:pt>
                <c:pt idx="4">
                  <c:v>Technology transfer offices</c:v>
                </c:pt>
                <c:pt idx="5">
                  <c:v>Universities and research institutes</c:v>
                </c:pt>
                <c:pt idx="6">
                  <c:v>Funding agencies</c:v>
                </c:pt>
              </c:strCache>
            </c:strRef>
          </c:cat>
          <c:val>
            <c:numRef>
              <c:f>'intensité des relations (197)'!$AC$117:$AC$123</c:f>
              <c:numCache>
                <c:formatCode>General</c:formatCode>
                <c:ptCount val="7"/>
                <c:pt idx="0">
                  <c:v>5.8888888888888893</c:v>
                </c:pt>
                <c:pt idx="1">
                  <c:v>4.4736842105263159</c:v>
                </c:pt>
                <c:pt idx="2">
                  <c:v>5.0526315789473681</c:v>
                </c:pt>
                <c:pt idx="3">
                  <c:v>5</c:v>
                </c:pt>
                <c:pt idx="4">
                  <c:v>4.1052631578947372</c:v>
                </c:pt>
                <c:pt idx="5">
                  <c:v>4.8947368421052628</c:v>
                </c:pt>
                <c:pt idx="6">
                  <c:v>5.7368421052631575</c:v>
                </c:pt>
              </c:numCache>
            </c:numRef>
          </c:val>
          <c:smooth val="0"/>
          <c:extLst>
            <c:ext xmlns:c16="http://schemas.microsoft.com/office/drawing/2014/chart" uri="{C3380CC4-5D6E-409C-BE32-E72D297353CC}">
              <c16:uniqueId val="{00000003-CFAF-4E60-8326-99ABD12007BC}"/>
            </c:ext>
          </c:extLst>
        </c:ser>
        <c:ser>
          <c:idx val="11"/>
          <c:order val="11"/>
          <c:tx>
            <c:strRef>
              <c:f>'intensité des relations (197)'!$AF$69:$AG$69</c:f>
              <c:strCache>
                <c:ptCount val="1"/>
                <c:pt idx="0">
                  <c:v>Social</c:v>
                </c:pt>
              </c:strCache>
            </c:strRef>
          </c:tx>
          <c:spPr>
            <a:ln w="25400">
              <a:solidFill>
                <a:srgbClr val="800080"/>
              </a:solidFill>
              <a:prstDash val="solid"/>
            </a:ln>
          </c:spPr>
          <c:marker>
            <c:symbol val="none"/>
          </c:marker>
          <c:cat>
            <c:strRef>
              <c:f>'intensité des relations (197)'!$AB$72:$AB$78</c:f>
              <c:strCache>
                <c:ptCount val="7"/>
                <c:pt idx="0">
                  <c:v>Institutionals</c:v>
                </c:pt>
                <c:pt idx="1">
                  <c:v>Chambers of commerce </c:v>
                </c:pt>
                <c:pt idx="2">
                  <c:v>Private experts</c:v>
                </c:pt>
                <c:pt idx="3">
                  <c:v>Other incubators</c:v>
                </c:pt>
                <c:pt idx="4">
                  <c:v>Technology transfer offices</c:v>
                </c:pt>
                <c:pt idx="5">
                  <c:v>Universities and research institutes</c:v>
                </c:pt>
                <c:pt idx="6">
                  <c:v>Funding agencies</c:v>
                </c:pt>
              </c:strCache>
            </c:strRef>
          </c:cat>
          <c:val>
            <c:numRef>
              <c:f>'intensité des relations (197)'!$AF$72:$AF$78</c:f>
              <c:numCache>
                <c:formatCode>General</c:formatCode>
                <c:ptCount val="7"/>
                <c:pt idx="0">
                  <c:v>4.7647058823529411</c:v>
                </c:pt>
                <c:pt idx="1">
                  <c:v>2.2666666666666666</c:v>
                </c:pt>
                <c:pt idx="2">
                  <c:v>2.8571428571428572</c:v>
                </c:pt>
                <c:pt idx="3">
                  <c:v>4.5882352941176467</c:v>
                </c:pt>
                <c:pt idx="4">
                  <c:v>2.75</c:v>
                </c:pt>
                <c:pt idx="5">
                  <c:v>3.1875</c:v>
                </c:pt>
                <c:pt idx="6">
                  <c:v>3.7647058823529411</c:v>
                </c:pt>
              </c:numCache>
            </c:numRef>
          </c:val>
          <c:smooth val="0"/>
          <c:extLst>
            <c:ext xmlns:c16="http://schemas.microsoft.com/office/drawing/2014/chart" uri="{C3380CC4-5D6E-409C-BE32-E72D297353CC}">
              <c16:uniqueId val="{00000004-CFAF-4E60-8326-99ABD12007BC}"/>
            </c:ext>
          </c:extLst>
        </c:ser>
        <c:ser>
          <c:idx val="12"/>
          <c:order val="12"/>
          <c:tx>
            <c:strRef>
              <c:f>'intensité des relations (197)'!$AF$84:$AG$84</c:f>
              <c:strCache>
                <c:ptCount val="1"/>
                <c:pt idx="0">
                  <c:v>Private</c:v>
                </c:pt>
              </c:strCache>
            </c:strRef>
          </c:tx>
          <c:spPr>
            <a:ln w="25400">
              <a:solidFill>
                <a:srgbClr val="800000"/>
              </a:solidFill>
              <a:prstDash val="solid"/>
            </a:ln>
          </c:spPr>
          <c:marker>
            <c:symbol val="none"/>
          </c:marker>
          <c:cat>
            <c:strRef>
              <c:f>'intensité des relations (197)'!$AB$72:$AB$78</c:f>
              <c:strCache>
                <c:ptCount val="7"/>
                <c:pt idx="0">
                  <c:v>Institutionals</c:v>
                </c:pt>
                <c:pt idx="1">
                  <c:v>Chambers of commerce </c:v>
                </c:pt>
                <c:pt idx="2">
                  <c:v>Private experts</c:v>
                </c:pt>
                <c:pt idx="3">
                  <c:v>Other incubators</c:v>
                </c:pt>
                <c:pt idx="4">
                  <c:v>Technology transfer offices</c:v>
                </c:pt>
                <c:pt idx="5">
                  <c:v>Universities and research institutes</c:v>
                </c:pt>
                <c:pt idx="6">
                  <c:v>Funding agencies</c:v>
                </c:pt>
              </c:strCache>
            </c:strRef>
          </c:cat>
          <c:val>
            <c:numRef>
              <c:f>'intensité des relations (197)'!$AF$87:$AF$93</c:f>
              <c:numCache>
                <c:formatCode>General</c:formatCode>
                <c:ptCount val="7"/>
                <c:pt idx="0">
                  <c:v>3.55</c:v>
                </c:pt>
                <c:pt idx="1">
                  <c:v>3.7222222222222223</c:v>
                </c:pt>
                <c:pt idx="2">
                  <c:v>4.2727272727272725</c:v>
                </c:pt>
                <c:pt idx="3">
                  <c:v>3.7142857142857144</c:v>
                </c:pt>
                <c:pt idx="4">
                  <c:v>2.5333333333333332</c:v>
                </c:pt>
                <c:pt idx="5">
                  <c:v>3.4444444444444446</c:v>
                </c:pt>
                <c:pt idx="6">
                  <c:v>3.7142857142857144</c:v>
                </c:pt>
              </c:numCache>
            </c:numRef>
          </c:val>
          <c:smooth val="0"/>
          <c:extLst>
            <c:ext xmlns:c16="http://schemas.microsoft.com/office/drawing/2014/chart" uri="{C3380CC4-5D6E-409C-BE32-E72D297353CC}">
              <c16:uniqueId val="{00000005-CFAF-4E60-8326-99ABD12007BC}"/>
            </c:ext>
          </c:extLst>
        </c:ser>
        <c:ser>
          <c:idx val="13"/>
          <c:order val="13"/>
          <c:tx>
            <c:strRef>
              <c:f>'intensité des relations (197)'!$AF$99:$AG$99</c:f>
              <c:strCache>
                <c:ptCount val="1"/>
                <c:pt idx="0">
                  <c:v>Funding agency</c:v>
                </c:pt>
              </c:strCache>
            </c:strRef>
          </c:tx>
          <c:spPr>
            <a:ln w="25400">
              <a:solidFill>
                <a:srgbClr val="008000"/>
              </a:solidFill>
              <a:prstDash val="solid"/>
            </a:ln>
          </c:spPr>
          <c:marker>
            <c:symbol val="none"/>
          </c:marker>
          <c:cat>
            <c:strRef>
              <c:f>'intensité des relations (197)'!$AB$72:$AB$78</c:f>
              <c:strCache>
                <c:ptCount val="7"/>
                <c:pt idx="0">
                  <c:v>Institutionals</c:v>
                </c:pt>
                <c:pt idx="1">
                  <c:v>Chambers of commerce </c:v>
                </c:pt>
                <c:pt idx="2">
                  <c:v>Private experts</c:v>
                </c:pt>
                <c:pt idx="3">
                  <c:v>Other incubators</c:v>
                </c:pt>
                <c:pt idx="4">
                  <c:v>Technology transfer offices</c:v>
                </c:pt>
                <c:pt idx="5">
                  <c:v>Universities and research institutes</c:v>
                </c:pt>
                <c:pt idx="6">
                  <c:v>Funding agencies</c:v>
                </c:pt>
              </c:strCache>
            </c:strRef>
          </c:cat>
          <c:val>
            <c:numRef>
              <c:f>'intensité des relations (197)'!$AF$102:$AF$108</c:f>
              <c:numCache>
                <c:formatCode>General</c:formatCode>
                <c:ptCount val="7"/>
                <c:pt idx="0">
                  <c:v>4.4705882352941178</c:v>
                </c:pt>
                <c:pt idx="1">
                  <c:v>4.3529411764705879</c:v>
                </c:pt>
                <c:pt idx="2">
                  <c:v>4.3529411764705879</c:v>
                </c:pt>
                <c:pt idx="3">
                  <c:v>4.7647058823529411</c:v>
                </c:pt>
                <c:pt idx="4">
                  <c:v>2.6153846153846154</c:v>
                </c:pt>
                <c:pt idx="5">
                  <c:v>2.5333333333333332</c:v>
                </c:pt>
                <c:pt idx="6">
                  <c:v>5.882352941176471</c:v>
                </c:pt>
              </c:numCache>
            </c:numRef>
          </c:val>
          <c:smooth val="0"/>
          <c:extLst>
            <c:ext xmlns:c16="http://schemas.microsoft.com/office/drawing/2014/chart" uri="{C3380CC4-5D6E-409C-BE32-E72D297353CC}">
              <c16:uniqueId val="{00000006-CFAF-4E60-8326-99ABD12007BC}"/>
            </c:ext>
          </c:extLst>
        </c:ser>
        <c:dLbls>
          <c:showLegendKey val="0"/>
          <c:showVal val="0"/>
          <c:showCatName val="0"/>
          <c:showSerName val="0"/>
          <c:showPercent val="0"/>
          <c:showBubbleSize val="0"/>
        </c:dLbls>
        <c:marker val="1"/>
        <c:smooth val="0"/>
        <c:axId val="459914504"/>
        <c:axId val="1"/>
      </c:lineChart>
      <c:lineChart>
        <c:grouping val="standard"/>
        <c:varyColors val="0"/>
        <c:ser>
          <c:idx val="1"/>
          <c:order val="0"/>
          <c:tx>
            <c:strRef>
              <c:f>'intensité des relations (197)'!$AC$69:$AD$69</c:f>
              <c:strCache>
                <c:ptCount val="1"/>
                <c:pt idx="0">
                  <c:v>Eco. dev. generalist</c:v>
                </c:pt>
              </c:strCache>
            </c:strRef>
          </c:tx>
          <c:spPr>
            <a:ln w="25400">
              <a:solidFill>
                <a:srgbClr val="0000FF"/>
              </a:solidFill>
              <a:prstDash val="solid"/>
            </a:ln>
          </c:spPr>
          <c:marker>
            <c:symbol val="none"/>
          </c:marker>
          <c:cat>
            <c:strRef>
              <c:f>'intensité des relations (197)'!$AB$72:$AB$78</c:f>
              <c:strCache>
                <c:ptCount val="7"/>
                <c:pt idx="0">
                  <c:v>Institutionals</c:v>
                </c:pt>
                <c:pt idx="1">
                  <c:v>Chambers of commerce </c:v>
                </c:pt>
                <c:pt idx="2">
                  <c:v>Private experts</c:v>
                </c:pt>
                <c:pt idx="3">
                  <c:v>Other incubators</c:v>
                </c:pt>
                <c:pt idx="4">
                  <c:v>Technology transfer offices</c:v>
                </c:pt>
                <c:pt idx="5">
                  <c:v>Universities and research institutes</c:v>
                </c:pt>
                <c:pt idx="6">
                  <c:v>Funding agencies</c:v>
                </c:pt>
              </c:strCache>
            </c:strRef>
          </c:cat>
          <c:val>
            <c:numRef>
              <c:f>('intensité des relations (197)'!$AD$72,'intensité des relations (197)'!$AD$83,'intensité des relations (197)'!$AD$82,'intensité des relations (197)'!$AD$81,'intensité des relations (197)'!$AD$80,'intensité des relations (197)'!$AD$79,'intensité des relations (197)'!$AD$78)</c:f>
              <c:numCache>
                <c:formatCode>General</c:formatCode>
                <c:ptCount val="7"/>
                <c:pt idx="0">
                  <c:v>2.0666666666666669</c:v>
                </c:pt>
                <c:pt idx="1">
                  <c:v>3.870967741935484</c:v>
                </c:pt>
                <c:pt idx="2">
                  <c:v>2.6216216216216215</c:v>
                </c:pt>
                <c:pt idx="3">
                  <c:v>3.3250000000000002</c:v>
                </c:pt>
                <c:pt idx="4">
                  <c:v>1.7931034482758621</c:v>
                </c:pt>
                <c:pt idx="5">
                  <c:v>1.4642857142857142</c:v>
                </c:pt>
                <c:pt idx="6">
                  <c:v>1.5454545454545454</c:v>
                </c:pt>
              </c:numCache>
            </c:numRef>
          </c:val>
          <c:smooth val="0"/>
          <c:extLst>
            <c:ext xmlns:c16="http://schemas.microsoft.com/office/drawing/2014/chart" uri="{C3380CC4-5D6E-409C-BE32-E72D297353CC}">
              <c16:uniqueId val="{00000007-CFAF-4E60-8326-99ABD12007BC}"/>
            </c:ext>
          </c:extLst>
        </c:ser>
        <c:ser>
          <c:idx val="0"/>
          <c:order val="1"/>
          <c:tx>
            <c:strRef>
              <c:f>'intensité des relations (197)'!$AC$84:$AD$84</c:f>
              <c:strCache>
                <c:ptCount val="1"/>
                <c:pt idx="0">
                  <c:v>Eco. dev. specialist</c:v>
                </c:pt>
              </c:strCache>
            </c:strRef>
          </c:tx>
          <c:spPr>
            <a:ln w="25400">
              <a:solidFill>
                <a:srgbClr val="00CCFF"/>
              </a:solidFill>
              <a:prstDash val="solid"/>
            </a:ln>
          </c:spPr>
          <c:marker>
            <c:symbol val="none"/>
          </c:marker>
          <c:cat>
            <c:strRef>
              <c:f>'intensité des relations (197)'!$AB$72:$AB$78</c:f>
              <c:strCache>
                <c:ptCount val="7"/>
                <c:pt idx="0">
                  <c:v>Institutionals</c:v>
                </c:pt>
                <c:pt idx="1">
                  <c:v>Chambers of commerce </c:v>
                </c:pt>
                <c:pt idx="2">
                  <c:v>Private experts</c:v>
                </c:pt>
                <c:pt idx="3">
                  <c:v>Other incubators</c:v>
                </c:pt>
                <c:pt idx="4">
                  <c:v>Technology transfer offices</c:v>
                </c:pt>
                <c:pt idx="5">
                  <c:v>Universities and research institutes</c:v>
                </c:pt>
                <c:pt idx="6">
                  <c:v>Funding agencies</c:v>
                </c:pt>
              </c:strCache>
            </c:strRef>
          </c:cat>
          <c:val>
            <c:numRef>
              <c:f>('intensité des relations (197)'!$AD$87,'intensité des relations (197)'!$AD$98,'intensité des relations (197)'!$AD$97,'intensité des relations (197)'!$AD$96,'intensité des relations (197)'!$AD$95,'intensité des relations (197)'!$AD$94,'intensité des relations (197)'!$AD$93)</c:f>
              <c:numCache>
                <c:formatCode>General</c:formatCode>
                <c:ptCount val="7"/>
                <c:pt idx="0">
                  <c:v>2.6097560975609757</c:v>
                </c:pt>
                <c:pt idx="1">
                  <c:v>3.4285714285714284</c:v>
                </c:pt>
                <c:pt idx="2">
                  <c:v>2.1632653061224492</c:v>
                </c:pt>
                <c:pt idx="3">
                  <c:v>3.4528301886792452</c:v>
                </c:pt>
                <c:pt idx="4">
                  <c:v>1.6538461538461537</c:v>
                </c:pt>
                <c:pt idx="5">
                  <c:v>1.3571428571428572</c:v>
                </c:pt>
                <c:pt idx="6">
                  <c:v>1.5294117647058822</c:v>
                </c:pt>
              </c:numCache>
            </c:numRef>
          </c:val>
          <c:smooth val="0"/>
          <c:extLst>
            <c:ext xmlns:c16="http://schemas.microsoft.com/office/drawing/2014/chart" uri="{C3380CC4-5D6E-409C-BE32-E72D297353CC}">
              <c16:uniqueId val="{00000008-CFAF-4E60-8326-99ABD12007BC}"/>
            </c:ext>
          </c:extLst>
        </c:ser>
        <c:ser>
          <c:idx val="5"/>
          <c:order val="2"/>
          <c:tx>
            <c:strRef>
              <c:f>'intensité des relations (197)'!$AC$99:$AD$99</c:f>
              <c:strCache>
                <c:ptCount val="1"/>
                <c:pt idx="0">
                  <c:v>Academic</c:v>
                </c:pt>
              </c:strCache>
            </c:strRef>
          </c:tx>
          <c:spPr>
            <a:ln w="25400">
              <a:solidFill>
                <a:srgbClr val="FFFF00"/>
              </a:solidFill>
              <a:prstDash val="solid"/>
            </a:ln>
          </c:spPr>
          <c:marker>
            <c:symbol val="none"/>
          </c:marker>
          <c:cat>
            <c:strRef>
              <c:f>'intensité des relations (197)'!$AB$72:$AB$78</c:f>
              <c:strCache>
                <c:ptCount val="7"/>
                <c:pt idx="0">
                  <c:v>Institutionals</c:v>
                </c:pt>
                <c:pt idx="1">
                  <c:v>Chambers of commerce </c:v>
                </c:pt>
                <c:pt idx="2">
                  <c:v>Private experts</c:v>
                </c:pt>
                <c:pt idx="3">
                  <c:v>Other incubators</c:v>
                </c:pt>
                <c:pt idx="4">
                  <c:v>Technology transfer offices</c:v>
                </c:pt>
                <c:pt idx="5">
                  <c:v>Universities and research institutes</c:v>
                </c:pt>
                <c:pt idx="6">
                  <c:v>Funding agencies</c:v>
                </c:pt>
              </c:strCache>
            </c:strRef>
          </c:cat>
          <c:val>
            <c:numRef>
              <c:f>('intensité des relations (197)'!$AD$102,'intensité des relations (197)'!$AD$113,'intensité des relations (197)'!$AD$112,'intensité des relations (197)'!$AD$111,'intensité des relations (197)'!$AD$110,'intensité des relations (197)'!$AD$109,'intensité des relations (197)'!$AD$108)</c:f>
              <c:numCache>
                <c:formatCode>General</c:formatCode>
                <c:ptCount val="7"/>
                <c:pt idx="0">
                  <c:v>1.4444444444444444</c:v>
                </c:pt>
                <c:pt idx="1">
                  <c:v>2.1538461538461537</c:v>
                </c:pt>
                <c:pt idx="2">
                  <c:v>2.0714285714285716</c:v>
                </c:pt>
                <c:pt idx="3">
                  <c:v>2.875</c:v>
                </c:pt>
                <c:pt idx="4">
                  <c:v>2.0769230769230771</c:v>
                </c:pt>
                <c:pt idx="5">
                  <c:v>2.4285714285714284</c:v>
                </c:pt>
                <c:pt idx="6">
                  <c:v>1.625</c:v>
                </c:pt>
              </c:numCache>
            </c:numRef>
          </c:val>
          <c:smooth val="0"/>
          <c:extLst>
            <c:ext xmlns:c16="http://schemas.microsoft.com/office/drawing/2014/chart" uri="{C3380CC4-5D6E-409C-BE32-E72D297353CC}">
              <c16:uniqueId val="{00000009-CFAF-4E60-8326-99ABD12007BC}"/>
            </c:ext>
          </c:extLst>
        </c:ser>
        <c:ser>
          <c:idx val="6"/>
          <c:order val="3"/>
          <c:tx>
            <c:strRef>
              <c:f>'intensité des relations (197)'!$AC$114:$AD$114</c:f>
              <c:strCache>
                <c:ptCount val="1"/>
                <c:pt idx="0">
                  <c:v>Technology</c:v>
                </c:pt>
              </c:strCache>
            </c:strRef>
          </c:tx>
          <c:spPr>
            <a:ln w="25400">
              <a:solidFill>
                <a:srgbClr val="969696"/>
              </a:solidFill>
              <a:prstDash val="solid"/>
            </a:ln>
          </c:spPr>
          <c:marker>
            <c:symbol val="none"/>
          </c:marker>
          <c:cat>
            <c:strRef>
              <c:f>'intensité des relations (197)'!$AB$72:$AB$78</c:f>
              <c:strCache>
                <c:ptCount val="7"/>
                <c:pt idx="0">
                  <c:v>Institutionals</c:v>
                </c:pt>
                <c:pt idx="1">
                  <c:v>Chambers of commerce </c:v>
                </c:pt>
                <c:pt idx="2">
                  <c:v>Private experts</c:v>
                </c:pt>
                <c:pt idx="3">
                  <c:v>Other incubators</c:v>
                </c:pt>
                <c:pt idx="4">
                  <c:v>Technology transfer offices</c:v>
                </c:pt>
                <c:pt idx="5">
                  <c:v>Universities and research institutes</c:v>
                </c:pt>
                <c:pt idx="6">
                  <c:v>Funding agencies</c:v>
                </c:pt>
              </c:strCache>
            </c:strRef>
          </c:cat>
          <c:val>
            <c:numRef>
              <c:f>('intensité des relations (197)'!$AD$117,'intensité des relations (197)'!$AD$128,'intensité des relations (197)'!$AD$127,'intensité des relations (197)'!$AD$126,'intensité des relations (197)'!$AD$125,'intensité des relations (197)'!$AD$124,'intensité des relations (197)'!$AD$123)</c:f>
              <c:numCache>
                <c:formatCode>General</c:formatCode>
                <c:ptCount val="7"/>
                <c:pt idx="0">
                  <c:v>1.6923076923076923</c:v>
                </c:pt>
                <c:pt idx="1">
                  <c:v>3.0555555555555554</c:v>
                </c:pt>
                <c:pt idx="2">
                  <c:v>2.6428571428571428</c:v>
                </c:pt>
                <c:pt idx="3">
                  <c:v>3.25</c:v>
                </c:pt>
                <c:pt idx="4">
                  <c:v>2.4285714285714284</c:v>
                </c:pt>
                <c:pt idx="5">
                  <c:v>1.4444444444444444</c:v>
                </c:pt>
                <c:pt idx="6">
                  <c:v>1.2222222222222223</c:v>
                </c:pt>
              </c:numCache>
            </c:numRef>
          </c:val>
          <c:smooth val="0"/>
          <c:extLst>
            <c:ext xmlns:c16="http://schemas.microsoft.com/office/drawing/2014/chart" uri="{C3380CC4-5D6E-409C-BE32-E72D297353CC}">
              <c16:uniqueId val="{0000000A-CFAF-4E60-8326-99ABD12007BC}"/>
            </c:ext>
          </c:extLst>
        </c:ser>
        <c:ser>
          <c:idx val="2"/>
          <c:order val="4"/>
          <c:tx>
            <c:strRef>
              <c:f>'intensité des relations (197)'!$AF$69:$AG$69</c:f>
              <c:strCache>
                <c:ptCount val="1"/>
                <c:pt idx="0">
                  <c:v>Social</c:v>
                </c:pt>
              </c:strCache>
            </c:strRef>
          </c:tx>
          <c:spPr>
            <a:ln w="25400">
              <a:solidFill>
                <a:srgbClr val="800080"/>
              </a:solidFill>
              <a:prstDash val="solid"/>
            </a:ln>
          </c:spPr>
          <c:marker>
            <c:symbol val="none"/>
          </c:marker>
          <c:cat>
            <c:strRef>
              <c:f>'intensité des relations (197)'!$AB$72:$AB$78</c:f>
              <c:strCache>
                <c:ptCount val="7"/>
                <c:pt idx="0">
                  <c:v>Institutionals</c:v>
                </c:pt>
                <c:pt idx="1">
                  <c:v>Chambers of commerce </c:v>
                </c:pt>
                <c:pt idx="2">
                  <c:v>Private experts</c:v>
                </c:pt>
                <c:pt idx="3">
                  <c:v>Other incubators</c:v>
                </c:pt>
                <c:pt idx="4">
                  <c:v>Technology transfer offices</c:v>
                </c:pt>
                <c:pt idx="5">
                  <c:v>Universities and research institutes</c:v>
                </c:pt>
                <c:pt idx="6">
                  <c:v>Funding agencies</c:v>
                </c:pt>
              </c:strCache>
            </c:strRef>
          </c:cat>
          <c:val>
            <c:numRef>
              <c:f>('intensité des relations (197)'!$AG$72,'intensité des relations (197)'!$AG$83,'intensité des relations (197)'!$AG$82,'intensité des relations (197)'!$AG$81,'intensité des relations (197)'!$AG$80,'intensité des relations (197)'!$AG$79,'intensité des relations (197)'!$AG$78)</c:f>
              <c:numCache>
                <c:formatCode>General</c:formatCode>
                <c:ptCount val="7"/>
                <c:pt idx="0">
                  <c:v>2.0769230769230771</c:v>
                </c:pt>
                <c:pt idx="1">
                  <c:v>2.4285714285714284</c:v>
                </c:pt>
                <c:pt idx="2">
                  <c:v>1.4</c:v>
                </c:pt>
                <c:pt idx="3">
                  <c:v>3.5882352941176472</c:v>
                </c:pt>
                <c:pt idx="4">
                  <c:v>1.1428571428571428</c:v>
                </c:pt>
                <c:pt idx="5">
                  <c:v>2</c:v>
                </c:pt>
                <c:pt idx="6">
                  <c:v>1.875</c:v>
                </c:pt>
              </c:numCache>
            </c:numRef>
          </c:val>
          <c:smooth val="0"/>
          <c:extLst>
            <c:ext xmlns:c16="http://schemas.microsoft.com/office/drawing/2014/chart" uri="{C3380CC4-5D6E-409C-BE32-E72D297353CC}">
              <c16:uniqueId val="{0000000B-CFAF-4E60-8326-99ABD12007BC}"/>
            </c:ext>
          </c:extLst>
        </c:ser>
        <c:ser>
          <c:idx val="3"/>
          <c:order val="5"/>
          <c:tx>
            <c:strRef>
              <c:f>'intensité des relations (197)'!$AF$84:$AG$84</c:f>
              <c:strCache>
                <c:ptCount val="1"/>
                <c:pt idx="0">
                  <c:v>Private</c:v>
                </c:pt>
              </c:strCache>
            </c:strRef>
          </c:tx>
          <c:spPr>
            <a:ln w="25400">
              <a:solidFill>
                <a:srgbClr val="800000"/>
              </a:solidFill>
              <a:prstDash val="solid"/>
            </a:ln>
          </c:spPr>
          <c:marker>
            <c:symbol val="none"/>
          </c:marker>
          <c:cat>
            <c:strRef>
              <c:f>'intensité des relations (197)'!$AB$72:$AB$78</c:f>
              <c:strCache>
                <c:ptCount val="7"/>
                <c:pt idx="0">
                  <c:v>Institutionals</c:v>
                </c:pt>
                <c:pt idx="1">
                  <c:v>Chambers of commerce </c:v>
                </c:pt>
                <c:pt idx="2">
                  <c:v>Private experts</c:v>
                </c:pt>
                <c:pt idx="3">
                  <c:v>Other incubators</c:v>
                </c:pt>
                <c:pt idx="4">
                  <c:v>Technology transfer offices</c:v>
                </c:pt>
                <c:pt idx="5">
                  <c:v>Universities and research institutes</c:v>
                </c:pt>
                <c:pt idx="6">
                  <c:v>Funding agencies</c:v>
                </c:pt>
              </c:strCache>
            </c:strRef>
          </c:cat>
          <c:val>
            <c:numRef>
              <c:f>('intensité des relations (197)'!$AG$87,'intensité des relations (197)'!$AG$98,'intensité des relations (197)'!$AG$97,'intensité des relations (197)'!$AG$96,'intensité des relations (197)'!$AG$95,'intensité des relations (197)'!$AG$94,'intensité des relations (197)'!$AG$93)</c:f>
              <c:numCache>
                <c:formatCode>General</c:formatCode>
                <c:ptCount val="7"/>
                <c:pt idx="0">
                  <c:v>1.9285714285714286</c:v>
                </c:pt>
                <c:pt idx="1">
                  <c:v>3.625</c:v>
                </c:pt>
                <c:pt idx="2">
                  <c:v>3.85</c:v>
                </c:pt>
                <c:pt idx="3">
                  <c:v>4</c:v>
                </c:pt>
                <c:pt idx="4">
                  <c:v>2.1818181818181817</c:v>
                </c:pt>
                <c:pt idx="5">
                  <c:v>1.6923076923076923</c:v>
                </c:pt>
                <c:pt idx="6">
                  <c:v>2.0769230769230771</c:v>
                </c:pt>
              </c:numCache>
            </c:numRef>
          </c:val>
          <c:smooth val="0"/>
          <c:extLst>
            <c:ext xmlns:c16="http://schemas.microsoft.com/office/drawing/2014/chart" uri="{C3380CC4-5D6E-409C-BE32-E72D297353CC}">
              <c16:uniqueId val="{0000000C-CFAF-4E60-8326-99ABD12007BC}"/>
            </c:ext>
          </c:extLst>
        </c:ser>
        <c:ser>
          <c:idx val="4"/>
          <c:order val="6"/>
          <c:tx>
            <c:strRef>
              <c:f>'intensité des relations (197)'!$AF$99:$AG$99</c:f>
              <c:strCache>
                <c:ptCount val="1"/>
                <c:pt idx="0">
                  <c:v>Funding agency</c:v>
                </c:pt>
              </c:strCache>
            </c:strRef>
          </c:tx>
          <c:spPr>
            <a:ln w="25400">
              <a:solidFill>
                <a:srgbClr val="008000"/>
              </a:solidFill>
              <a:prstDash val="solid"/>
            </a:ln>
          </c:spPr>
          <c:marker>
            <c:symbol val="none"/>
          </c:marker>
          <c:cat>
            <c:strRef>
              <c:f>'intensité des relations (197)'!$AB$72:$AB$78</c:f>
              <c:strCache>
                <c:ptCount val="7"/>
                <c:pt idx="0">
                  <c:v>Institutionals</c:v>
                </c:pt>
                <c:pt idx="1">
                  <c:v>Chambers of commerce </c:v>
                </c:pt>
                <c:pt idx="2">
                  <c:v>Private experts</c:v>
                </c:pt>
                <c:pt idx="3">
                  <c:v>Other incubators</c:v>
                </c:pt>
                <c:pt idx="4">
                  <c:v>Technology transfer offices</c:v>
                </c:pt>
                <c:pt idx="5">
                  <c:v>Universities and research institutes</c:v>
                </c:pt>
                <c:pt idx="6">
                  <c:v>Funding agencies</c:v>
                </c:pt>
              </c:strCache>
            </c:strRef>
          </c:cat>
          <c:val>
            <c:numRef>
              <c:f>('intensité des relations (197)'!$AG$102,'intensité des relations (197)'!$AG$113,'intensité des relations (197)'!$AG$112,'intensité des relations (197)'!$AG$111,'intensité des relations (197)'!$AG$110,'intensité des relations (197)'!$AG$109,'intensité des relations (197)'!$AG$108)</c:f>
              <c:numCache>
                <c:formatCode>General</c:formatCode>
                <c:ptCount val="7"/>
                <c:pt idx="0">
                  <c:v>2.1111111111111112</c:v>
                </c:pt>
                <c:pt idx="1">
                  <c:v>2.1818181818181817</c:v>
                </c:pt>
                <c:pt idx="2">
                  <c:v>2.1</c:v>
                </c:pt>
                <c:pt idx="3">
                  <c:v>3.5384615384615383</c:v>
                </c:pt>
                <c:pt idx="4">
                  <c:v>2.4</c:v>
                </c:pt>
                <c:pt idx="5">
                  <c:v>1.2</c:v>
                </c:pt>
                <c:pt idx="6">
                  <c:v>2.6666666666666665</c:v>
                </c:pt>
              </c:numCache>
            </c:numRef>
          </c:val>
          <c:smooth val="0"/>
          <c:extLst>
            <c:ext xmlns:c16="http://schemas.microsoft.com/office/drawing/2014/chart" uri="{C3380CC4-5D6E-409C-BE32-E72D297353CC}">
              <c16:uniqueId val="{0000000D-CFAF-4E60-8326-99ABD12007BC}"/>
            </c:ext>
          </c:extLst>
        </c:ser>
        <c:dLbls>
          <c:showLegendKey val="0"/>
          <c:showVal val="0"/>
          <c:showCatName val="0"/>
          <c:showSerName val="0"/>
          <c:showPercent val="0"/>
          <c:showBubbleSize val="0"/>
        </c:dLbls>
        <c:marker val="1"/>
        <c:smooth val="0"/>
        <c:axId val="3"/>
        <c:axId val="4"/>
      </c:lineChart>
      <c:catAx>
        <c:axId val="459914504"/>
        <c:scaling>
          <c:orientation val="minMax"/>
        </c:scaling>
        <c:delete val="0"/>
        <c:axPos val="b"/>
        <c:numFmt formatCode="General" sourceLinked="1"/>
        <c:majorTickMark val="out"/>
        <c:minorTickMark val="none"/>
        <c:tickLblPos val="nextTo"/>
        <c:spPr>
          <a:ln w="3175">
            <a:solidFill>
              <a:srgbClr val="000000"/>
            </a:solidFill>
            <a:prstDash val="solid"/>
          </a:ln>
        </c:spPr>
        <c:txPr>
          <a:bodyPr rot="-5400000" vert="horz"/>
          <a:lstStyle/>
          <a:p>
            <a:pPr>
              <a:defRPr/>
            </a:pPr>
            <a:endParaRPr lang="fr-FR"/>
          </a:p>
        </c:txPr>
        <c:crossAx val="1"/>
        <c:crossesAt val="-7"/>
        <c:auto val="0"/>
        <c:lblAlgn val="ctr"/>
        <c:lblOffset val="100"/>
        <c:tickLblSkip val="1"/>
        <c:tickMarkSkip val="1"/>
        <c:noMultiLvlLbl val="0"/>
      </c:catAx>
      <c:valAx>
        <c:axId val="1"/>
        <c:scaling>
          <c:orientation val="minMax"/>
          <c:max val="7"/>
          <c:min val="-5"/>
        </c:scaling>
        <c:delete val="0"/>
        <c:axPos val="l"/>
        <c:majorGridlines>
          <c:spPr>
            <a:ln w="3175">
              <a:noFill/>
              <a:prstDash val="sysDash"/>
            </a:ln>
          </c:spPr>
        </c:majorGridlines>
        <c:title>
          <c:tx>
            <c:rich>
              <a:bodyPr/>
              <a:lstStyle/>
              <a:p>
                <a:pPr>
                  <a:defRPr b="1"/>
                </a:pPr>
                <a:r>
                  <a:rPr lang="fr-FR" b="1"/>
                  <a:t>Cooperation intensity</a:t>
                </a:r>
              </a:p>
            </c:rich>
          </c:tx>
          <c:layout>
            <c:manualLayout>
              <c:xMode val="edge"/>
              <c:yMode val="edge"/>
              <c:x val="3.6836077308518254E-2"/>
              <c:y val="0.13186274509803922"/>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a:pPr>
            <a:endParaRPr lang="fr-FR"/>
          </a:p>
        </c:txPr>
        <c:crossAx val="459914504"/>
        <c:crosses val="autoZero"/>
        <c:crossBetween val="between"/>
        <c:majorUnit val="1"/>
      </c:valAx>
      <c:catAx>
        <c:axId val="3"/>
        <c:scaling>
          <c:orientation val="minMax"/>
        </c:scaling>
        <c:delete val="1"/>
        <c:axPos val="b"/>
        <c:majorGridlines>
          <c:spPr>
            <a:ln>
              <a:noFill/>
              <a:prstDash val="sysDash"/>
            </a:ln>
          </c:spPr>
        </c:majorGridlines>
        <c:numFmt formatCode="General" sourceLinked="1"/>
        <c:majorTickMark val="out"/>
        <c:minorTickMark val="none"/>
        <c:tickLblPos val="nextTo"/>
        <c:crossAx val="4"/>
        <c:crossesAt val="1"/>
        <c:auto val="0"/>
        <c:lblAlgn val="ctr"/>
        <c:lblOffset val="100"/>
        <c:noMultiLvlLbl val="0"/>
      </c:catAx>
      <c:valAx>
        <c:axId val="4"/>
        <c:scaling>
          <c:orientation val="minMax"/>
          <c:max val="13"/>
          <c:min val="1"/>
        </c:scaling>
        <c:delete val="0"/>
        <c:axPos val="r"/>
        <c:title>
          <c:tx>
            <c:rich>
              <a:bodyPr rot="5400000" vert="horz"/>
              <a:lstStyle/>
              <a:p>
                <a:pPr algn="ctr">
                  <a:defRPr b="1"/>
                </a:pPr>
                <a:r>
                  <a:rPr lang="fr-FR" b="1"/>
                  <a:t>Competition intensity</a:t>
                </a:r>
              </a:p>
            </c:rich>
          </c:tx>
          <c:layout>
            <c:manualLayout>
              <c:xMode val="edge"/>
              <c:yMode val="edge"/>
              <c:x val="0.92385871913430972"/>
              <c:y val="0.44019607843137254"/>
            </c:manualLayout>
          </c:layout>
          <c:overlay val="0"/>
          <c:spPr>
            <a:noFill/>
            <a:ln w="25400">
              <a:noFill/>
            </a:ln>
          </c:spPr>
        </c:title>
        <c:numFmt formatCode="0" sourceLinked="0"/>
        <c:majorTickMark val="cross"/>
        <c:minorTickMark val="none"/>
        <c:tickLblPos val="nextTo"/>
        <c:spPr>
          <a:ln w="3175">
            <a:solidFill>
              <a:srgbClr val="000000"/>
            </a:solidFill>
            <a:prstDash val="solid"/>
          </a:ln>
        </c:spPr>
        <c:txPr>
          <a:bodyPr rot="0" vert="horz"/>
          <a:lstStyle/>
          <a:p>
            <a:pPr>
              <a:defRPr/>
            </a:pPr>
            <a:endParaRPr lang="fr-FR"/>
          </a:p>
        </c:txPr>
        <c:crossAx val="3"/>
        <c:crosses val="max"/>
        <c:crossBetween val="between"/>
        <c:majorUnit val="1"/>
      </c:valAx>
      <c:spPr>
        <a:noFill/>
        <a:ln w="12700">
          <a:solidFill>
            <a:srgbClr val="808080"/>
          </a:solidFill>
          <a:prstDash val="solid"/>
        </a:ln>
      </c:spPr>
    </c:plotArea>
    <c:legend>
      <c:legendPos val="r"/>
      <c:legendEntry>
        <c:idx val="0"/>
        <c:delete val="1"/>
      </c:legendEntry>
      <c:legendEntry>
        <c:idx val="1"/>
        <c:delete val="1"/>
      </c:legendEntry>
      <c:legendEntry>
        <c:idx val="2"/>
        <c:delete val="1"/>
      </c:legendEntry>
      <c:legendEntry>
        <c:idx val="3"/>
        <c:delete val="1"/>
      </c:legendEntry>
      <c:legendEntry>
        <c:idx val="4"/>
        <c:delete val="1"/>
      </c:legendEntry>
      <c:legendEntry>
        <c:idx val="5"/>
        <c:delete val="1"/>
      </c:legendEntry>
      <c:legendEntry>
        <c:idx val="6"/>
        <c:delete val="1"/>
      </c:legendEntry>
      <c:layout>
        <c:manualLayout>
          <c:xMode val="edge"/>
          <c:yMode val="edge"/>
          <c:x val="0.14430590963703185"/>
          <c:y val="0.45098082393231459"/>
          <c:w val="0.70514887736149623"/>
          <c:h val="8.9215771690957887E-2"/>
        </c:manualLayout>
      </c:layout>
      <c:overlay val="0"/>
      <c:spPr>
        <a:solidFill>
          <a:schemeClr val="bg1"/>
        </a:solidFill>
        <a:ln w="25400">
          <a:noFill/>
        </a:ln>
      </c:spPr>
      <c:txPr>
        <a:bodyPr/>
        <a:lstStyle/>
        <a:p>
          <a:pPr>
            <a:defRPr sz="1100" baseline="0"/>
          </a:pPr>
          <a:endParaRPr lang="fr-FR"/>
        </a:p>
      </c:txPr>
    </c:legend>
    <c:plotVisOnly val="1"/>
    <c:dispBlanksAs val="gap"/>
    <c:showDLblsOverMax val="0"/>
  </c:chart>
  <c:spPr>
    <a:solidFill>
      <a:srgbClr val="FFFFFF"/>
    </a:solidFill>
    <a:ln w="6350">
      <a:noFill/>
    </a:ln>
  </c:spPr>
  <c:txPr>
    <a:bodyPr/>
    <a:lstStyle/>
    <a:p>
      <a:pPr>
        <a:defRPr sz="1400" b="0" i="0" u="none" strike="noStrike" baseline="0">
          <a:solidFill>
            <a:srgbClr val="000000"/>
          </a:solidFill>
          <a:latin typeface="Times New Roman" panose="02020603050405020304" pitchFamily="18" charset="0"/>
          <a:ea typeface="Arial"/>
          <a:cs typeface="Arial"/>
        </a:defRPr>
      </a:pPr>
      <a:endParaRPr lang="fr-FR"/>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4">
  <cs:axisTitle>
    <cs:lnRef idx="0"/>
    <cs:fillRef idx="0"/>
    <cs:effectRef idx="0"/>
    <cs:fontRef idx="minor">
      <a:schemeClr val="dk1">
        <a:lumMod val="50000"/>
        <a:lumOff val="50000"/>
      </a:schemeClr>
    </cs:fontRef>
    <cs:defRPr sz="1197" b="1" kern="1200"/>
  </cs:axisTitle>
  <cs:categoryAxis>
    <cs:lnRef idx="0"/>
    <cs:fillRef idx="0"/>
    <cs:effectRef idx="0"/>
    <cs:fontRef idx="minor">
      <a:schemeClr val="dk1">
        <a:lumMod val="50000"/>
        <a:lumOff val="50000"/>
      </a:schemeClr>
    </cs:fontRef>
    <cs:spPr>
      <a:ln w="9525" cap="flat" cmpd="sng" algn="ctr">
        <a:solidFill>
          <a:schemeClr val="dk1">
            <a:lumMod val="15000"/>
            <a:lumOff val="85000"/>
          </a:schemeClr>
        </a:solidFill>
        <a:round/>
      </a:ln>
    </cs:spPr>
    <cs:defRPr sz="1197" kern="1200"/>
  </cs:categoryAxis>
  <cs:chartArea>
    <cs:lnRef idx="0"/>
    <cs:fillRef idx="0"/>
    <cs:effectRef idx="0"/>
    <cs:fontRef idx="minor">
      <a:schemeClr val="dk1"/>
    </cs:fontRef>
    <cs: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a:solidFill>
          <a:schemeClr val="phClr">
            <a:alpha val="20000"/>
          </a:schemeClr>
        </a:solidFill>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dk1">
        <a:lumMod val="50000"/>
        <a:lumOff val="50000"/>
      </a:schemeClr>
    </cs:fontRef>
    <cs:spPr>
      <a:ln w="9525" cap="rnd">
        <a:solidFill>
          <a:schemeClr val="dk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tx1"/>
    </cs:fontRef>
    <cs:spPr>
      <a:ln w="9525">
        <a:solidFill>
          <a:schemeClr val="dk1">
            <a:lumMod val="35000"/>
            <a:lumOff val="65000"/>
          </a:schemeClr>
        </a:solidFill>
      </a:ln>
    </cs:spPr>
  </cs:dropLine>
  <cs:errorBar>
    <cs:lnRef idx="0"/>
    <cs:fillRef idx="0"/>
    <cs:effectRef idx="0"/>
    <cs:fontRef idx="minor">
      <a:schemeClr val="tx1"/>
    </cs:fontRef>
    <cs:spPr>
      <a:ln w="9525">
        <a:solidFill>
          <a:schemeClr val="dk1">
            <a:lumMod val="50000"/>
            <a:lumOff val="50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15000"/>
            <a:lumOff val="85000"/>
          </a:schemeClr>
        </a:solidFill>
        <a:round/>
      </a:ln>
    </cs:spPr>
  </cs:gridlineMajor>
  <cs:gridlineMinor>
    <cs:lnRef idx="0"/>
    <cs:fillRef idx="0"/>
    <cs:effectRef idx="0"/>
    <cs:fontRef idx="minor">
      <a:schemeClr val="tx1"/>
    </cs:fontRef>
    <cs:spPr>
      <a:ln w="9525" cap="flat" cmpd="sng" algn="ctr">
        <a:solidFill>
          <a:schemeClr val="dk1">
            <a:lumMod val="5000"/>
            <a:lumOff val="95000"/>
          </a:schemeClr>
        </a:solidFill>
        <a:round/>
      </a:ln>
    </cs:spPr>
  </cs:gridlineMinor>
  <cs:hiLoLine>
    <cs:lnRef idx="0"/>
    <cs:fillRef idx="0"/>
    <cs:effectRef idx="0"/>
    <cs:fontRef idx="minor">
      <a:schemeClr val="tx1"/>
    </cs:fontRef>
    <cs:spPr>
      <a:ln w="9525">
        <a:solidFill>
          <a:schemeClr val="dk1">
            <a:lumMod val="35000"/>
            <a:lumOff val="65000"/>
          </a:schemeClr>
        </a:solidFill>
      </a:ln>
    </cs:spPr>
  </cs:hiLoLine>
  <cs:leaderLine>
    <cs:lnRef idx="0"/>
    <cs:fillRef idx="0"/>
    <cs:effectRef idx="0"/>
    <cs:fontRef idx="minor">
      <a:schemeClr val="tx1"/>
    </cs:fontRef>
    <cs:spPr>
      <a:ln w="9525">
        <a:solidFill>
          <a:schemeClr val="dk1">
            <a:lumMod val="35000"/>
            <a:lumOff val="65000"/>
          </a:schemeClr>
        </a:solidFill>
      </a:ln>
    </cs:spPr>
  </cs:leaderLine>
  <cs:legend>
    <cs:lnRef idx="0"/>
    <cs:fillRef idx="0"/>
    <cs:effectRef idx="0"/>
    <cs:fontRef idx="minor">
      <a:schemeClr val="dk1">
        <a:lumMod val="50000"/>
        <a:lumOff val="50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50000"/>
        <a:lumOff val="50000"/>
      </a:schemeClr>
    </cs:fontRef>
    <cs:spPr>
      <a:ln w="9525">
        <a:solidFill>
          <a:schemeClr val="dk1">
            <a:lumMod val="15000"/>
            <a:lumOff val="85000"/>
          </a:schemeClr>
        </a:solidFill>
      </a:ln>
    </cs:spPr>
    <cs:defRPr sz="1197" kern="1200"/>
  </cs:seriesAxis>
  <cs:seriesLine>
    <cs:lnRef idx="0"/>
    <cs:fillRef idx="0"/>
    <cs:effectRef idx="0"/>
    <cs:fontRef idx="minor">
      <a:schemeClr val="tx1"/>
    </cs:fontRef>
    <cs:spPr>
      <a:ln w="9525">
        <a:solidFill>
          <a:schemeClr val="dk1">
            <a:lumMod val="35000"/>
            <a:lumOff val="65000"/>
          </a:schemeClr>
        </a:solidFill>
      </a:ln>
    </cs:spPr>
  </cs:seriesLine>
  <cs:title>
    <cs:lnRef idx="0"/>
    <cs:fillRef idx="0"/>
    <cs:effectRef idx="0"/>
    <cs:fontRef idx="minor">
      <a:schemeClr val="dk1">
        <a:lumMod val="50000"/>
        <a:lumOff val="50000"/>
      </a:schemeClr>
    </cs:fontRef>
    <cs:defRPr sz="2128" b="0" kern="1200" spc="70" baseline="0"/>
  </cs:title>
  <cs:trendline>
    <cs:lnRef idx="0">
      <cs:styleClr val="0"/>
    </cs:lnRef>
    <cs:fillRef idx="0"/>
    <cs:effectRef idx="0"/>
    <cs:fontRef idx="minor">
      <a:schemeClr val="tx1"/>
    </cs:fontRef>
    <cs:spPr>
      <a:ln w="63500" cap="rnd" cmpd="sng" algn="ctr">
        <a:solidFill>
          <a:schemeClr val="phClr">
            <a:alpha val="25000"/>
          </a:schemeClr>
        </a:solidFill>
        <a:round/>
      </a:ln>
    </cs:spPr>
  </cs:trendline>
  <cs:trendlineLabel>
    <cs:lnRef idx="0"/>
    <cs:fillRef idx="0"/>
    <cs:effectRef idx="0"/>
    <cs:fontRef idx="minor">
      <a:schemeClr val="dk1">
        <a:lumMod val="50000"/>
        <a:lumOff val="50000"/>
      </a:schemeClr>
    </cs:fontRef>
    <cs:defRPr sz="1197" kern="1200"/>
  </cs:trendlineLabel>
  <cs:upBar>
    <cs:lnRef idx="0"/>
    <cs:fillRef idx="0"/>
    <cs:effectRef idx="0"/>
    <cs:fontRef idx="minor">
      <a:schemeClr val="tx1"/>
    </cs:fontRef>
    <cs:spPr>
      <a:solidFill>
        <a:schemeClr val="lt1"/>
      </a:solidFill>
      <a:ln w="9525">
        <a:solidFill>
          <a:schemeClr val="dk1">
            <a:lumMod val="50000"/>
            <a:lumOff val="50000"/>
          </a:schemeClr>
        </a:solidFill>
      </a:ln>
    </cs:spPr>
  </cs:upBar>
  <cs:valueAxis>
    <cs:lnRef idx="0"/>
    <cs:fillRef idx="0"/>
    <cs:effectRef idx="0"/>
    <cs:fontRef idx="minor">
      <a:schemeClr val="dk1">
        <a:lumMod val="50000"/>
        <a:lumOff val="50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D1E0CD-E6FA-4118-B21E-647E226FD486}" type="doc">
      <dgm:prSet loTypeId="urn:microsoft.com/office/officeart/2008/layout/VerticalCurvedList" loCatId="list" qsTypeId="urn:microsoft.com/office/officeart/2005/8/quickstyle/simple1" qsCatId="simple" csTypeId="urn:microsoft.com/office/officeart/2005/8/colors/accent3_2" csCatId="accent3" phldr="1"/>
      <dgm:spPr/>
      <dgm:t>
        <a:bodyPr/>
        <a:lstStyle/>
        <a:p>
          <a:endParaRPr lang="fr-FR"/>
        </a:p>
      </dgm:t>
    </dgm:pt>
    <dgm:pt modelId="{6C24DF9E-784F-4532-BBC5-4F01A516E56F}">
      <dgm:prSet phldrT="[Texte]"/>
      <dgm:spPr>
        <a:solidFill>
          <a:srgbClr val="EB4E5F"/>
        </a:solidFill>
      </dgm:spPr>
      <dgm:t>
        <a:bodyPr/>
        <a:lstStyle/>
        <a:p>
          <a:r>
            <a:rPr lang="en-US" dirty="0">
              <a:solidFill>
                <a:schemeClr val="bg1"/>
              </a:solidFill>
            </a:rPr>
            <a:t>Provide the </a:t>
          </a:r>
          <a:r>
            <a:rPr lang="en-US" dirty="0"/>
            <a:t>state-of-the-art of entrepreneurial </a:t>
          </a:r>
          <a:r>
            <a:rPr lang="en-US" dirty="0">
              <a:solidFill>
                <a:schemeClr val="bg1"/>
              </a:solidFill>
            </a:rPr>
            <a:t>ecosystems</a:t>
          </a:r>
          <a:endParaRPr lang="fr-FR" dirty="0">
            <a:solidFill>
              <a:schemeClr val="bg1"/>
            </a:solidFill>
          </a:endParaRPr>
        </a:p>
      </dgm:t>
    </dgm:pt>
    <dgm:pt modelId="{3D730BF6-0C1D-4322-9ABC-158380064152}" type="parTrans" cxnId="{18DFA4C7-0129-4364-9C8A-39723027B1E8}">
      <dgm:prSet/>
      <dgm:spPr/>
      <dgm:t>
        <a:bodyPr/>
        <a:lstStyle/>
        <a:p>
          <a:endParaRPr lang="fr-FR"/>
        </a:p>
      </dgm:t>
    </dgm:pt>
    <dgm:pt modelId="{9D53F1E9-5139-481D-961C-621A370691F8}" type="sibTrans" cxnId="{18DFA4C7-0129-4364-9C8A-39723027B1E8}">
      <dgm:prSet/>
      <dgm:spPr>
        <a:ln>
          <a:solidFill>
            <a:srgbClr val="B01B39"/>
          </a:solidFill>
        </a:ln>
      </dgm:spPr>
      <dgm:t>
        <a:bodyPr/>
        <a:lstStyle/>
        <a:p>
          <a:endParaRPr lang="fr-FR"/>
        </a:p>
      </dgm:t>
    </dgm:pt>
    <dgm:pt modelId="{5C942157-0C84-47C4-A1AA-1843B24149CE}">
      <dgm:prSet phldrT="[Texte]"/>
      <dgm:spPr>
        <a:solidFill>
          <a:srgbClr val="EB4E5F"/>
        </a:solidFill>
      </dgm:spPr>
      <dgm:t>
        <a:bodyPr/>
        <a:lstStyle/>
        <a:p>
          <a:r>
            <a:rPr lang="en-US" dirty="0">
              <a:solidFill>
                <a:schemeClr val="bg1"/>
              </a:solidFill>
            </a:rPr>
            <a:t>Map the evolution of this emerging field</a:t>
          </a:r>
          <a:endParaRPr lang="fr-FR" dirty="0">
            <a:solidFill>
              <a:schemeClr val="bg1"/>
            </a:solidFill>
          </a:endParaRPr>
        </a:p>
      </dgm:t>
    </dgm:pt>
    <dgm:pt modelId="{BE3D0B3D-E05F-4515-AF34-071C77499CDA}" type="parTrans" cxnId="{92F0CD89-CE67-4FF4-9EDD-A1485F38DF94}">
      <dgm:prSet/>
      <dgm:spPr/>
      <dgm:t>
        <a:bodyPr/>
        <a:lstStyle/>
        <a:p>
          <a:endParaRPr lang="fr-FR"/>
        </a:p>
      </dgm:t>
    </dgm:pt>
    <dgm:pt modelId="{64D4896B-7324-420B-91E4-67B0C63B9AF4}" type="sibTrans" cxnId="{92F0CD89-CE67-4FF4-9EDD-A1485F38DF94}">
      <dgm:prSet/>
      <dgm:spPr/>
      <dgm:t>
        <a:bodyPr/>
        <a:lstStyle/>
        <a:p>
          <a:endParaRPr lang="fr-FR"/>
        </a:p>
      </dgm:t>
    </dgm:pt>
    <dgm:pt modelId="{8D3E72FC-3137-4809-BBCC-7C2D3DA9FE10}">
      <dgm:prSet phldrT="[Texte]"/>
      <dgm:spPr>
        <a:solidFill>
          <a:srgbClr val="EB4E5F"/>
        </a:solidFill>
      </dgm:spPr>
      <dgm:t>
        <a:bodyPr/>
        <a:lstStyle/>
        <a:p>
          <a:r>
            <a:rPr lang="fr-FR" dirty="0" err="1"/>
            <a:t>Describe</a:t>
          </a:r>
          <a:r>
            <a:rPr lang="fr-FR" dirty="0"/>
            <a:t> the main </a:t>
          </a:r>
          <a:r>
            <a:rPr lang="fr-FR" dirty="0" err="1"/>
            <a:t>tools</a:t>
          </a:r>
          <a:r>
            <a:rPr lang="fr-FR" dirty="0"/>
            <a:t>, </a:t>
          </a:r>
          <a:r>
            <a:rPr lang="fr-FR" dirty="0" err="1"/>
            <a:t>models</a:t>
          </a:r>
          <a:r>
            <a:rPr lang="fr-FR" dirty="0"/>
            <a:t> &amp; </a:t>
          </a:r>
          <a:r>
            <a:rPr lang="fr-FR" dirty="0" err="1"/>
            <a:t>tips</a:t>
          </a:r>
          <a:endParaRPr lang="fr-FR" dirty="0"/>
        </a:p>
      </dgm:t>
    </dgm:pt>
    <dgm:pt modelId="{3692EF97-2C53-4AA1-8A25-A24A85E47C2A}" type="parTrans" cxnId="{D402A5B1-B984-4F18-B2A3-55FFFB35A15D}">
      <dgm:prSet/>
      <dgm:spPr/>
      <dgm:t>
        <a:bodyPr/>
        <a:lstStyle/>
        <a:p>
          <a:endParaRPr lang="fr-FR"/>
        </a:p>
      </dgm:t>
    </dgm:pt>
    <dgm:pt modelId="{E70EFECE-39A3-4EAA-9B87-CDEF8BB103CE}" type="sibTrans" cxnId="{D402A5B1-B984-4F18-B2A3-55FFFB35A15D}">
      <dgm:prSet/>
      <dgm:spPr/>
      <dgm:t>
        <a:bodyPr/>
        <a:lstStyle/>
        <a:p>
          <a:endParaRPr lang="fr-FR"/>
        </a:p>
      </dgm:t>
    </dgm:pt>
    <dgm:pt modelId="{797D343A-4F46-4D52-BAA6-A6BDC2DBBFDC}">
      <dgm:prSet phldrT="[Texte]"/>
      <dgm:spPr>
        <a:solidFill>
          <a:srgbClr val="EB4E5F"/>
        </a:solidFill>
      </dgm:spPr>
      <dgm:t>
        <a:bodyPr/>
        <a:lstStyle/>
        <a:p>
          <a:r>
            <a:rPr lang="fr-FR" dirty="0" err="1"/>
            <a:t>Develop</a:t>
          </a:r>
          <a:r>
            <a:rPr lang="fr-FR" dirty="0"/>
            <a:t> the ecosystem </a:t>
          </a:r>
          <a:r>
            <a:rPr lang="fr-FR" dirty="0" err="1"/>
            <a:t>sustainability</a:t>
          </a:r>
          <a:endParaRPr lang="fr-FR" dirty="0"/>
        </a:p>
      </dgm:t>
    </dgm:pt>
    <dgm:pt modelId="{E294DD05-61EF-4A87-9B2D-061326EBB2DB}" type="parTrans" cxnId="{F0C72633-9216-4AAF-8A84-8C396894DC2E}">
      <dgm:prSet/>
      <dgm:spPr/>
      <dgm:t>
        <a:bodyPr/>
        <a:lstStyle/>
        <a:p>
          <a:endParaRPr lang="fr-FR"/>
        </a:p>
      </dgm:t>
    </dgm:pt>
    <dgm:pt modelId="{D223D21C-831B-4A5E-9725-35C8233F68D0}" type="sibTrans" cxnId="{F0C72633-9216-4AAF-8A84-8C396894DC2E}">
      <dgm:prSet/>
      <dgm:spPr/>
      <dgm:t>
        <a:bodyPr/>
        <a:lstStyle/>
        <a:p>
          <a:endParaRPr lang="fr-FR"/>
        </a:p>
      </dgm:t>
    </dgm:pt>
    <dgm:pt modelId="{DD004546-16C1-444B-BB24-F237FBFACF80}" type="pres">
      <dgm:prSet presAssocID="{2ED1E0CD-E6FA-4118-B21E-647E226FD486}" presName="Name0" presStyleCnt="0">
        <dgm:presLayoutVars>
          <dgm:chMax val="7"/>
          <dgm:chPref val="7"/>
          <dgm:dir/>
        </dgm:presLayoutVars>
      </dgm:prSet>
      <dgm:spPr/>
    </dgm:pt>
    <dgm:pt modelId="{6E4731FF-B45E-4D5A-BA95-BA451E73BE8B}" type="pres">
      <dgm:prSet presAssocID="{2ED1E0CD-E6FA-4118-B21E-647E226FD486}" presName="Name1" presStyleCnt="0"/>
      <dgm:spPr/>
    </dgm:pt>
    <dgm:pt modelId="{AC372F5C-51FC-4A8D-9826-82B8FE4683FE}" type="pres">
      <dgm:prSet presAssocID="{2ED1E0CD-E6FA-4118-B21E-647E226FD486}" presName="cycle" presStyleCnt="0"/>
      <dgm:spPr/>
    </dgm:pt>
    <dgm:pt modelId="{F0A45ECD-08B7-48DC-B877-E7140D5FBDF2}" type="pres">
      <dgm:prSet presAssocID="{2ED1E0CD-E6FA-4118-B21E-647E226FD486}" presName="srcNode" presStyleLbl="node1" presStyleIdx="0" presStyleCnt="4"/>
      <dgm:spPr/>
    </dgm:pt>
    <dgm:pt modelId="{A4F258B0-9B30-4127-AF0B-8711DEDEE04D}" type="pres">
      <dgm:prSet presAssocID="{2ED1E0CD-E6FA-4118-B21E-647E226FD486}" presName="conn" presStyleLbl="parChTrans1D2" presStyleIdx="0" presStyleCnt="1"/>
      <dgm:spPr/>
    </dgm:pt>
    <dgm:pt modelId="{D7AB864B-5968-4C63-AE15-E9339D80421C}" type="pres">
      <dgm:prSet presAssocID="{2ED1E0CD-E6FA-4118-B21E-647E226FD486}" presName="extraNode" presStyleLbl="node1" presStyleIdx="0" presStyleCnt="4"/>
      <dgm:spPr/>
    </dgm:pt>
    <dgm:pt modelId="{8219837F-B3BA-4FC6-8F7C-6452354182CB}" type="pres">
      <dgm:prSet presAssocID="{2ED1E0CD-E6FA-4118-B21E-647E226FD486}" presName="dstNode" presStyleLbl="node1" presStyleIdx="0" presStyleCnt="4"/>
      <dgm:spPr/>
    </dgm:pt>
    <dgm:pt modelId="{B757B25D-5938-4C9E-99DB-E19E779F7CDA}" type="pres">
      <dgm:prSet presAssocID="{6C24DF9E-784F-4532-BBC5-4F01A516E56F}" presName="text_1" presStyleLbl="node1" presStyleIdx="0" presStyleCnt="4">
        <dgm:presLayoutVars>
          <dgm:bulletEnabled val="1"/>
        </dgm:presLayoutVars>
      </dgm:prSet>
      <dgm:spPr/>
    </dgm:pt>
    <dgm:pt modelId="{70D37A6A-9DCE-428C-ACDF-124903510B62}" type="pres">
      <dgm:prSet presAssocID="{6C24DF9E-784F-4532-BBC5-4F01A516E56F}" presName="accent_1" presStyleCnt="0"/>
      <dgm:spPr/>
    </dgm:pt>
    <dgm:pt modelId="{926B041F-1EA9-4FB6-AE80-A6ED09654772}" type="pres">
      <dgm:prSet presAssocID="{6C24DF9E-784F-4532-BBC5-4F01A516E56F}" presName="accentRepeatNode" presStyleLbl="solidFgAcc1" presStyleIdx="0" presStyleCnt="4"/>
      <dgm:spPr>
        <a:ln>
          <a:solidFill>
            <a:srgbClr val="B01B39"/>
          </a:solidFill>
        </a:ln>
      </dgm:spPr>
    </dgm:pt>
    <dgm:pt modelId="{8A8AA6CF-8902-4C2C-B60D-952A75DC73B0}" type="pres">
      <dgm:prSet presAssocID="{5C942157-0C84-47C4-A1AA-1843B24149CE}" presName="text_2" presStyleLbl="node1" presStyleIdx="1" presStyleCnt="4">
        <dgm:presLayoutVars>
          <dgm:bulletEnabled val="1"/>
        </dgm:presLayoutVars>
      </dgm:prSet>
      <dgm:spPr/>
    </dgm:pt>
    <dgm:pt modelId="{642E051B-0045-432C-96AA-40C1B61A0F40}" type="pres">
      <dgm:prSet presAssocID="{5C942157-0C84-47C4-A1AA-1843B24149CE}" presName="accent_2" presStyleCnt="0"/>
      <dgm:spPr/>
    </dgm:pt>
    <dgm:pt modelId="{354109E7-760D-41AD-A35F-B3FC56C3E7BA}" type="pres">
      <dgm:prSet presAssocID="{5C942157-0C84-47C4-A1AA-1843B24149CE}" presName="accentRepeatNode" presStyleLbl="solidFgAcc1" presStyleIdx="1" presStyleCnt="4"/>
      <dgm:spPr>
        <a:ln>
          <a:solidFill>
            <a:srgbClr val="B01B39"/>
          </a:solidFill>
        </a:ln>
      </dgm:spPr>
    </dgm:pt>
    <dgm:pt modelId="{58F5194B-CC02-472D-A33B-72D8EF857FAC}" type="pres">
      <dgm:prSet presAssocID="{8D3E72FC-3137-4809-BBCC-7C2D3DA9FE10}" presName="text_3" presStyleLbl="node1" presStyleIdx="2" presStyleCnt="4" custLinFactNeighborX="-593" custLinFactNeighborY="-6800">
        <dgm:presLayoutVars>
          <dgm:bulletEnabled val="1"/>
        </dgm:presLayoutVars>
      </dgm:prSet>
      <dgm:spPr/>
    </dgm:pt>
    <dgm:pt modelId="{577A613C-E3D6-47D2-A5EC-EB3E677F4F7F}" type="pres">
      <dgm:prSet presAssocID="{8D3E72FC-3137-4809-BBCC-7C2D3DA9FE10}" presName="accent_3" presStyleCnt="0"/>
      <dgm:spPr/>
    </dgm:pt>
    <dgm:pt modelId="{5E2B192A-8484-4B6A-A3E0-0D52F9C6440D}" type="pres">
      <dgm:prSet presAssocID="{8D3E72FC-3137-4809-BBCC-7C2D3DA9FE10}" presName="accentRepeatNode" presStyleLbl="solidFgAcc1" presStyleIdx="2" presStyleCnt="4"/>
      <dgm:spPr>
        <a:ln>
          <a:solidFill>
            <a:srgbClr val="B01B39"/>
          </a:solidFill>
        </a:ln>
      </dgm:spPr>
    </dgm:pt>
    <dgm:pt modelId="{61363873-8D27-4C4C-89C5-AB61522F29DB}" type="pres">
      <dgm:prSet presAssocID="{797D343A-4F46-4D52-BAA6-A6BDC2DBBFDC}" presName="text_4" presStyleLbl="node1" presStyleIdx="3" presStyleCnt="4" custLinFactNeighborX="380" custLinFactNeighborY="-2159">
        <dgm:presLayoutVars>
          <dgm:bulletEnabled val="1"/>
        </dgm:presLayoutVars>
      </dgm:prSet>
      <dgm:spPr/>
    </dgm:pt>
    <dgm:pt modelId="{BD8DBEA5-CB56-42C3-A704-CFCCECD63C75}" type="pres">
      <dgm:prSet presAssocID="{797D343A-4F46-4D52-BAA6-A6BDC2DBBFDC}" presName="accent_4" presStyleCnt="0"/>
      <dgm:spPr/>
    </dgm:pt>
    <dgm:pt modelId="{4340D99B-C94D-4079-B4E7-04201EA399F2}" type="pres">
      <dgm:prSet presAssocID="{797D343A-4F46-4D52-BAA6-A6BDC2DBBFDC}" presName="accentRepeatNode" presStyleLbl="solidFgAcc1" presStyleIdx="3" presStyleCnt="4"/>
      <dgm:spPr>
        <a:ln>
          <a:solidFill>
            <a:srgbClr val="B01B39"/>
          </a:solidFill>
        </a:ln>
      </dgm:spPr>
    </dgm:pt>
  </dgm:ptLst>
  <dgm:cxnLst>
    <dgm:cxn modelId="{CEF9F620-163E-4AFB-9FBC-F3B284A4CB51}" type="presOf" srcId="{8D3E72FC-3137-4809-BBCC-7C2D3DA9FE10}" destId="{58F5194B-CC02-472D-A33B-72D8EF857FAC}" srcOrd="0" destOrd="0" presId="urn:microsoft.com/office/officeart/2008/layout/VerticalCurvedList"/>
    <dgm:cxn modelId="{F0C72633-9216-4AAF-8A84-8C396894DC2E}" srcId="{2ED1E0CD-E6FA-4118-B21E-647E226FD486}" destId="{797D343A-4F46-4D52-BAA6-A6BDC2DBBFDC}" srcOrd="3" destOrd="0" parTransId="{E294DD05-61EF-4A87-9B2D-061326EBB2DB}" sibTransId="{D223D21C-831B-4A5E-9725-35C8233F68D0}"/>
    <dgm:cxn modelId="{A22BCB6C-A45A-46E0-AD58-782DBEB4C627}" type="presOf" srcId="{9D53F1E9-5139-481D-961C-621A370691F8}" destId="{A4F258B0-9B30-4127-AF0B-8711DEDEE04D}" srcOrd="0" destOrd="0" presId="urn:microsoft.com/office/officeart/2008/layout/VerticalCurvedList"/>
    <dgm:cxn modelId="{92F0CD89-CE67-4FF4-9EDD-A1485F38DF94}" srcId="{2ED1E0CD-E6FA-4118-B21E-647E226FD486}" destId="{5C942157-0C84-47C4-A1AA-1843B24149CE}" srcOrd="1" destOrd="0" parTransId="{BE3D0B3D-E05F-4515-AF34-071C77499CDA}" sibTransId="{64D4896B-7324-420B-91E4-67B0C63B9AF4}"/>
    <dgm:cxn modelId="{4A6A6292-3AAC-472A-B5F8-7D33B08E4138}" type="presOf" srcId="{797D343A-4F46-4D52-BAA6-A6BDC2DBBFDC}" destId="{61363873-8D27-4C4C-89C5-AB61522F29DB}" srcOrd="0" destOrd="0" presId="urn:microsoft.com/office/officeart/2008/layout/VerticalCurvedList"/>
    <dgm:cxn modelId="{DE8F1C9B-2892-4F3E-89E2-876DFCAD0078}" type="presOf" srcId="{5C942157-0C84-47C4-A1AA-1843B24149CE}" destId="{8A8AA6CF-8902-4C2C-B60D-952A75DC73B0}" srcOrd="0" destOrd="0" presId="urn:microsoft.com/office/officeart/2008/layout/VerticalCurvedList"/>
    <dgm:cxn modelId="{D402A5B1-B984-4F18-B2A3-55FFFB35A15D}" srcId="{2ED1E0CD-E6FA-4118-B21E-647E226FD486}" destId="{8D3E72FC-3137-4809-BBCC-7C2D3DA9FE10}" srcOrd="2" destOrd="0" parTransId="{3692EF97-2C53-4AA1-8A25-A24A85E47C2A}" sibTransId="{E70EFECE-39A3-4EAA-9B87-CDEF8BB103CE}"/>
    <dgm:cxn modelId="{BFC45EC6-E7FA-44AC-A62C-4826529782B2}" type="presOf" srcId="{6C24DF9E-784F-4532-BBC5-4F01A516E56F}" destId="{B757B25D-5938-4C9E-99DB-E19E779F7CDA}" srcOrd="0" destOrd="0" presId="urn:microsoft.com/office/officeart/2008/layout/VerticalCurvedList"/>
    <dgm:cxn modelId="{18DFA4C7-0129-4364-9C8A-39723027B1E8}" srcId="{2ED1E0CD-E6FA-4118-B21E-647E226FD486}" destId="{6C24DF9E-784F-4532-BBC5-4F01A516E56F}" srcOrd="0" destOrd="0" parTransId="{3D730BF6-0C1D-4322-9ABC-158380064152}" sibTransId="{9D53F1E9-5139-481D-961C-621A370691F8}"/>
    <dgm:cxn modelId="{BA8140E6-5B86-4725-A3DD-91E6562D6216}" type="presOf" srcId="{2ED1E0CD-E6FA-4118-B21E-647E226FD486}" destId="{DD004546-16C1-444B-BB24-F237FBFACF80}" srcOrd="0" destOrd="0" presId="urn:microsoft.com/office/officeart/2008/layout/VerticalCurvedList"/>
    <dgm:cxn modelId="{E254D33B-FD51-4FA7-9DCD-ED1C2A535D93}" type="presParOf" srcId="{DD004546-16C1-444B-BB24-F237FBFACF80}" destId="{6E4731FF-B45E-4D5A-BA95-BA451E73BE8B}" srcOrd="0" destOrd="0" presId="urn:microsoft.com/office/officeart/2008/layout/VerticalCurvedList"/>
    <dgm:cxn modelId="{D43A0009-56A7-414D-B0ED-EF82BD61FD41}" type="presParOf" srcId="{6E4731FF-B45E-4D5A-BA95-BA451E73BE8B}" destId="{AC372F5C-51FC-4A8D-9826-82B8FE4683FE}" srcOrd="0" destOrd="0" presId="urn:microsoft.com/office/officeart/2008/layout/VerticalCurvedList"/>
    <dgm:cxn modelId="{D357180C-6771-49B9-9FC2-7D0344FFB368}" type="presParOf" srcId="{AC372F5C-51FC-4A8D-9826-82B8FE4683FE}" destId="{F0A45ECD-08B7-48DC-B877-E7140D5FBDF2}" srcOrd="0" destOrd="0" presId="urn:microsoft.com/office/officeart/2008/layout/VerticalCurvedList"/>
    <dgm:cxn modelId="{51B40FB9-57BC-428D-AD27-50A18E5686EC}" type="presParOf" srcId="{AC372F5C-51FC-4A8D-9826-82B8FE4683FE}" destId="{A4F258B0-9B30-4127-AF0B-8711DEDEE04D}" srcOrd="1" destOrd="0" presId="urn:microsoft.com/office/officeart/2008/layout/VerticalCurvedList"/>
    <dgm:cxn modelId="{1BBAC9F3-EA5C-456F-84F4-BC0B4E250E9E}" type="presParOf" srcId="{AC372F5C-51FC-4A8D-9826-82B8FE4683FE}" destId="{D7AB864B-5968-4C63-AE15-E9339D80421C}" srcOrd="2" destOrd="0" presId="urn:microsoft.com/office/officeart/2008/layout/VerticalCurvedList"/>
    <dgm:cxn modelId="{89E29E9C-8F0C-4232-867F-1DFEF8E3C795}" type="presParOf" srcId="{AC372F5C-51FC-4A8D-9826-82B8FE4683FE}" destId="{8219837F-B3BA-4FC6-8F7C-6452354182CB}" srcOrd="3" destOrd="0" presId="urn:microsoft.com/office/officeart/2008/layout/VerticalCurvedList"/>
    <dgm:cxn modelId="{9D2EC2C8-B7F7-4823-8F11-B0D025B45773}" type="presParOf" srcId="{6E4731FF-B45E-4D5A-BA95-BA451E73BE8B}" destId="{B757B25D-5938-4C9E-99DB-E19E779F7CDA}" srcOrd="1" destOrd="0" presId="urn:microsoft.com/office/officeart/2008/layout/VerticalCurvedList"/>
    <dgm:cxn modelId="{0199179E-3599-4ACA-A932-6410240CF503}" type="presParOf" srcId="{6E4731FF-B45E-4D5A-BA95-BA451E73BE8B}" destId="{70D37A6A-9DCE-428C-ACDF-124903510B62}" srcOrd="2" destOrd="0" presId="urn:microsoft.com/office/officeart/2008/layout/VerticalCurvedList"/>
    <dgm:cxn modelId="{7D693CDB-00F6-459B-8873-92CA018FF58C}" type="presParOf" srcId="{70D37A6A-9DCE-428C-ACDF-124903510B62}" destId="{926B041F-1EA9-4FB6-AE80-A6ED09654772}" srcOrd="0" destOrd="0" presId="urn:microsoft.com/office/officeart/2008/layout/VerticalCurvedList"/>
    <dgm:cxn modelId="{FAED8AEF-AE4D-4BA0-9125-78BE15C09986}" type="presParOf" srcId="{6E4731FF-B45E-4D5A-BA95-BA451E73BE8B}" destId="{8A8AA6CF-8902-4C2C-B60D-952A75DC73B0}" srcOrd="3" destOrd="0" presId="urn:microsoft.com/office/officeart/2008/layout/VerticalCurvedList"/>
    <dgm:cxn modelId="{5D74A759-2343-4AA7-9F2A-4B924DDD0BE3}" type="presParOf" srcId="{6E4731FF-B45E-4D5A-BA95-BA451E73BE8B}" destId="{642E051B-0045-432C-96AA-40C1B61A0F40}" srcOrd="4" destOrd="0" presId="urn:microsoft.com/office/officeart/2008/layout/VerticalCurvedList"/>
    <dgm:cxn modelId="{70FC327A-92A9-4992-8F0F-5C596F61D391}" type="presParOf" srcId="{642E051B-0045-432C-96AA-40C1B61A0F40}" destId="{354109E7-760D-41AD-A35F-B3FC56C3E7BA}" srcOrd="0" destOrd="0" presId="urn:microsoft.com/office/officeart/2008/layout/VerticalCurvedList"/>
    <dgm:cxn modelId="{D17F03C8-59EC-4024-A2D8-51D0646FE75E}" type="presParOf" srcId="{6E4731FF-B45E-4D5A-BA95-BA451E73BE8B}" destId="{58F5194B-CC02-472D-A33B-72D8EF857FAC}" srcOrd="5" destOrd="0" presId="urn:microsoft.com/office/officeart/2008/layout/VerticalCurvedList"/>
    <dgm:cxn modelId="{4519B388-1C66-4039-9D60-D574659A87A2}" type="presParOf" srcId="{6E4731FF-B45E-4D5A-BA95-BA451E73BE8B}" destId="{577A613C-E3D6-47D2-A5EC-EB3E677F4F7F}" srcOrd="6" destOrd="0" presId="urn:microsoft.com/office/officeart/2008/layout/VerticalCurvedList"/>
    <dgm:cxn modelId="{FF8F5EF7-76AF-45A6-BF60-6FDA882A3299}" type="presParOf" srcId="{577A613C-E3D6-47D2-A5EC-EB3E677F4F7F}" destId="{5E2B192A-8484-4B6A-A3E0-0D52F9C6440D}" srcOrd="0" destOrd="0" presId="urn:microsoft.com/office/officeart/2008/layout/VerticalCurvedList"/>
    <dgm:cxn modelId="{9E69F339-6325-4FC8-A9DA-2981BF43DB1D}" type="presParOf" srcId="{6E4731FF-B45E-4D5A-BA95-BA451E73BE8B}" destId="{61363873-8D27-4C4C-89C5-AB61522F29DB}" srcOrd="7" destOrd="0" presId="urn:microsoft.com/office/officeart/2008/layout/VerticalCurvedList"/>
    <dgm:cxn modelId="{292D49B2-0348-47A0-9E82-47F5A91942EC}" type="presParOf" srcId="{6E4731FF-B45E-4D5A-BA95-BA451E73BE8B}" destId="{BD8DBEA5-CB56-42C3-A704-CFCCECD63C75}" srcOrd="8" destOrd="0" presId="urn:microsoft.com/office/officeart/2008/layout/VerticalCurvedList"/>
    <dgm:cxn modelId="{BE3A2434-64EC-4003-9295-99043F625F4A}" type="presParOf" srcId="{BD8DBEA5-CB56-42C3-A704-CFCCECD63C75}" destId="{4340D99B-C94D-4079-B4E7-04201EA399F2}"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75FEFEC-A823-4F80-9488-C309C8BDF3EC}" type="doc">
      <dgm:prSet loTypeId="urn:microsoft.com/office/officeart/2005/8/layout/cycle3" loCatId="cycle" qsTypeId="urn:microsoft.com/office/officeart/2005/8/quickstyle/simple1" qsCatId="simple" csTypeId="urn:microsoft.com/office/officeart/2005/8/colors/accent0_3" csCatId="mainScheme" phldr="1"/>
      <dgm:spPr/>
      <dgm:t>
        <a:bodyPr/>
        <a:lstStyle/>
        <a:p>
          <a:endParaRPr lang="fr-FR"/>
        </a:p>
      </dgm:t>
    </dgm:pt>
    <dgm:pt modelId="{1C209A57-9AA2-4139-8E23-DEA8749A716A}">
      <dgm:prSet phldrT="[Texte]"/>
      <dgm:spPr>
        <a:solidFill>
          <a:schemeClr val="tx1"/>
        </a:solidFill>
      </dgm:spPr>
      <dgm:t>
        <a:bodyPr/>
        <a:lstStyle/>
        <a:p>
          <a:r>
            <a:rPr lang="en-US" b="1" noProof="0" dirty="0">
              <a:latin typeface="Times New Roman" panose="02020603050405020304" pitchFamily="18" charset="0"/>
              <a:cs typeface="Times New Roman" panose="02020603050405020304" pitchFamily="18" charset="0"/>
            </a:rPr>
            <a:t>Strategic Positioning</a:t>
          </a:r>
          <a:endParaRPr lang="en-US" noProof="0" dirty="0"/>
        </a:p>
      </dgm:t>
    </dgm:pt>
    <dgm:pt modelId="{4B15891F-91D8-4AA0-832F-3E0004748725}" type="parTrans" cxnId="{D59504B9-B2CB-4911-94C7-8B906E9CEAC1}">
      <dgm:prSet/>
      <dgm:spPr/>
      <dgm:t>
        <a:bodyPr/>
        <a:lstStyle/>
        <a:p>
          <a:endParaRPr lang="fr-FR"/>
        </a:p>
      </dgm:t>
    </dgm:pt>
    <dgm:pt modelId="{39706C1C-9A2D-4ADF-AFE0-A033F814190B}" type="sibTrans" cxnId="{D59504B9-B2CB-4911-94C7-8B906E9CEAC1}">
      <dgm:prSet/>
      <dgm:spPr/>
      <dgm:t>
        <a:bodyPr/>
        <a:lstStyle/>
        <a:p>
          <a:endParaRPr lang="fr-FR"/>
        </a:p>
      </dgm:t>
    </dgm:pt>
    <dgm:pt modelId="{06306863-0519-4E46-815E-C8C99FFBEE76}">
      <dgm:prSet phldrT="[Texte]"/>
      <dgm:spPr>
        <a:solidFill>
          <a:schemeClr val="tx1"/>
        </a:solidFill>
      </dgm:spPr>
      <dgm:t>
        <a:bodyPr/>
        <a:lstStyle/>
        <a:p>
          <a:r>
            <a:rPr lang="en-US" b="1" noProof="0" dirty="0">
              <a:latin typeface="Times New Roman" panose="02020603050405020304" pitchFamily="18" charset="0"/>
              <a:cs typeface="Times New Roman" panose="02020603050405020304" pitchFamily="18" charset="0"/>
            </a:rPr>
            <a:t>Ecosystem Analysis</a:t>
          </a:r>
          <a:endParaRPr lang="en-US" noProof="0" dirty="0"/>
        </a:p>
      </dgm:t>
    </dgm:pt>
    <dgm:pt modelId="{6D787809-CE74-4E35-A552-9857A9378080}" type="parTrans" cxnId="{A06B725C-FFDA-445B-8275-1D00CA47503E}">
      <dgm:prSet/>
      <dgm:spPr/>
      <dgm:t>
        <a:bodyPr/>
        <a:lstStyle/>
        <a:p>
          <a:endParaRPr lang="fr-FR"/>
        </a:p>
      </dgm:t>
    </dgm:pt>
    <dgm:pt modelId="{7068C46E-29B3-47CE-BB53-2AAFFB054940}" type="sibTrans" cxnId="{A06B725C-FFDA-445B-8275-1D00CA47503E}">
      <dgm:prSet/>
      <dgm:spPr/>
      <dgm:t>
        <a:bodyPr/>
        <a:lstStyle/>
        <a:p>
          <a:endParaRPr lang="fr-FR"/>
        </a:p>
      </dgm:t>
    </dgm:pt>
    <dgm:pt modelId="{C3C2B029-D9CF-4214-922B-E7A17F2B83B3}">
      <dgm:prSet phldrT="[Texte]"/>
      <dgm:spPr>
        <a:solidFill>
          <a:schemeClr val="tx1"/>
        </a:solidFill>
      </dgm:spPr>
      <dgm:t>
        <a:bodyPr/>
        <a:lstStyle/>
        <a:p>
          <a:r>
            <a:rPr lang="en-US" b="1" noProof="0" dirty="0">
              <a:latin typeface="Times New Roman" panose="02020603050405020304" pitchFamily="18" charset="0"/>
              <a:cs typeface="Times New Roman" panose="02020603050405020304" pitchFamily="18" charset="0"/>
            </a:rPr>
            <a:t>Collective Strategic Analysis</a:t>
          </a:r>
          <a:endParaRPr lang="en-US" noProof="0" dirty="0"/>
        </a:p>
      </dgm:t>
    </dgm:pt>
    <dgm:pt modelId="{1212862F-EB82-44A3-824B-252BC493C21C}" type="parTrans" cxnId="{88C80559-6D99-4ABF-A221-48AFE662C232}">
      <dgm:prSet/>
      <dgm:spPr/>
      <dgm:t>
        <a:bodyPr/>
        <a:lstStyle/>
        <a:p>
          <a:endParaRPr lang="fr-FR"/>
        </a:p>
      </dgm:t>
    </dgm:pt>
    <dgm:pt modelId="{60728E1F-A2BF-42EB-A34B-F030CA2F6817}" type="sibTrans" cxnId="{88C80559-6D99-4ABF-A221-48AFE662C232}">
      <dgm:prSet/>
      <dgm:spPr/>
      <dgm:t>
        <a:bodyPr/>
        <a:lstStyle/>
        <a:p>
          <a:endParaRPr lang="fr-FR"/>
        </a:p>
      </dgm:t>
    </dgm:pt>
    <dgm:pt modelId="{C006B89B-3A5F-401B-B212-AA67864C4DFF}">
      <dgm:prSet phldrT="[Texte]"/>
      <dgm:spPr>
        <a:solidFill>
          <a:schemeClr val="tx1"/>
        </a:solidFill>
      </dgm:spPr>
      <dgm:t>
        <a:bodyPr/>
        <a:lstStyle/>
        <a:p>
          <a:r>
            <a:rPr lang="en-US" b="1" noProof="0" dirty="0">
              <a:latin typeface="Times New Roman" panose="02020603050405020304" pitchFamily="18" charset="0"/>
              <a:cs typeface="Times New Roman" panose="02020603050405020304" pitchFamily="18" charset="0"/>
            </a:rPr>
            <a:t>Individual Strategic Analysis</a:t>
          </a:r>
          <a:endParaRPr lang="en-US" noProof="0" dirty="0"/>
        </a:p>
      </dgm:t>
    </dgm:pt>
    <dgm:pt modelId="{1FC35F43-4106-4991-89E7-43E1BFAAF62F}" type="parTrans" cxnId="{46947BF9-3ACC-499D-9F5D-F7D6AE226E1B}">
      <dgm:prSet/>
      <dgm:spPr/>
      <dgm:t>
        <a:bodyPr/>
        <a:lstStyle/>
        <a:p>
          <a:endParaRPr lang="fr-FR"/>
        </a:p>
      </dgm:t>
    </dgm:pt>
    <dgm:pt modelId="{A98AF3B6-5895-4697-90EF-728FC6F896FF}" type="sibTrans" cxnId="{46947BF9-3ACC-499D-9F5D-F7D6AE226E1B}">
      <dgm:prSet/>
      <dgm:spPr/>
      <dgm:t>
        <a:bodyPr/>
        <a:lstStyle/>
        <a:p>
          <a:endParaRPr lang="fr-FR"/>
        </a:p>
      </dgm:t>
    </dgm:pt>
    <dgm:pt modelId="{6676DCFD-18E1-4B04-826E-B2989ED702C8}">
      <dgm:prSet phldrT="[Texte]"/>
      <dgm:spPr>
        <a:solidFill>
          <a:schemeClr val="tx1"/>
        </a:solidFill>
      </dgm:spPr>
      <dgm:t>
        <a:bodyPr/>
        <a:lstStyle/>
        <a:p>
          <a:r>
            <a:rPr lang="fr-FR" b="1" dirty="0">
              <a:latin typeface="Times New Roman" panose="02020603050405020304" pitchFamily="18" charset="0"/>
              <a:cs typeface="Times New Roman" panose="02020603050405020304" pitchFamily="18" charset="0"/>
            </a:rPr>
            <a:t>Monitoring and Control</a:t>
          </a:r>
          <a:endParaRPr lang="fr-FR" dirty="0"/>
        </a:p>
      </dgm:t>
    </dgm:pt>
    <dgm:pt modelId="{5B252656-418C-4775-A608-AC3B5757CAA5}" type="parTrans" cxnId="{903FC9CB-9769-477C-880C-62C6698C8400}">
      <dgm:prSet/>
      <dgm:spPr/>
      <dgm:t>
        <a:bodyPr/>
        <a:lstStyle/>
        <a:p>
          <a:endParaRPr lang="fr-FR"/>
        </a:p>
      </dgm:t>
    </dgm:pt>
    <dgm:pt modelId="{EDF1E967-AD5D-47F6-8A9D-527D9AED4A72}" type="sibTrans" cxnId="{903FC9CB-9769-477C-880C-62C6698C8400}">
      <dgm:prSet/>
      <dgm:spPr/>
      <dgm:t>
        <a:bodyPr/>
        <a:lstStyle/>
        <a:p>
          <a:endParaRPr lang="fr-FR"/>
        </a:p>
      </dgm:t>
    </dgm:pt>
    <dgm:pt modelId="{5FBF6CE8-060E-48B0-9FD3-D22DF497BD0A}" type="pres">
      <dgm:prSet presAssocID="{B75FEFEC-A823-4F80-9488-C309C8BDF3EC}" presName="Name0" presStyleCnt="0">
        <dgm:presLayoutVars>
          <dgm:dir/>
          <dgm:resizeHandles val="exact"/>
        </dgm:presLayoutVars>
      </dgm:prSet>
      <dgm:spPr/>
    </dgm:pt>
    <dgm:pt modelId="{54FA3C94-F1E0-4AEE-AA9C-F88D15774216}" type="pres">
      <dgm:prSet presAssocID="{B75FEFEC-A823-4F80-9488-C309C8BDF3EC}" presName="cycle" presStyleCnt="0"/>
      <dgm:spPr/>
    </dgm:pt>
    <dgm:pt modelId="{FA68EC89-1857-4056-A50C-2D52973FAFCE}" type="pres">
      <dgm:prSet presAssocID="{1C209A57-9AA2-4139-8E23-DEA8749A716A}" presName="nodeFirstNode" presStyleLbl="node1" presStyleIdx="0" presStyleCnt="5" custScaleX="81031">
        <dgm:presLayoutVars>
          <dgm:bulletEnabled val="1"/>
        </dgm:presLayoutVars>
      </dgm:prSet>
      <dgm:spPr/>
    </dgm:pt>
    <dgm:pt modelId="{DDF28257-9783-469F-A889-F3C2AF460547}" type="pres">
      <dgm:prSet presAssocID="{39706C1C-9A2D-4ADF-AFE0-A033F814190B}" presName="sibTransFirstNode" presStyleLbl="bgShp" presStyleIdx="0" presStyleCnt="1"/>
      <dgm:spPr/>
    </dgm:pt>
    <dgm:pt modelId="{85B96F9E-1840-485D-A180-EE9FCC91183E}" type="pres">
      <dgm:prSet presAssocID="{06306863-0519-4E46-815E-C8C99FFBEE76}" presName="nodeFollowingNodes" presStyleLbl="node1" presStyleIdx="1" presStyleCnt="5" custScaleX="81031">
        <dgm:presLayoutVars>
          <dgm:bulletEnabled val="1"/>
        </dgm:presLayoutVars>
      </dgm:prSet>
      <dgm:spPr/>
    </dgm:pt>
    <dgm:pt modelId="{D9BCEF88-447A-4417-9D62-CB528C6A37A5}" type="pres">
      <dgm:prSet presAssocID="{C3C2B029-D9CF-4214-922B-E7A17F2B83B3}" presName="nodeFollowingNodes" presStyleLbl="node1" presStyleIdx="2" presStyleCnt="5" custScaleX="81031">
        <dgm:presLayoutVars>
          <dgm:bulletEnabled val="1"/>
        </dgm:presLayoutVars>
      </dgm:prSet>
      <dgm:spPr/>
    </dgm:pt>
    <dgm:pt modelId="{D4B01552-32F3-4466-9789-5FC1DC5B23EC}" type="pres">
      <dgm:prSet presAssocID="{C006B89B-3A5F-401B-B212-AA67864C4DFF}" presName="nodeFollowingNodes" presStyleLbl="node1" presStyleIdx="3" presStyleCnt="5" custScaleX="81031">
        <dgm:presLayoutVars>
          <dgm:bulletEnabled val="1"/>
        </dgm:presLayoutVars>
      </dgm:prSet>
      <dgm:spPr/>
    </dgm:pt>
    <dgm:pt modelId="{C3EB0FF6-1F64-4F4A-A3C9-A61DEEC1A842}" type="pres">
      <dgm:prSet presAssocID="{6676DCFD-18E1-4B04-826E-B2989ED702C8}" presName="nodeFollowingNodes" presStyleLbl="node1" presStyleIdx="4" presStyleCnt="5" custScaleX="81031">
        <dgm:presLayoutVars>
          <dgm:bulletEnabled val="1"/>
        </dgm:presLayoutVars>
      </dgm:prSet>
      <dgm:spPr/>
    </dgm:pt>
  </dgm:ptLst>
  <dgm:cxnLst>
    <dgm:cxn modelId="{08788D36-E0E5-4DB5-8BEE-AB679E01AFA3}" type="presOf" srcId="{06306863-0519-4E46-815E-C8C99FFBEE76}" destId="{85B96F9E-1840-485D-A180-EE9FCC91183E}" srcOrd="0" destOrd="0" presId="urn:microsoft.com/office/officeart/2005/8/layout/cycle3"/>
    <dgm:cxn modelId="{A06B725C-FFDA-445B-8275-1D00CA47503E}" srcId="{B75FEFEC-A823-4F80-9488-C309C8BDF3EC}" destId="{06306863-0519-4E46-815E-C8C99FFBEE76}" srcOrd="1" destOrd="0" parTransId="{6D787809-CE74-4E35-A552-9857A9378080}" sibTransId="{7068C46E-29B3-47CE-BB53-2AAFFB054940}"/>
    <dgm:cxn modelId="{E423036D-32F8-49EB-88A6-EC9E6C510983}" type="presOf" srcId="{1C209A57-9AA2-4139-8E23-DEA8749A716A}" destId="{FA68EC89-1857-4056-A50C-2D52973FAFCE}" srcOrd="0" destOrd="0" presId="urn:microsoft.com/office/officeart/2005/8/layout/cycle3"/>
    <dgm:cxn modelId="{15CC8D55-3F37-4438-AE55-8746B757DFD4}" type="presOf" srcId="{39706C1C-9A2D-4ADF-AFE0-A033F814190B}" destId="{DDF28257-9783-469F-A889-F3C2AF460547}" srcOrd="0" destOrd="0" presId="urn:microsoft.com/office/officeart/2005/8/layout/cycle3"/>
    <dgm:cxn modelId="{88C80559-6D99-4ABF-A221-48AFE662C232}" srcId="{B75FEFEC-A823-4F80-9488-C309C8BDF3EC}" destId="{C3C2B029-D9CF-4214-922B-E7A17F2B83B3}" srcOrd="2" destOrd="0" parTransId="{1212862F-EB82-44A3-824B-252BC493C21C}" sibTransId="{60728E1F-A2BF-42EB-A34B-F030CA2F6817}"/>
    <dgm:cxn modelId="{345F3B7F-5EE7-48A1-9FC0-CD1A49568037}" type="presOf" srcId="{6676DCFD-18E1-4B04-826E-B2989ED702C8}" destId="{C3EB0FF6-1F64-4F4A-A3C9-A61DEEC1A842}" srcOrd="0" destOrd="0" presId="urn:microsoft.com/office/officeart/2005/8/layout/cycle3"/>
    <dgm:cxn modelId="{D59504B9-B2CB-4911-94C7-8B906E9CEAC1}" srcId="{B75FEFEC-A823-4F80-9488-C309C8BDF3EC}" destId="{1C209A57-9AA2-4139-8E23-DEA8749A716A}" srcOrd="0" destOrd="0" parTransId="{4B15891F-91D8-4AA0-832F-3E0004748725}" sibTransId="{39706C1C-9A2D-4ADF-AFE0-A033F814190B}"/>
    <dgm:cxn modelId="{903FC9CB-9769-477C-880C-62C6698C8400}" srcId="{B75FEFEC-A823-4F80-9488-C309C8BDF3EC}" destId="{6676DCFD-18E1-4B04-826E-B2989ED702C8}" srcOrd="4" destOrd="0" parTransId="{5B252656-418C-4775-A608-AC3B5757CAA5}" sibTransId="{EDF1E967-AD5D-47F6-8A9D-527D9AED4A72}"/>
    <dgm:cxn modelId="{AB5F41D6-6B58-4F74-8E63-BAC9A55A7CFB}" type="presOf" srcId="{B75FEFEC-A823-4F80-9488-C309C8BDF3EC}" destId="{5FBF6CE8-060E-48B0-9FD3-D22DF497BD0A}" srcOrd="0" destOrd="0" presId="urn:microsoft.com/office/officeart/2005/8/layout/cycle3"/>
    <dgm:cxn modelId="{06AAA4D8-1A06-4BB2-9C63-D4B3313B97D0}" type="presOf" srcId="{C006B89B-3A5F-401B-B212-AA67864C4DFF}" destId="{D4B01552-32F3-4466-9789-5FC1DC5B23EC}" srcOrd="0" destOrd="0" presId="urn:microsoft.com/office/officeart/2005/8/layout/cycle3"/>
    <dgm:cxn modelId="{548ACDDD-96B0-4F26-9419-F2B5E19BB597}" type="presOf" srcId="{C3C2B029-D9CF-4214-922B-E7A17F2B83B3}" destId="{D9BCEF88-447A-4417-9D62-CB528C6A37A5}" srcOrd="0" destOrd="0" presId="urn:microsoft.com/office/officeart/2005/8/layout/cycle3"/>
    <dgm:cxn modelId="{46947BF9-3ACC-499D-9F5D-F7D6AE226E1B}" srcId="{B75FEFEC-A823-4F80-9488-C309C8BDF3EC}" destId="{C006B89B-3A5F-401B-B212-AA67864C4DFF}" srcOrd="3" destOrd="0" parTransId="{1FC35F43-4106-4991-89E7-43E1BFAAF62F}" sibTransId="{A98AF3B6-5895-4697-90EF-728FC6F896FF}"/>
    <dgm:cxn modelId="{2AC0F669-2B32-45B7-813A-EE240EE4E309}" type="presParOf" srcId="{5FBF6CE8-060E-48B0-9FD3-D22DF497BD0A}" destId="{54FA3C94-F1E0-4AEE-AA9C-F88D15774216}" srcOrd="0" destOrd="0" presId="urn:microsoft.com/office/officeart/2005/8/layout/cycle3"/>
    <dgm:cxn modelId="{419D204E-1E55-48B4-A040-D9856807002D}" type="presParOf" srcId="{54FA3C94-F1E0-4AEE-AA9C-F88D15774216}" destId="{FA68EC89-1857-4056-A50C-2D52973FAFCE}" srcOrd="0" destOrd="0" presId="urn:microsoft.com/office/officeart/2005/8/layout/cycle3"/>
    <dgm:cxn modelId="{B1C61E51-EAD6-404F-89CE-DD46824EA3DE}" type="presParOf" srcId="{54FA3C94-F1E0-4AEE-AA9C-F88D15774216}" destId="{DDF28257-9783-469F-A889-F3C2AF460547}" srcOrd="1" destOrd="0" presId="urn:microsoft.com/office/officeart/2005/8/layout/cycle3"/>
    <dgm:cxn modelId="{82767CFE-A097-42A8-87E2-023CC6D04515}" type="presParOf" srcId="{54FA3C94-F1E0-4AEE-AA9C-F88D15774216}" destId="{85B96F9E-1840-485D-A180-EE9FCC91183E}" srcOrd="2" destOrd="0" presId="urn:microsoft.com/office/officeart/2005/8/layout/cycle3"/>
    <dgm:cxn modelId="{4485F083-1EC0-4E0C-A68D-39929B6A026C}" type="presParOf" srcId="{54FA3C94-F1E0-4AEE-AA9C-F88D15774216}" destId="{D9BCEF88-447A-4417-9D62-CB528C6A37A5}" srcOrd="3" destOrd="0" presId="urn:microsoft.com/office/officeart/2005/8/layout/cycle3"/>
    <dgm:cxn modelId="{1E022AC2-691F-4902-9A39-6C0A213D89AC}" type="presParOf" srcId="{54FA3C94-F1E0-4AEE-AA9C-F88D15774216}" destId="{D4B01552-32F3-4466-9789-5FC1DC5B23EC}" srcOrd="4" destOrd="0" presId="urn:microsoft.com/office/officeart/2005/8/layout/cycle3"/>
    <dgm:cxn modelId="{BD69A14D-52CE-4008-A2DB-40FB30979D68}" type="presParOf" srcId="{54FA3C94-F1E0-4AEE-AA9C-F88D15774216}" destId="{C3EB0FF6-1F64-4F4A-A3C9-A61DEEC1A842}"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F258B0-9B30-4127-AF0B-8711DEDEE04D}">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rgbClr val="B01B39"/>
          </a:solidFill>
          <a:prstDash val="solid"/>
          <a:miter lim="800000"/>
        </a:ln>
        <a:effectLst/>
      </dsp:spPr>
      <dsp:style>
        <a:lnRef idx="2">
          <a:scrgbClr r="0" g="0" b="0"/>
        </a:lnRef>
        <a:fillRef idx="0">
          <a:scrgbClr r="0" g="0" b="0"/>
        </a:fillRef>
        <a:effectRef idx="0">
          <a:scrgbClr r="0" g="0" b="0"/>
        </a:effectRef>
        <a:fontRef idx="minor"/>
      </dsp:style>
    </dsp:sp>
    <dsp:sp modelId="{B757B25D-5938-4C9E-99DB-E19E779F7CDA}">
      <dsp:nvSpPr>
        <dsp:cNvPr id="0" name=""/>
        <dsp:cNvSpPr/>
      </dsp:nvSpPr>
      <dsp:spPr>
        <a:xfrm>
          <a:off x="610504" y="416587"/>
          <a:ext cx="9939116" cy="833607"/>
        </a:xfrm>
        <a:prstGeom prst="rect">
          <a:avLst/>
        </a:prstGeom>
        <a:solidFill>
          <a:srgbClr val="EB4E5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bg1"/>
              </a:solidFill>
            </a:rPr>
            <a:t>Provide the </a:t>
          </a:r>
          <a:r>
            <a:rPr lang="en-US" sz="2600" kern="1200" dirty="0"/>
            <a:t>state-of-the-art of entrepreneurial </a:t>
          </a:r>
          <a:r>
            <a:rPr lang="en-US" sz="2600" kern="1200" dirty="0">
              <a:solidFill>
                <a:schemeClr val="bg1"/>
              </a:solidFill>
            </a:rPr>
            <a:t>ecosystems</a:t>
          </a:r>
          <a:endParaRPr lang="fr-FR" sz="2600" kern="1200" dirty="0">
            <a:solidFill>
              <a:schemeClr val="bg1"/>
            </a:solidFill>
          </a:endParaRPr>
        </a:p>
      </dsp:txBody>
      <dsp:txXfrm>
        <a:off x="610504" y="416587"/>
        <a:ext cx="9939116" cy="833607"/>
      </dsp:txXfrm>
    </dsp:sp>
    <dsp:sp modelId="{926B041F-1EA9-4FB6-AE80-A6ED09654772}">
      <dsp:nvSpPr>
        <dsp:cNvPr id="0" name=""/>
        <dsp:cNvSpPr/>
      </dsp:nvSpPr>
      <dsp:spPr>
        <a:xfrm>
          <a:off x="89500" y="312386"/>
          <a:ext cx="1042009" cy="1042009"/>
        </a:xfrm>
        <a:prstGeom prst="ellipse">
          <a:avLst/>
        </a:prstGeom>
        <a:solidFill>
          <a:schemeClr val="lt1">
            <a:hueOff val="0"/>
            <a:satOff val="0"/>
            <a:lumOff val="0"/>
            <a:alphaOff val="0"/>
          </a:schemeClr>
        </a:solidFill>
        <a:ln w="12700" cap="flat" cmpd="sng" algn="ctr">
          <a:solidFill>
            <a:srgbClr val="B01B39"/>
          </a:solidFill>
          <a:prstDash val="solid"/>
          <a:miter lim="800000"/>
        </a:ln>
        <a:effectLst/>
      </dsp:spPr>
      <dsp:style>
        <a:lnRef idx="2">
          <a:scrgbClr r="0" g="0" b="0"/>
        </a:lnRef>
        <a:fillRef idx="1">
          <a:scrgbClr r="0" g="0" b="0"/>
        </a:fillRef>
        <a:effectRef idx="0">
          <a:scrgbClr r="0" g="0" b="0"/>
        </a:effectRef>
        <a:fontRef idx="minor"/>
      </dsp:style>
    </dsp:sp>
    <dsp:sp modelId="{8A8AA6CF-8902-4C2C-B60D-952A75DC73B0}">
      <dsp:nvSpPr>
        <dsp:cNvPr id="0" name=""/>
        <dsp:cNvSpPr/>
      </dsp:nvSpPr>
      <dsp:spPr>
        <a:xfrm>
          <a:off x="1088431" y="1667215"/>
          <a:ext cx="9461189" cy="833607"/>
        </a:xfrm>
        <a:prstGeom prst="rect">
          <a:avLst/>
        </a:prstGeom>
        <a:solidFill>
          <a:srgbClr val="EB4E5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bg1"/>
              </a:solidFill>
            </a:rPr>
            <a:t>Map the evolution of this emerging field</a:t>
          </a:r>
          <a:endParaRPr lang="fr-FR" sz="2600" kern="1200" dirty="0">
            <a:solidFill>
              <a:schemeClr val="bg1"/>
            </a:solidFill>
          </a:endParaRPr>
        </a:p>
      </dsp:txBody>
      <dsp:txXfrm>
        <a:off x="1088431" y="1667215"/>
        <a:ext cx="9461189" cy="833607"/>
      </dsp:txXfrm>
    </dsp:sp>
    <dsp:sp modelId="{354109E7-760D-41AD-A35F-B3FC56C3E7BA}">
      <dsp:nvSpPr>
        <dsp:cNvPr id="0" name=""/>
        <dsp:cNvSpPr/>
      </dsp:nvSpPr>
      <dsp:spPr>
        <a:xfrm>
          <a:off x="567426" y="1563014"/>
          <a:ext cx="1042009" cy="1042009"/>
        </a:xfrm>
        <a:prstGeom prst="ellipse">
          <a:avLst/>
        </a:prstGeom>
        <a:solidFill>
          <a:schemeClr val="lt1">
            <a:hueOff val="0"/>
            <a:satOff val="0"/>
            <a:lumOff val="0"/>
            <a:alphaOff val="0"/>
          </a:schemeClr>
        </a:solidFill>
        <a:ln w="12700" cap="flat" cmpd="sng" algn="ctr">
          <a:solidFill>
            <a:srgbClr val="B01B39"/>
          </a:solidFill>
          <a:prstDash val="solid"/>
          <a:miter lim="800000"/>
        </a:ln>
        <a:effectLst/>
      </dsp:spPr>
      <dsp:style>
        <a:lnRef idx="2">
          <a:scrgbClr r="0" g="0" b="0"/>
        </a:lnRef>
        <a:fillRef idx="1">
          <a:scrgbClr r="0" g="0" b="0"/>
        </a:fillRef>
        <a:effectRef idx="0">
          <a:scrgbClr r="0" g="0" b="0"/>
        </a:effectRef>
        <a:fontRef idx="minor"/>
      </dsp:style>
    </dsp:sp>
    <dsp:sp modelId="{58F5194B-CC02-472D-A33B-72D8EF857FAC}">
      <dsp:nvSpPr>
        <dsp:cNvPr id="0" name=""/>
        <dsp:cNvSpPr/>
      </dsp:nvSpPr>
      <dsp:spPr>
        <a:xfrm>
          <a:off x="1032326" y="2861158"/>
          <a:ext cx="9461189" cy="833607"/>
        </a:xfrm>
        <a:prstGeom prst="rect">
          <a:avLst/>
        </a:prstGeom>
        <a:solidFill>
          <a:srgbClr val="EB4E5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err="1"/>
            <a:t>Describe</a:t>
          </a:r>
          <a:r>
            <a:rPr lang="fr-FR" sz="2600" kern="1200" dirty="0"/>
            <a:t> the main </a:t>
          </a:r>
          <a:r>
            <a:rPr lang="fr-FR" sz="2600" kern="1200" dirty="0" err="1"/>
            <a:t>tools</a:t>
          </a:r>
          <a:r>
            <a:rPr lang="fr-FR" sz="2600" kern="1200" dirty="0"/>
            <a:t>, </a:t>
          </a:r>
          <a:r>
            <a:rPr lang="fr-FR" sz="2600" kern="1200" dirty="0" err="1"/>
            <a:t>models</a:t>
          </a:r>
          <a:r>
            <a:rPr lang="fr-FR" sz="2600" kern="1200" dirty="0"/>
            <a:t> &amp; </a:t>
          </a:r>
          <a:r>
            <a:rPr lang="fr-FR" sz="2600" kern="1200" dirty="0" err="1"/>
            <a:t>tips</a:t>
          </a:r>
          <a:endParaRPr lang="fr-FR" sz="2600" kern="1200" dirty="0"/>
        </a:p>
      </dsp:txBody>
      <dsp:txXfrm>
        <a:off x="1032326" y="2861158"/>
        <a:ext cx="9461189" cy="833607"/>
      </dsp:txXfrm>
    </dsp:sp>
    <dsp:sp modelId="{5E2B192A-8484-4B6A-A3E0-0D52F9C6440D}">
      <dsp:nvSpPr>
        <dsp:cNvPr id="0" name=""/>
        <dsp:cNvSpPr/>
      </dsp:nvSpPr>
      <dsp:spPr>
        <a:xfrm>
          <a:off x="567426" y="2813642"/>
          <a:ext cx="1042009" cy="1042009"/>
        </a:xfrm>
        <a:prstGeom prst="ellipse">
          <a:avLst/>
        </a:prstGeom>
        <a:solidFill>
          <a:schemeClr val="lt1">
            <a:hueOff val="0"/>
            <a:satOff val="0"/>
            <a:lumOff val="0"/>
            <a:alphaOff val="0"/>
          </a:schemeClr>
        </a:solidFill>
        <a:ln w="12700" cap="flat" cmpd="sng" algn="ctr">
          <a:solidFill>
            <a:srgbClr val="B01B39"/>
          </a:solidFill>
          <a:prstDash val="solid"/>
          <a:miter lim="800000"/>
        </a:ln>
        <a:effectLst/>
      </dsp:spPr>
      <dsp:style>
        <a:lnRef idx="2">
          <a:scrgbClr r="0" g="0" b="0"/>
        </a:lnRef>
        <a:fillRef idx="1">
          <a:scrgbClr r="0" g="0" b="0"/>
        </a:fillRef>
        <a:effectRef idx="0">
          <a:scrgbClr r="0" g="0" b="0"/>
        </a:effectRef>
        <a:fontRef idx="minor"/>
      </dsp:style>
    </dsp:sp>
    <dsp:sp modelId="{61363873-8D27-4C4C-89C5-AB61522F29DB}">
      <dsp:nvSpPr>
        <dsp:cNvPr id="0" name=""/>
        <dsp:cNvSpPr/>
      </dsp:nvSpPr>
      <dsp:spPr>
        <a:xfrm>
          <a:off x="648273" y="4150474"/>
          <a:ext cx="9939116" cy="833607"/>
        </a:xfrm>
        <a:prstGeom prst="rect">
          <a:avLst/>
        </a:prstGeom>
        <a:solidFill>
          <a:srgbClr val="EB4E5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err="1"/>
            <a:t>Develop</a:t>
          </a:r>
          <a:r>
            <a:rPr lang="fr-FR" sz="2600" kern="1200" dirty="0"/>
            <a:t> the ecosystem </a:t>
          </a:r>
          <a:r>
            <a:rPr lang="fr-FR" sz="2600" kern="1200" dirty="0" err="1"/>
            <a:t>sustainability</a:t>
          </a:r>
          <a:endParaRPr lang="fr-FR" sz="2600" kern="1200" dirty="0"/>
        </a:p>
      </dsp:txBody>
      <dsp:txXfrm>
        <a:off x="648273" y="4150474"/>
        <a:ext cx="9939116" cy="833607"/>
      </dsp:txXfrm>
    </dsp:sp>
    <dsp:sp modelId="{4340D99B-C94D-4079-B4E7-04201EA399F2}">
      <dsp:nvSpPr>
        <dsp:cNvPr id="0" name=""/>
        <dsp:cNvSpPr/>
      </dsp:nvSpPr>
      <dsp:spPr>
        <a:xfrm>
          <a:off x="89500" y="4064271"/>
          <a:ext cx="1042009" cy="1042009"/>
        </a:xfrm>
        <a:prstGeom prst="ellipse">
          <a:avLst/>
        </a:prstGeom>
        <a:solidFill>
          <a:schemeClr val="lt1">
            <a:hueOff val="0"/>
            <a:satOff val="0"/>
            <a:lumOff val="0"/>
            <a:alphaOff val="0"/>
          </a:schemeClr>
        </a:solidFill>
        <a:ln w="12700" cap="flat" cmpd="sng" algn="ctr">
          <a:solidFill>
            <a:srgbClr val="B01B39"/>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28257-9783-469F-A889-F3C2AF460547}">
      <dsp:nvSpPr>
        <dsp:cNvPr id="0" name=""/>
        <dsp:cNvSpPr/>
      </dsp:nvSpPr>
      <dsp:spPr>
        <a:xfrm>
          <a:off x="569661" y="63225"/>
          <a:ext cx="3648115" cy="3648115"/>
        </a:xfrm>
        <a:prstGeom prst="circularArrow">
          <a:avLst>
            <a:gd name="adj1" fmla="val 5544"/>
            <a:gd name="adj2" fmla="val 330680"/>
            <a:gd name="adj3" fmla="val 14269830"/>
            <a:gd name="adj4" fmla="val 17092140"/>
            <a:gd name="adj5" fmla="val 5757"/>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68EC89-1857-4056-A50C-2D52973FAFCE}">
      <dsp:nvSpPr>
        <dsp:cNvPr id="0" name=""/>
        <dsp:cNvSpPr/>
      </dsp:nvSpPr>
      <dsp:spPr>
        <a:xfrm>
          <a:off x="1727909" y="1866"/>
          <a:ext cx="1331618" cy="821672"/>
        </a:xfrm>
        <a:prstGeom prst="roundRect">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noProof="0" dirty="0">
              <a:latin typeface="Times New Roman" panose="02020603050405020304" pitchFamily="18" charset="0"/>
              <a:cs typeface="Times New Roman" panose="02020603050405020304" pitchFamily="18" charset="0"/>
            </a:rPr>
            <a:t>Strategic Positioning</a:t>
          </a:r>
          <a:endParaRPr lang="en-US" sz="1400" kern="1200" noProof="0" dirty="0"/>
        </a:p>
      </dsp:txBody>
      <dsp:txXfrm>
        <a:off x="1768020" y="41977"/>
        <a:ext cx="1251396" cy="741450"/>
      </dsp:txXfrm>
    </dsp:sp>
    <dsp:sp modelId="{85B96F9E-1840-485D-A180-EE9FCC91183E}">
      <dsp:nvSpPr>
        <dsp:cNvPr id="0" name=""/>
        <dsp:cNvSpPr/>
      </dsp:nvSpPr>
      <dsp:spPr>
        <a:xfrm>
          <a:off x="3207468" y="1076828"/>
          <a:ext cx="1331618" cy="821672"/>
        </a:xfrm>
        <a:prstGeom prst="roundRect">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noProof="0" dirty="0">
              <a:latin typeface="Times New Roman" panose="02020603050405020304" pitchFamily="18" charset="0"/>
              <a:cs typeface="Times New Roman" panose="02020603050405020304" pitchFamily="18" charset="0"/>
            </a:rPr>
            <a:t>Ecosystem Analysis</a:t>
          </a:r>
          <a:endParaRPr lang="en-US" sz="1400" kern="1200" noProof="0" dirty="0"/>
        </a:p>
      </dsp:txBody>
      <dsp:txXfrm>
        <a:off x="3247579" y="1116939"/>
        <a:ext cx="1251396" cy="741450"/>
      </dsp:txXfrm>
    </dsp:sp>
    <dsp:sp modelId="{D9BCEF88-447A-4417-9D62-CB528C6A37A5}">
      <dsp:nvSpPr>
        <dsp:cNvPr id="0" name=""/>
        <dsp:cNvSpPr/>
      </dsp:nvSpPr>
      <dsp:spPr>
        <a:xfrm>
          <a:off x="2642327" y="2816153"/>
          <a:ext cx="1331618" cy="821672"/>
        </a:xfrm>
        <a:prstGeom prst="roundRect">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noProof="0" dirty="0">
              <a:latin typeface="Times New Roman" panose="02020603050405020304" pitchFamily="18" charset="0"/>
              <a:cs typeface="Times New Roman" panose="02020603050405020304" pitchFamily="18" charset="0"/>
            </a:rPr>
            <a:t>Collective Strategic Analysis</a:t>
          </a:r>
          <a:endParaRPr lang="en-US" sz="1400" kern="1200" noProof="0" dirty="0"/>
        </a:p>
      </dsp:txBody>
      <dsp:txXfrm>
        <a:off x="2682438" y="2856264"/>
        <a:ext cx="1251396" cy="741450"/>
      </dsp:txXfrm>
    </dsp:sp>
    <dsp:sp modelId="{D4B01552-32F3-4466-9789-5FC1DC5B23EC}">
      <dsp:nvSpPr>
        <dsp:cNvPr id="0" name=""/>
        <dsp:cNvSpPr/>
      </dsp:nvSpPr>
      <dsp:spPr>
        <a:xfrm>
          <a:off x="813492" y="2816153"/>
          <a:ext cx="1331618" cy="821672"/>
        </a:xfrm>
        <a:prstGeom prst="roundRect">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noProof="0" dirty="0">
              <a:latin typeface="Times New Roman" panose="02020603050405020304" pitchFamily="18" charset="0"/>
              <a:cs typeface="Times New Roman" panose="02020603050405020304" pitchFamily="18" charset="0"/>
            </a:rPr>
            <a:t>Individual Strategic Analysis</a:t>
          </a:r>
          <a:endParaRPr lang="en-US" sz="1300" kern="1200" noProof="0" dirty="0"/>
        </a:p>
      </dsp:txBody>
      <dsp:txXfrm>
        <a:off x="853603" y="2856264"/>
        <a:ext cx="1251396" cy="741450"/>
      </dsp:txXfrm>
    </dsp:sp>
    <dsp:sp modelId="{C3EB0FF6-1F64-4F4A-A3C9-A61DEEC1A842}">
      <dsp:nvSpPr>
        <dsp:cNvPr id="0" name=""/>
        <dsp:cNvSpPr/>
      </dsp:nvSpPr>
      <dsp:spPr>
        <a:xfrm>
          <a:off x="248351" y="1076828"/>
          <a:ext cx="1331618" cy="821672"/>
        </a:xfrm>
        <a:prstGeom prst="roundRect">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b="1" kern="1200" dirty="0">
              <a:latin typeface="Times New Roman" panose="02020603050405020304" pitchFamily="18" charset="0"/>
              <a:cs typeface="Times New Roman" panose="02020603050405020304" pitchFamily="18" charset="0"/>
            </a:rPr>
            <a:t>Monitoring and Control</a:t>
          </a:r>
          <a:endParaRPr lang="fr-FR" sz="1300" kern="1200" dirty="0"/>
        </a:p>
      </dsp:txBody>
      <dsp:txXfrm>
        <a:off x="288462" y="1116939"/>
        <a:ext cx="1251396" cy="74145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0.91335</cdr:x>
      <cdr:y>0.00635</cdr:y>
    </cdr:from>
    <cdr:to>
      <cdr:x>0.96794</cdr:x>
      <cdr:y>0.63389</cdr:y>
    </cdr:to>
    <cdr:sp macro="" textlink="">
      <cdr:nvSpPr>
        <cdr:cNvPr id="2" name="ZoneTexte 1"/>
        <cdr:cNvSpPr txBox="1"/>
      </cdr:nvSpPr>
      <cdr:spPr>
        <a:xfrm xmlns:a="http://schemas.openxmlformats.org/drawingml/2006/main">
          <a:off x="5666516" y="23876"/>
          <a:ext cx="338682" cy="2358825"/>
        </a:xfrm>
        <a:prstGeom xmlns:a="http://schemas.openxmlformats.org/drawingml/2006/main" prst="rect">
          <a:avLst/>
        </a:prstGeom>
      </cdr:spPr>
      <cdr:txBody>
        <a:bodyPr xmlns:a="http://schemas.openxmlformats.org/drawingml/2006/main" vertOverflow="clip" vert="vert" wrap="square" rtlCol="0" anchor="ctr"/>
        <a:lstStyle xmlns:a="http://schemas.openxmlformats.org/drawingml/2006/main"/>
        <a:p xmlns:a="http://schemas.openxmlformats.org/drawingml/2006/main">
          <a:pPr algn="ctr"/>
          <a:r>
            <a:rPr lang="fr-FR" sz="1600" b="1" dirty="0" err="1"/>
            <a:t>Competition</a:t>
          </a:r>
          <a:endParaRPr lang="fr-FR" sz="16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0.95959</cdr:x>
      <cdr:y>0.06059</cdr:y>
    </cdr:from>
    <cdr:to>
      <cdr:x>1</cdr:x>
      <cdr:y>0.63794</cdr:y>
    </cdr:to>
    <cdr:sp macro="" textlink="">
      <cdr:nvSpPr>
        <cdr:cNvPr id="3" name="ZoneTexte 1"/>
        <cdr:cNvSpPr txBox="1"/>
      </cdr:nvSpPr>
      <cdr:spPr>
        <a:xfrm xmlns:a="http://schemas.openxmlformats.org/drawingml/2006/main">
          <a:off x="6266674" y="204552"/>
          <a:ext cx="263900" cy="1949198"/>
        </a:xfrm>
        <a:prstGeom xmlns:a="http://schemas.openxmlformats.org/drawingml/2006/main" prst="rect">
          <a:avLst/>
        </a:prstGeom>
      </cdr:spPr>
      <cdr:txBody>
        <a:bodyPr xmlns:a="http://schemas.openxmlformats.org/drawingml/2006/main" vert="vert"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fr-FR" sz="1600" b="1" dirty="0" err="1"/>
            <a:t>Cooperation</a:t>
          </a:r>
          <a:endParaRPr lang="fr-FR" sz="16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0.1178</cdr:x>
      <cdr:y>0.44063</cdr:y>
    </cdr:from>
    <cdr:to>
      <cdr:x>0.87628</cdr:x>
      <cdr:y>0.44063</cdr:y>
    </cdr:to>
    <cdr:sp macro="" textlink="">
      <cdr:nvSpPr>
        <cdr:cNvPr id="23553" name="Line 1"/>
        <cdr:cNvSpPr>
          <a:spLocks xmlns:a="http://schemas.openxmlformats.org/drawingml/2006/main" noChangeShapeType="1"/>
        </cdr:cNvSpPr>
      </cdr:nvSpPr>
      <cdr:spPr bwMode="auto">
        <a:xfrm xmlns:a="http://schemas.openxmlformats.org/drawingml/2006/main" flipV="1">
          <a:off x="898025" y="2831005"/>
          <a:ext cx="5467305" cy="0"/>
        </a:xfrm>
        <a:prstGeom xmlns:a="http://schemas.openxmlformats.org/drawingml/2006/main" prst="line">
          <a:avLst/>
        </a:prstGeom>
        <a:noFill xmlns:a="http://schemas.openxmlformats.org/drawingml/2006/main"/>
        <a:ln xmlns:a="http://schemas.openxmlformats.org/drawingml/2006/main" w="25400">
          <a:solidFill>
            <a:srgbClr xmlns:mc="http://schemas.openxmlformats.org/markup-compatibility/2006" xmlns:a14="http://schemas.microsoft.com/office/drawing/2010/main" val="000000" mc:Ignorable="a14" a14:legacySpreadsheetColorIndex="64"/>
          </a:solidFill>
          <a:round/>
          <a:headEnd/>
          <a:tailEn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fr-F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617CD4-102D-4562-8A8A-0F3AA4322B08}" type="datetimeFigureOut">
              <a:rPr lang="fr-FR" smtClean="0"/>
              <a:t>03/04/2024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7FECDE-5C3A-46BB-87B3-2C5BD980BCED}" type="slidenum">
              <a:rPr lang="fr-FR" smtClean="0"/>
              <a:t>‹N°›</a:t>
            </a:fld>
            <a:endParaRPr lang="fr-FR"/>
          </a:p>
        </p:txBody>
      </p:sp>
    </p:spTree>
    <p:extLst>
      <p:ext uri="{BB962C8B-B14F-4D97-AF65-F5344CB8AC3E}">
        <p14:creationId xmlns:p14="http://schemas.microsoft.com/office/powerpoint/2010/main" val="2317782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HI3KXKxtIBQ&amp;feature=youtu.b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4775" y="750888"/>
            <a:ext cx="6678613" cy="3757612"/>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E275000-9070-4854-B316-8055D582AE28}" type="slidenum">
              <a:rPr lang="fr-FR" smtClean="0"/>
              <a:t>1</a:t>
            </a:fld>
            <a:endParaRPr lang="fr-FR" dirty="0"/>
          </a:p>
        </p:txBody>
      </p:sp>
    </p:spTree>
    <p:extLst>
      <p:ext uri="{BB962C8B-B14F-4D97-AF65-F5344CB8AC3E}">
        <p14:creationId xmlns:p14="http://schemas.microsoft.com/office/powerpoint/2010/main" val="1925953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4775" y="750888"/>
            <a:ext cx="6678613" cy="3757612"/>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E275000-9070-4854-B316-8055D582AE28}" type="slidenum">
              <a:rPr lang="fr-FR" smtClean="0"/>
              <a:t>12</a:t>
            </a:fld>
            <a:endParaRPr lang="fr-FR"/>
          </a:p>
        </p:txBody>
      </p:sp>
    </p:spTree>
    <p:extLst>
      <p:ext uri="{BB962C8B-B14F-4D97-AF65-F5344CB8AC3E}">
        <p14:creationId xmlns:p14="http://schemas.microsoft.com/office/powerpoint/2010/main" val="217295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4775" y="750888"/>
            <a:ext cx="6678613" cy="3757612"/>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E275000-9070-4854-B316-8055D582AE28}" type="slidenum">
              <a:rPr lang="fr-FR" smtClean="0"/>
              <a:t>13</a:t>
            </a:fld>
            <a:endParaRPr lang="fr-FR"/>
          </a:p>
        </p:txBody>
      </p:sp>
    </p:spTree>
    <p:extLst>
      <p:ext uri="{BB962C8B-B14F-4D97-AF65-F5344CB8AC3E}">
        <p14:creationId xmlns:p14="http://schemas.microsoft.com/office/powerpoint/2010/main" val="2875925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400901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033763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870424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4775" y="750888"/>
            <a:ext cx="6678613" cy="3757612"/>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E275000-9070-4854-B316-8055D582AE28}" type="slidenum">
              <a:rPr lang="fr-FR" smtClean="0"/>
              <a:t>18</a:t>
            </a:fld>
            <a:endParaRPr lang="fr-FR"/>
          </a:p>
        </p:txBody>
      </p:sp>
    </p:spTree>
    <p:extLst>
      <p:ext uri="{BB962C8B-B14F-4D97-AF65-F5344CB8AC3E}">
        <p14:creationId xmlns:p14="http://schemas.microsoft.com/office/powerpoint/2010/main" val="2397441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4775" y="750888"/>
            <a:ext cx="6678613" cy="3757612"/>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E275000-9070-4854-B316-8055D582AE28}" type="slidenum">
              <a:rPr lang="fr-FR" smtClean="0"/>
              <a:t>19</a:t>
            </a:fld>
            <a:endParaRPr lang="fr-FR"/>
          </a:p>
        </p:txBody>
      </p:sp>
    </p:spTree>
    <p:extLst>
      <p:ext uri="{BB962C8B-B14F-4D97-AF65-F5344CB8AC3E}">
        <p14:creationId xmlns:p14="http://schemas.microsoft.com/office/powerpoint/2010/main" val="3505139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Multidisciplinary combines several academic disciplines or professional approaches to examine the concept; </a:t>
            </a:r>
          </a:p>
          <a:p>
            <a:pPr algn="just"/>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Cross-disciplinary involves viewing one discipline from the perspective of another; </a:t>
            </a:r>
          </a:p>
          <a:p>
            <a:pPr algn="just"/>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Transdisciplinary is referring to more than one branch of knowledge.</a:t>
            </a:r>
          </a:p>
          <a:p>
            <a:pPr algn="just"/>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multi-, trans-, cross-disciplinary nature refers to the several origins of this concept deriving from biology, economy, geography, management, entrepreneurship etc. Hence, researchers from different disciplines have been interested in examining various types of ecosystems from different lens and perspectives including the configurations approaches (Spigel, 2017), network approach (Scott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et al.</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2022, Fernandes &amp; Ferreira, 2022; Neumeyer &amp; Santos, 2018); system approaches (Stam &amp; Van de Ven, 2021; Roundy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et al.</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2018), process-based approaches (Spigel and Harrison, 2018), institutional approaches (Cloitre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et al.</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2022), multi-level approaches (Theodoraki &amp; Messeghem, 2017), or even ecosystem as a method (Theodoraki, 2020; van Rijnsoever, 2022).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holistic, multi-lateral, and inclusive view refers to the variety of ecosystem elements and their interactions as well as the different views to examine this concept. As a result, several studies have concentrated on specific aspects of the ecosystem, such as intermediaries and support organizations (Theodoraki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et al.</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2022b), funding entities (Spigel, 2022), or government (Wei, 2022), as an entry point for analysis. To supplement these challenges and develop a comprehensive understanding of entrepreneurial ecosystems, existing theories have explored them from various perspectives, including networks, strategy, process, and governance. </a:t>
            </a:r>
            <a:endParaRPr lang="fr-FR"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9184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4775" y="750888"/>
            <a:ext cx="6678613" cy="3757612"/>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E275000-9070-4854-B316-8055D582AE28}" type="slidenum">
              <a:rPr lang="fr-FR" smtClean="0"/>
              <a:t>21</a:t>
            </a:fld>
            <a:endParaRPr lang="fr-FR"/>
          </a:p>
        </p:txBody>
      </p:sp>
    </p:spTree>
    <p:extLst>
      <p:ext uri="{BB962C8B-B14F-4D97-AF65-F5344CB8AC3E}">
        <p14:creationId xmlns:p14="http://schemas.microsoft.com/office/powerpoint/2010/main" val="1590476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4775" y="750888"/>
            <a:ext cx="6678613" cy="3757612"/>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E275000-9070-4854-B316-8055D582AE28}" type="slidenum">
              <a:rPr lang="fr-FR" smtClean="0"/>
              <a:t>23</a:t>
            </a:fld>
            <a:endParaRPr lang="fr-FR"/>
          </a:p>
        </p:txBody>
      </p:sp>
    </p:spTree>
    <p:extLst>
      <p:ext uri="{BB962C8B-B14F-4D97-AF65-F5344CB8AC3E}">
        <p14:creationId xmlns:p14="http://schemas.microsoft.com/office/powerpoint/2010/main" val="2702310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4775" y="750888"/>
            <a:ext cx="6678613" cy="3757612"/>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E275000-9070-4854-B316-8055D582AE28}" type="slidenum">
              <a:rPr lang="fr-FR" smtClean="0"/>
              <a:t>2</a:t>
            </a:fld>
            <a:endParaRPr lang="fr-FR"/>
          </a:p>
        </p:txBody>
      </p:sp>
    </p:spTree>
    <p:extLst>
      <p:ext uri="{BB962C8B-B14F-4D97-AF65-F5344CB8AC3E}">
        <p14:creationId xmlns:p14="http://schemas.microsoft.com/office/powerpoint/2010/main" val="3611425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4775" y="750888"/>
            <a:ext cx="6678613" cy="3757612"/>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E275000-9070-4854-B316-8055D582AE28}" type="slidenum">
              <a:rPr lang="fr-FR" smtClean="0"/>
              <a:t>24</a:t>
            </a:fld>
            <a:endParaRPr lang="fr-FR"/>
          </a:p>
        </p:txBody>
      </p:sp>
    </p:spTree>
    <p:extLst>
      <p:ext uri="{BB962C8B-B14F-4D97-AF65-F5344CB8AC3E}">
        <p14:creationId xmlns:p14="http://schemas.microsoft.com/office/powerpoint/2010/main" val="1964437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47FECDE-5C3A-46BB-87B3-2C5BD980BCED}" type="slidenum">
              <a:rPr lang="fr-FR" smtClean="0"/>
              <a:t>26</a:t>
            </a:fld>
            <a:endParaRPr lang="fr-FR"/>
          </a:p>
        </p:txBody>
      </p:sp>
    </p:spTree>
    <p:extLst>
      <p:ext uri="{BB962C8B-B14F-4D97-AF65-F5344CB8AC3E}">
        <p14:creationId xmlns:p14="http://schemas.microsoft.com/office/powerpoint/2010/main" val="746028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47FECDE-5C3A-46BB-87B3-2C5BD980BCED}" type="slidenum">
              <a:rPr lang="fr-FR" smtClean="0"/>
              <a:t>27</a:t>
            </a:fld>
            <a:endParaRPr lang="fr-FR"/>
          </a:p>
        </p:txBody>
      </p:sp>
    </p:spTree>
    <p:extLst>
      <p:ext uri="{BB962C8B-B14F-4D97-AF65-F5344CB8AC3E}">
        <p14:creationId xmlns:p14="http://schemas.microsoft.com/office/powerpoint/2010/main" val="1163201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4775" y="750888"/>
            <a:ext cx="6678613" cy="3757612"/>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E275000-9070-4854-B316-8055D582AE28}" type="slidenum">
              <a:rPr lang="fr-FR" smtClean="0"/>
              <a:t>29</a:t>
            </a:fld>
            <a:endParaRPr lang="fr-FR"/>
          </a:p>
        </p:txBody>
      </p:sp>
    </p:spTree>
    <p:extLst>
      <p:ext uri="{BB962C8B-B14F-4D97-AF65-F5344CB8AC3E}">
        <p14:creationId xmlns:p14="http://schemas.microsoft.com/office/powerpoint/2010/main" val="2425508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4775" y="750888"/>
            <a:ext cx="6678613" cy="3757612"/>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E275000-9070-4854-B316-8055D582AE28}" type="slidenum">
              <a:rPr lang="fr-FR" smtClean="0"/>
              <a:t>30</a:t>
            </a:fld>
            <a:endParaRPr lang="fr-FR"/>
          </a:p>
        </p:txBody>
      </p:sp>
    </p:spTree>
    <p:extLst>
      <p:ext uri="{BB962C8B-B14F-4D97-AF65-F5344CB8AC3E}">
        <p14:creationId xmlns:p14="http://schemas.microsoft.com/office/powerpoint/2010/main" val="3534982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4775" y="750888"/>
            <a:ext cx="6678613" cy="3757612"/>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E275000-9070-4854-B316-8055D582AE28}" type="slidenum">
              <a:rPr lang="fr-FR" smtClean="0"/>
              <a:t>31</a:t>
            </a:fld>
            <a:endParaRPr lang="fr-FR"/>
          </a:p>
        </p:txBody>
      </p:sp>
    </p:spTree>
    <p:extLst>
      <p:ext uri="{BB962C8B-B14F-4D97-AF65-F5344CB8AC3E}">
        <p14:creationId xmlns:p14="http://schemas.microsoft.com/office/powerpoint/2010/main" val="41003348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4775" y="750888"/>
            <a:ext cx="6678613" cy="3757612"/>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E275000-9070-4854-B316-8055D582AE28}" type="slidenum">
              <a:rPr lang="fr-FR" smtClean="0"/>
              <a:t>32</a:t>
            </a:fld>
            <a:endParaRPr lang="fr-FR"/>
          </a:p>
        </p:txBody>
      </p:sp>
    </p:spTree>
    <p:extLst>
      <p:ext uri="{BB962C8B-B14F-4D97-AF65-F5344CB8AC3E}">
        <p14:creationId xmlns:p14="http://schemas.microsoft.com/office/powerpoint/2010/main" val="3156412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7769223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4775" y="750888"/>
            <a:ext cx="6678613" cy="3757612"/>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E275000-9070-4854-B316-8055D582AE28}" type="slidenum">
              <a:rPr lang="fr-FR" smtClean="0"/>
              <a:t>35</a:t>
            </a:fld>
            <a:endParaRPr lang="fr-FR"/>
          </a:p>
        </p:txBody>
      </p:sp>
    </p:spTree>
    <p:extLst>
      <p:ext uri="{BB962C8B-B14F-4D97-AF65-F5344CB8AC3E}">
        <p14:creationId xmlns:p14="http://schemas.microsoft.com/office/powerpoint/2010/main" val="33289229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4775" y="750888"/>
            <a:ext cx="6678613" cy="3757612"/>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E275000-9070-4854-B316-8055D582AE28}" type="slidenum">
              <a:rPr lang="fr-FR" smtClean="0"/>
              <a:t>36</a:t>
            </a:fld>
            <a:endParaRPr lang="fr-FR"/>
          </a:p>
        </p:txBody>
      </p:sp>
    </p:spTree>
    <p:extLst>
      <p:ext uri="{BB962C8B-B14F-4D97-AF65-F5344CB8AC3E}">
        <p14:creationId xmlns:p14="http://schemas.microsoft.com/office/powerpoint/2010/main" val="773455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latin typeface="Corbel" panose="020B0503020204020204" pitchFamily="34" charset="0"/>
                <a:ea typeface="Times New Roman" panose="02020603050405020304" pitchFamily="18" charset="0"/>
                <a:cs typeface="Calibri" panose="020F0502020204030204" pitchFamily="34" charset="0"/>
              </a:rPr>
              <a:t>For more information </a:t>
            </a:r>
            <a:r>
              <a:rPr lang="fr-FR" b="1" dirty="0" err="1">
                <a:latin typeface="Corbel" panose="020B0503020204020204" pitchFamily="34" charset="0"/>
                <a:ea typeface="Times New Roman" panose="02020603050405020304" pitchFamily="18" charset="0"/>
                <a:cs typeface="Calibri" panose="020F0502020204030204" pitchFamily="34" charset="0"/>
              </a:rPr>
              <a:t>watch</a:t>
            </a:r>
            <a:r>
              <a:rPr lang="fr-FR" b="1" dirty="0">
                <a:latin typeface="Corbel" panose="020B0503020204020204" pitchFamily="34" charset="0"/>
                <a:ea typeface="Times New Roman" panose="02020603050405020304" pitchFamily="18" charset="0"/>
                <a:cs typeface="Calibri" panose="020F0502020204030204" pitchFamily="34" charset="0"/>
              </a:rPr>
              <a:t> the ICSB Webinar </a:t>
            </a:r>
            <a:r>
              <a:rPr lang="fr-FR" b="1" dirty="0" err="1">
                <a:latin typeface="Corbel" panose="020B0503020204020204" pitchFamily="34" charset="0"/>
                <a:ea typeface="Times New Roman" panose="02020603050405020304" pitchFamily="18" charset="0"/>
                <a:cs typeface="Calibri" panose="020F0502020204030204" pitchFamily="34" charset="0"/>
              </a:rPr>
              <a:t>Here</a:t>
            </a:r>
            <a:r>
              <a:rPr lang="fr-FR" b="1" dirty="0">
                <a:latin typeface="Corbel" panose="020B0503020204020204" pitchFamily="34" charset="0"/>
                <a:ea typeface="Times New Roman" panose="02020603050405020304" pitchFamily="18" charset="0"/>
                <a:cs typeface="Calibri" panose="020F0502020204030204" pitchFamily="34" charset="0"/>
              </a:rPr>
              <a:t>: </a:t>
            </a:r>
            <a:endParaRPr lang="fr-FR" b="1" dirty="0">
              <a:latin typeface="Corbel" panose="020B050302020402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endParaRPr>
          </a:p>
          <a:p>
            <a:r>
              <a:rPr lang="fr-FR" b="1" u="sng" dirty="0">
                <a:solidFill>
                  <a:srgbClr val="0000FF"/>
                </a:solidFill>
                <a:latin typeface="Corbel" panose="020B050302020402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Webinar </a:t>
            </a:r>
            <a:r>
              <a:rPr lang="fr-FR" b="1" u="sng" dirty="0" err="1">
                <a:solidFill>
                  <a:srgbClr val="0000FF"/>
                </a:solidFill>
                <a:latin typeface="Corbel" panose="020B050302020402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Understanding</a:t>
            </a:r>
            <a:r>
              <a:rPr lang="fr-FR" b="1" u="sng" dirty="0">
                <a:solidFill>
                  <a:srgbClr val="0000FF"/>
                </a:solidFill>
                <a:latin typeface="Corbel" panose="020B050302020402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 Entrepreneurial Ecosystems</a:t>
            </a:r>
            <a:r>
              <a:rPr lang="fr-FR" b="1" dirty="0">
                <a:solidFill>
                  <a:srgbClr val="1F1A1B"/>
                </a:solidFill>
                <a:latin typeface="Corbel" panose="020B0503020204020204" pitchFamily="34" charset="0"/>
                <a:ea typeface="Times New Roman" panose="02020603050405020304" pitchFamily="18" charset="0"/>
                <a:cs typeface="Calibri" panose="020F0502020204030204" pitchFamily="34" charset="0"/>
              </a:rPr>
              <a:t> </a:t>
            </a:r>
            <a:endParaRPr lang="en-US" dirty="0"/>
          </a:p>
          <a:p>
            <a:r>
              <a:rPr lang="en-US" dirty="0"/>
              <a:t>https://www.youtube.com/watch?v=HI3KXKxtIBQ&amp;feature=youtu.be</a:t>
            </a:r>
          </a:p>
        </p:txBody>
      </p:sp>
      <p:sp>
        <p:nvSpPr>
          <p:cNvPr id="4" name="Espace réservé du numéro de diapositive 3"/>
          <p:cNvSpPr>
            <a:spLocks noGrp="1"/>
          </p:cNvSpPr>
          <p:nvPr>
            <p:ph type="sldNum" sz="quarter" idx="5"/>
          </p:nvPr>
        </p:nvSpPr>
        <p:spPr/>
        <p:txBody>
          <a:bodyPr/>
          <a:lstStyle/>
          <a:p>
            <a:fld id="{E47FECDE-5C3A-46BB-87B3-2C5BD980BCED}" type="slidenum">
              <a:rPr lang="fr-FR" smtClean="0"/>
              <a:t>3</a:t>
            </a:fld>
            <a:endParaRPr lang="fr-FR"/>
          </a:p>
        </p:txBody>
      </p:sp>
    </p:spTree>
    <p:extLst>
      <p:ext uri="{BB962C8B-B14F-4D97-AF65-F5344CB8AC3E}">
        <p14:creationId xmlns:p14="http://schemas.microsoft.com/office/powerpoint/2010/main" val="15002547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E275000-9070-4854-B316-8055D582AE28}" type="slidenum">
              <a:rPr lang="fr-FR" smtClean="0"/>
              <a:t>37</a:t>
            </a:fld>
            <a:endParaRPr lang="fr-FR"/>
          </a:p>
        </p:txBody>
      </p:sp>
    </p:spTree>
    <p:extLst>
      <p:ext uri="{BB962C8B-B14F-4D97-AF65-F5344CB8AC3E}">
        <p14:creationId xmlns:p14="http://schemas.microsoft.com/office/powerpoint/2010/main" val="26127679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E275000-9070-4854-B316-8055D582AE28}" type="slidenum">
              <a:rPr lang="fr-FR" smtClean="0"/>
              <a:t>39</a:t>
            </a:fld>
            <a:endParaRPr lang="fr-FR"/>
          </a:p>
        </p:txBody>
      </p:sp>
    </p:spTree>
    <p:extLst>
      <p:ext uri="{BB962C8B-B14F-4D97-AF65-F5344CB8AC3E}">
        <p14:creationId xmlns:p14="http://schemas.microsoft.com/office/powerpoint/2010/main" val="3674991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E275000-9070-4854-B316-8055D582AE28}" type="slidenum">
              <a:rPr lang="fr-FR" smtClean="0"/>
              <a:t>40</a:t>
            </a:fld>
            <a:endParaRPr lang="fr-FR"/>
          </a:p>
        </p:txBody>
      </p:sp>
    </p:spTree>
    <p:extLst>
      <p:ext uri="{BB962C8B-B14F-4D97-AF65-F5344CB8AC3E}">
        <p14:creationId xmlns:p14="http://schemas.microsoft.com/office/powerpoint/2010/main" val="34640249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2034" name="Google Shape;1013;p73:notes">
            <a:extLst>
              <a:ext uri="{FF2B5EF4-FFF2-40B4-BE49-F238E27FC236}">
                <a16:creationId xmlns:a16="http://schemas.microsoft.com/office/drawing/2014/main" id="{615A1917-3480-44DE-980C-879D87CC5C26}"/>
              </a:ext>
            </a:extLst>
          </p:cNvPr>
          <p:cNvSpPr txBox="1">
            <a:spLocks noGrp="1" noChangeArrowheads="1"/>
          </p:cNvSpPr>
          <p:nvPr>
            <p:ph type="body" idx="1"/>
          </p:nvPr>
        </p:nvSpPr>
        <p:spPr/>
        <p:txBody>
          <a:bodyPr/>
          <a:lstStyle/>
          <a:p>
            <a:pPr marL="0" indent="0" eaLnBrk="1" hangingPunct="1">
              <a:buSzPts val="1400"/>
            </a:pPr>
            <a:endParaRPr lang="fr-FR" altLang="fr-FR" sz="1200">
              <a:latin typeface="Calibri" panose="020F0502020204030204" pitchFamily="34" charset="0"/>
              <a:cs typeface="Calibri" panose="020F0502020204030204" pitchFamily="34" charset="0"/>
              <a:sym typeface="Calibri" panose="020F0502020204030204" pitchFamily="34" charset="0"/>
            </a:endParaRPr>
          </a:p>
        </p:txBody>
      </p:sp>
      <p:sp>
        <p:nvSpPr>
          <p:cNvPr id="172035" name="Google Shape;1014;p73:notes">
            <a:extLst>
              <a:ext uri="{FF2B5EF4-FFF2-40B4-BE49-F238E27FC236}">
                <a16:creationId xmlns:a16="http://schemas.microsoft.com/office/drawing/2014/main" id="{F3A7863B-CA02-4A84-BF64-BA853F23323E}"/>
              </a:ext>
            </a:extLst>
          </p:cNvPr>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97156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4775" y="750888"/>
            <a:ext cx="6678613" cy="3757612"/>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E275000-9070-4854-B316-8055D582AE28}" type="slidenum">
              <a:rPr lang="fr-FR" smtClean="0"/>
              <a:t>4</a:t>
            </a:fld>
            <a:endParaRPr lang="fr-FR"/>
          </a:p>
        </p:txBody>
      </p:sp>
    </p:spTree>
    <p:extLst>
      <p:ext uri="{BB962C8B-B14F-4D97-AF65-F5344CB8AC3E}">
        <p14:creationId xmlns:p14="http://schemas.microsoft.com/office/powerpoint/2010/main" val="3611425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4775" y="750888"/>
            <a:ext cx="6678613" cy="3757612"/>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E275000-9070-4854-B316-8055D582AE28}" type="slidenum">
              <a:rPr lang="fr-FR" smtClean="0"/>
              <a:t>5</a:t>
            </a:fld>
            <a:endParaRPr lang="fr-FR"/>
          </a:p>
        </p:txBody>
      </p:sp>
    </p:spTree>
    <p:extLst>
      <p:ext uri="{BB962C8B-B14F-4D97-AF65-F5344CB8AC3E}">
        <p14:creationId xmlns:p14="http://schemas.microsoft.com/office/powerpoint/2010/main" val="4129481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4775" y="750888"/>
            <a:ext cx="6678613" cy="3757612"/>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E275000-9070-4854-B316-8055D582AE28}" type="slidenum">
              <a:rPr lang="fr-FR" smtClean="0"/>
              <a:t>6</a:t>
            </a:fld>
            <a:endParaRPr lang="fr-FR"/>
          </a:p>
        </p:txBody>
      </p:sp>
    </p:spTree>
    <p:extLst>
      <p:ext uri="{BB962C8B-B14F-4D97-AF65-F5344CB8AC3E}">
        <p14:creationId xmlns:p14="http://schemas.microsoft.com/office/powerpoint/2010/main" val="1649773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4775" y="750888"/>
            <a:ext cx="6678613" cy="3757612"/>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E275000-9070-4854-B316-8055D582AE28}" type="slidenum">
              <a:rPr lang="fr-FR" smtClean="0"/>
              <a:t>8</a:t>
            </a:fld>
            <a:endParaRPr lang="fr-FR"/>
          </a:p>
        </p:txBody>
      </p:sp>
    </p:spTree>
    <p:extLst>
      <p:ext uri="{BB962C8B-B14F-4D97-AF65-F5344CB8AC3E}">
        <p14:creationId xmlns:p14="http://schemas.microsoft.com/office/powerpoint/2010/main" val="3595026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4775" y="750888"/>
            <a:ext cx="6678613" cy="3757612"/>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E275000-9070-4854-B316-8055D582AE28}" type="slidenum">
              <a:rPr lang="fr-FR" smtClean="0"/>
              <a:t>9</a:t>
            </a:fld>
            <a:endParaRPr lang="fr-FR"/>
          </a:p>
        </p:txBody>
      </p:sp>
    </p:spTree>
    <p:extLst>
      <p:ext uri="{BB962C8B-B14F-4D97-AF65-F5344CB8AC3E}">
        <p14:creationId xmlns:p14="http://schemas.microsoft.com/office/powerpoint/2010/main" val="2947047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128511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e 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AAC897-24B6-4D0B-A5AC-40927E4166B7}"/>
              </a:ext>
            </a:extLst>
          </p:cNvPr>
          <p:cNvSpPr>
            <a:spLocks noGrp="1"/>
          </p:cNvSpPr>
          <p:nvPr>
            <p:ph type="title" hasCustomPrompt="1"/>
          </p:nvPr>
        </p:nvSpPr>
        <p:spPr/>
        <p:txBody>
          <a:bodyPr>
            <a:noAutofit/>
          </a:bodyPr>
          <a:lstStyle>
            <a:lvl1pPr>
              <a:defRPr/>
            </a:lvl1pPr>
          </a:lstStyle>
          <a:p>
            <a:r>
              <a:rPr lang="fr-FR" dirty="0"/>
              <a:t>Titre du chapitre</a:t>
            </a:r>
          </a:p>
        </p:txBody>
      </p:sp>
      <p:sp>
        <p:nvSpPr>
          <p:cNvPr id="6" name="Espace réservé du texte 6">
            <a:extLst>
              <a:ext uri="{FF2B5EF4-FFF2-40B4-BE49-F238E27FC236}">
                <a16:creationId xmlns:a16="http://schemas.microsoft.com/office/drawing/2014/main" id="{97FFA61D-1C7E-4B2C-A014-741379EE8754}"/>
              </a:ext>
            </a:extLst>
          </p:cNvPr>
          <p:cNvSpPr>
            <a:spLocks noGrp="1"/>
          </p:cNvSpPr>
          <p:nvPr>
            <p:ph type="body" sz="quarter" idx="13" hasCustomPrompt="1"/>
          </p:nvPr>
        </p:nvSpPr>
        <p:spPr>
          <a:xfrm>
            <a:off x="685800" y="1429063"/>
            <a:ext cx="10930200" cy="4411020"/>
          </a:xfrm>
        </p:spPr>
        <p:txBody>
          <a:bodyPr lIns="180000" rIns="360000">
            <a:noAutofit/>
          </a:bodyPr>
          <a:lstStyle>
            <a:lvl1pPr>
              <a:defRPr/>
            </a:lvl1pPr>
            <a:lvl3pPr>
              <a:defRPr baseline="0">
                <a:solidFill>
                  <a:schemeClr val="accent2"/>
                </a:solidFill>
              </a:defRPr>
            </a:lvl3pPr>
            <a:lvl4pPr>
              <a:defRPr/>
            </a:lvl4pPr>
            <a:lvl5pPr>
              <a:defRPr/>
            </a:lvl5pPr>
            <a:lvl7pPr>
              <a:defRPr/>
            </a:lvl7pPr>
            <a:lvl8pPr>
              <a:defRPr/>
            </a:lvl8pPr>
            <a:lvl9pPr>
              <a:defRPr/>
            </a:lvl9pPr>
          </a:lstStyle>
          <a:p>
            <a:pPr lvl="2"/>
            <a:r>
              <a:rPr lang="fr-FR" dirty="0"/>
              <a:t>3. Titre</a:t>
            </a:r>
          </a:p>
          <a:p>
            <a:pPr lvl="6"/>
            <a:r>
              <a:rPr lang="fr-FR" dirty="0"/>
              <a:t>Votre texte. </a:t>
            </a:r>
          </a:p>
          <a:p>
            <a:pPr lvl="7"/>
            <a:r>
              <a:rPr lang="fr-FR" dirty="0"/>
              <a:t>Votre texte avec puce</a:t>
            </a:r>
          </a:p>
          <a:p>
            <a:pPr lvl="8"/>
            <a:r>
              <a:rPr lang="fr-FR" dirty="0"/>
              <a:t>Votre texte avec sous-puce</a:t>
            </a:r>
          </a:p>
          <a:p>
            <a:pPr lvl="4"/>
            <a:r>
              <a:rPr lang="fr-FR" dirty="0"/>
              <a:t>3.1 Sous-titre</a:t>
            </a:r>
          </a:p>
          <a:p>
            <a:pPr lvl="6"/>
            <a:r>
              <a:rPr lang="fr-FR" dirty="0"/>
              <a:t>Votre texte. </a:t>
            </a:r>
          </a:p>
          <a:p>
            <a:pPr lvl="7"/>
            <a:r>
              <a:rPr lang="fr-FR" dirty="0"/>
              <a:t>Votre texte avec puce</a:t>
            </a:r>
          </a:p>
          <a:p>
            <a:pPr lvl="8"/>
            <a:r>
              <a:rPr lang="fr-FR" dirty="0"/>
              <a:t>Votre texte avec sous-puce</a:t>
            </a:r>
          </a:p>
          <a:p>
            <a:pPr lvl="6"/>
            <a:endParaRPr lang="fr-FR" dirty="0"/>
          </a:p>
        </p:txBody>
      </p:sp>
      <p:sp>
        <p:nvSpPr>
          <p:cNvPr id="7" name="Espace réservé de la date 6">
            <a:extLst>
              <a:ext uri="{FF2B5EF4-FFF2-40B4-BE49-F238E27FC236}">
                <a16:creationId xmlns:a16="http://schemas.microsoft.com/office/drawing/2014/main" id="{0EA6AE2A-EA00-47F4-A1AF-0FEEFB96FFFD}"/>
              </a:ext>
            </a:extLst>
          </p:cNvPr>
          <p:cNvSpPr>
            <a:spLocks noGrp="1"/>
          </p:cNvSpPr>
          <p:nvPr>
            <p:ph type="dt" sz="half" idx="14"/>
          </p:nvPr>
        </p:nvSpPr>
        <p:spPr/>
        <p:txBody>
          <a:bodyPr/>
          <a:lstStyle/>
          <a:p>
            <a:r>
              <a:rPr lang="fr-FR">
                <a:solidFill>
                  <a:srgbClr val="EB4E5F"/>
                </a:solidFill>
              </a:rPr>
              <a:t>I</a:t>
            </a:r>
            <a:r>
              <a:rPr lang="fr-FR"/>
              <a:t>  </a:t>
            </a:r>
            <a:fld id="{CA940D0D-7549-9A40-807B-E29946086620}" type="datetime4">
              <a:rPr lang="fr-FR" smtClean="0"/>
              <a:t>3 avril 2024</a:t>
            </a:fld>
            <a:r>
              <a:rPr lang="fr-FR"/>
              <a:t>  </a:t>
            </a:r>
            <a:r>
              <a:rPr lang="fr-FR">
                <a:solidFill>
                  <a:srgbClr val="EB4E5F"/>
                </a:solidFill>
              </a:rPr>
              <a:t>I</a:t>
            </a:r>
            <a:endParaRPr lang="fr-FR" dirty="0">
              <a:solidFill>
                <a:srgbClr val="EB4E5F"/>
              </a:solidFill>
            </a:endParaRPr>
          </a:p>
        </p:txBody>
      </p:sp>
      <p:sp>
        <p:nvSpPr>
          <p:cNvPr id="8" name="Espace réservé du pied de page 7">
            <a:extLst>
              <a:ext uri="{FF2B5EF4-FFF2-40B4-BE49-F238E27FC236}">
                <a16:creationId xmlns:a16="http://schemas.microsoft.com/office/drawing/2014/main" id="{29067769-2648-4F48-8880-9C09A613FA8D}"/>
              </a:ext>
            </a:extLst>
          </p:cNvPr>
          <p:cNvSpPr>
            <a:spLocks noGrp="1"/>
          </p:cNvSpPr>
          <p:nvPr>
            <p:ph type="ftr" sz="quarter" idx="15"/>
          </p:nvPr>
        </p:nvSpPr>
        <p:spPr/>
        <p:txBody>
          <a:bodyPr/>
          <a:lstStyle/>
          <a:p>
            <a:r>
              <a:rPr lang="fr-FR"/>
              <a:t>Titre de la présentation</a:t>
            </a:r>
            <a:endParaRPr lang="fr-FR" dirty="0"/>
          </a:p>
        </p:txBody>
      </p:sp>
      <p:sp>
        <p:nvSpPr>
          <p:cNvPr id="9" name="Espace réservé du numéro de diapositive 8">
            <a:extLst>
              <a:ext uri="{FF2B5EF4-FFF2-40B4-BE49-F238E27FC236}">
                <a16:creationId xmlns:a16="http://schemas.microsoft.com/office/drawing/2014/main" id="{23A531E3-46A0-488A-B76B-5B2F4F18AD0B}"/>
              </a:ext>
            </a:extLst>
          </p:cNvPr>
          <p:cNvSpPr>
            <a:spLocks noGrp="1"/>
          </p:cNvSpPr>
          <p:nvPr>
            <p:ph type="sldNum" sz="quarter" idx="16"/>
          </p:nvPr>
        </p:nvSpPr>
        <p:spPr/>
        <p:txBody>
          <a:bodyPr/>
          <a:lstStyle/>
          <a:p>
            <a:fld id="{2B623574-9FE8-49F6-A313-28ADE217C817}" type="slidenum">
              <a:rPr lang="fr-FR" smtClean="0"/>
              <a:pPr/>
              <a:t>‹N°›</a:t>
            </a:fld>
            <a:endParaRPr lang="fr-FR"/>
          </a:p>
        </p:txBody>
      </p:sp>
    </p:spTree>
    <p:extLst>
      <p:ext uri="{BB962C8B-B14F-4D97-AF65-F5344CB8AC3E}">
        <p14:creationId xmlns:p14="http://schemas.microsoft.com/office/powerpoint/2010/main" val="3806516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5A74AD7-0157-42E8-A2D8-A651EF3F8DA1}" type="datetime1">
              <a:rPr lang="fr-FR" smtClean="0"/>
              <a:t>03/04/2024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0973F06-A70A-4827-B404-B60975F3FE25}" type="slidenum">
              <a:rPr lang="fr-FR" smtClean="0"/>
              <a:t>‹N°›</a:t>
            </a:fld>
            <a:endParaRPr lang="fr-FR"/>
          </a:p>
        </p:txBody>
      </p:sp>
    </p:spTree>
    <p:extLst>
      <p:ext uri="{BB962C8B-B14F-4D97-AF65-F5344CB8AC3E}">
        <p14:creationId xmlns:p14="http://schemas.microsoft.com/office/powerpoint/2010/main" val="6510320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ommaire">
  <p:cSld name="1_Sommaire">
    <p:spTree>
      <p:nvGrpSpPr>
        <p:cNvPr id="1" name="Shape 52"/>
        <p:cNvGrpSpPr/>
        <p:nvPr/>
      </p:nvGrpSpPr>
      <p:grpSpPr>
        <a:xfrm>
          <a:off x="0" y="0"/>
          <a:ext cx="0" cy="0"/>
          <a:chOff x="0" y="0"/>
          <a:chExt cx="0" cy="0"/>
        </a:xfrm>
      </p:grpSpPr>
      <p:sp>
        <p:nvSpPr>
          <p:cNvPr id="53" name="Google Shape;53;p90"/>
          <p:cNvSpPr txBox="1">
            <a:spLocks noGrp="1"/>
          </p:cNvSpPr>
          <p:nvPr>
            <p:ph type="body" idx="1"/>
          </p:nvPr>
        </p:nvSpPr>
        <p:spPr>
          <a:xfrm>
            <a:off x="2241356" y="3659459"/>
            <a:ext cx="8646493" cy="1039483"/>
          </a:xfrm>
          <a:prstGeom prst="rect">
            <a:avLst/>
          </a:prstGeom>
          <a:noFill/>
          <a:ln>
            <a:noFill/>
          </a:ln>
        </p:spPr>
        <p:txBody>
          <a:bodyPr spcFirstLastPara="1" lIns="360000">
            <a:noAutofit/>
          </a:bodyPr>
          <a:lstStyle>
            <a:lvl1pPr marL="457200" lvl="0" indent="-406400" algn="l">
              <a:lnSpc>
                <a:spcPct val="90000"/>
              </a:lnSpc>
              <a:spcBef>
                <a:spcPts val="1000"/>
              </a:spcBef>
              <a:spcAft>
                <a:spcPts val="0"/>
              </a:spcAft>
              <a:buClr>
                <a:schemeClr val="accent2"/>
              </a:buClr>
              <a:buSzPts val="2800"/>
              <a:buChar char="•"/>
              <a:defRPr>
                <a:solidFill>
                  <a:schemeClr val="accent2"/>
                </a:solidFill>
              </a:defRPr>
            </a:lvl1pPr>
            <a:lvl2pPr marL="914400" lvl="1" indent="-342900" algn="l">
              <a:lnSpc>
                <a:spcPct val="90000"/>
              </a:lnSpc>
              <a:spcBef>
                <a:spcPts val="500"/>
              </a:spcBef>
              <a:spcAft>
                <a:spcPts val="0"/>
              </a:spcAft>
              <a:buClr>
                <a:srgbClr val="730058"/>
              </a:buClr>
              <a:buSzPts val="1800"/>
              <a:buChar char="•"/>
              <a:defRPr/>
            </a:lvl2pPr>
            <a:lvl3pPr marL="1371600" lvl="2" indent="-355600" algn="l">
              <a:lnSpc>
                <a:spcPct val="90000"/>
              </a:lnSpc>
              <a:spcBef>
                <a:spcPts val="500"/>
              </a:spcBef>
              <a:spcAft>
                <a:spcPts val="0"/>
              </a:spcAft>
              <a:buClr>
                <a:srgbClr val="0070AF"/>
              </a:buClr>
              <a:buSzPts val="2000"/>
              <a:buAutoNum type="alphaUcPeriod"/>
              <a:defRPr/>
            </a:lvl3pPr>
            <a:lvl4pPr marL="1828800" lvl="3" indent="-228600" algn="l">
              <a:lnSpc>
                <a:spcPct val="90000"/>
              </a:lnSpc>
              <a:spcBef>
                <a:spcPts val="500"/>
              </a:spcBef>
              <a:spcAft>
                <a:spcPts val="0"/>
              </a:spcAft>
              <a:buClr>
                <a:srgbClr val="DC6B2F"/>
              </a:buClr>
              <a:buSzPts val="1800"/>
              <a:buNone/>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90"/>
          <p:cNvSpPr txBox="1">
            <a:spLocks noGrp="1"/>
          </p:cNvSpPr>
          <p:nvPr>
            <p:ph type="title"/>
          </p:nvPr>
        </p:nvSpPr>
        <p:spPr>
          <a:xfrm>
            <a:off x="1" y="198665"/>
            <a:ext cx="9600000" cy="540000"/>
          </a:xfrm>
          <a:prstGeom prst="rect">
            <a:avLst/>
          </a:prstGeom>
          <a:noFill/>
          <a:ln>
            <a:noFill/>
          </a:ln>
        </p:spPr>
        <p:txBody>
          <a:bodyPr spcFirstLastPara="1" lIns="540000" rIns="180000">
            <a:normAutofit/>
          </a:bodyPr>
          <a:lstStyle>
            <a:lvl1pPr lvl="0" algn="l">
              <a:lnSpc>
                <a:spcPct val="90000"/>
              </a:lnSpc>
              <a:spcBef>
                <a:spcPts val="0"/>
              </a:spcBef>
              <a:spcAft>
                <a:spcPts val="0"/>
              </a:spcAft>
              <a:buClr>
                <a:schemeClr val="accent2"/>
              </a:buClr>
              <a:buSzPts val="6000"/>
              <a:buFont typeface="Source Sans Pro Black"/>
              <a:buNone/>
              <a:defRPr>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103764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ommaire">
    <p:spTree>
      <p:nvGrpSpPr>
        <p:cNvPr id="1" name=""/>
        <p:cNvGrpSpPr/>
        <p:nvPr/>
      </p:nvGrpSpPr>
      <p:grpSpPr>
        <a:xfrm>
          <a:off x="0" y="0"/>
          <a:ext cx="0" cy="0"/>
          <a:chOff x="0" y="0"/>
          <a:chExt cx="0" cy="0"/>
        </a:xfrm>
      </p:grpSpPr>
      <p:sp>
        <p:nvSpPr>
          <p:cNvPr id="23" name="Espace réservé du texte 22">
            <a:extLst>
              <a:ext uri="{FF2B5EF4-FFF2-40B4-BE49-F238E27FC236}">
                <a16:creationId xmlns:a16="http://schemas.microsoft.com/office/drawing/2014/main" id="{21160D5A-821D-4148-97FB-001F200C51EF}"/>
              </a:ext>
            </a:extLst>
          </p:cNvPr>
          <p:cNvSpPr>
            <a:spLocks noGrp="1"/>
          </p:cNvSpPr>
          <p:nvPr>
            <p:ph type="body" sz="quarter" idx="28" hasCustomPrompt="1"/>
          </p:nvPr>
        </p:nvSpPr>
        <p:spPr>
          <a:xfrm>
            <a:off x="2241356" y="3659459"/>
            <a:ext cx="8646493" cy="1039483"/>
          </a:xfrm>
        </p:spPr>
        <p:txBody>
          <a:bodyPr lIns="360000">
            <a:noAutofit/>
          </a:bodyPr>
          <a:lstStyle>
            <a:lvl1pPr algn="l">
              <a:defRPr baseline="0">
                <a:solidFill>
                  <a:schemeClr val="accent2"/>
                </a:solidFill>
              </a:defRPr>
            </a:lvl1pPr>
            <a:lvl3pPr marL="457200" indent="-457200">
              <a:buAutoNum type="alphaUcPeriod"/>
              <a:defRPr/>
            </a:lvl3pPr>
            <a:lvl4pPr marL="0" indent="0">
              <a:buNone/>
              <a:defRPr/>
            </a:lvl4pPr>
          </a:lstStyle>
          <a:p>
            <a:pPr lvl="0"/>
            <a:r>
              <a:rPr lang="fr-FR" dirty="0"/>
              <a:t>Titre du chapitre – H1</a:t>
            </a:r>
          </a:p>
        </p:txBody>
      </p:sp>
      <p:sp>
        <p:nvSpPr>
          <p:cNvPr id="7" name="Espace réservé du titre 1">
            <a:extLst>
              <a:ext uri="{FF2B5EF4-FFF2-40B4-BE49-F238E27FC236}">
                <a16:creationId xmlns:a16="http://schemas.microsoft.com/office/drawing/2014/main" id="{A4998F61-428C-48CB-86F2-8DA246257AE3}"/>
              </a:ext>
            </a:extLst>
          </p:cNvPr>
          <p:cNvSpPr>
            <a:spLocks noGrp="1"/>
          </p:cNvSpPr>
          <p:nvPr>
            <p:ph type="title" hasCustomPrompt="1"/>
          </p:nvPr>
        </p:nvSpPr>
        <p:spPr>
          <a:xfrm>
            <a:off x="1" y="152945"/>
            <a:ext cx="9600000" cy="540000"/>
          </a:xfrm>
          <a:prstGeom prst="rect">
            <a:avLst/>
          </a:prstGeom>
        </p:spPr>
        <p:txBody>
          <a:bodyPr vert="horz" lIns="540000" tIns="45720" rIns="180000" bIns="45720" rtlCol="0" anchor="ctr">
            <a:normAutofit/>
          </a:bodyPr>
          <a:lstStyle>
            <a:lvl1pPr>
              <a:defRPr baseline="0">
                <a:solidFill>
                  <a:schemeClr val="accent2"/>
                </a:solidFill>
              </a:defRPr>
            </a:lvl1pPr>
          </a:lstStyle>
          <a:p>
            <a:r>
              <a:rPr lang="fr-FR" dirty="0"/>
              <a:t>A. Titre du chapitre - H1</a:t>
            </a:r>
          </a:p>
        </p:txBody>
      </p:sp>
    </p:spTree>
    <p:extLst>
      <p:ext uri="{BB962C8B-B14F-4D97-AF65-F5344CB8AC3E}">
        <p14:creationId xmlns:p14="http://schemas.microsoft.com/office/powerpoint/2010/main" val="125656715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cran accueil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073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cran accueil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2BE050E-8212-45E3-A7FF-FCBD6AF3F565}"/>
              </a:ext>
            </a:extLst>
          </p:cNvPr>
          <p:cNvPicPr>
            <a:picLocks noChangeAspect="1"/>
          </p:cNvPicPr>
          <p:nvPr userDrawn="1"/>
        </p:nvPicPr>
        <p:blipFill>
          <a:blip r:embed="rId3"/>
          <a:stretch>
            <a:fillRect/>
          </a:stretch>
        </p:blipFill>
        <p:spPr>
          <a:xfrm>
            <a:off x="2761983" y="1519518"/>
            <a:ext cx="6668034" cy="3818965"/>
          </a:xfrm>
          <a:prstGeom prst="rect">
            <a:avLst/>
          </a:prstGeom>
        </p:spPr>
      </p:pic>
    </p:spTree>
    <p:extLst>
      <p:ext uri="{BB962C8B-B14F-4D97-AF65-F5344CB8AC3E}">
        <p14:creationId xmlns:p14="http://schemas.microsoft.com/office/powerpoint/2010/main" val="3479248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Ecran accueil 3">
    <p:bg>
      <p:bgPr>
        <a:solidFill>
          <a:schemeClr val="bg1">
            <a:lumMod val="85000"/>
          </a:schemeClr>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519AD89-BB29-41D2-9D04-CB4A27F4D5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Image 5">
            <a:extLst>
              <a:ext uri="{FF2B5EF4-FFF2-40B4-BE49-F238E27FC236}">
                <a16:creationId xmlns:a16="http://schemas.microsoft.com/office/drawing/2014/main" id="{264162EB-14E6-7C4A-8FA9-2FDBCDC1889A}"/>
              </a:ext>
            </a:extLst>
          </p:cNvPr>
          <p:cNvPicPr>
            <a:picLocks noChangeAspect="1"/>
          </p:cNvPicPr>
          <p:nvPr userDrawn="1"/>
        </p:nvPicPr>
        <p:blipFill>
          <a:blip r:embed="rId3"/>
          <a:stretch>
            <a:fillRect/>
          </a:stretch>
        </p:blipFill>
        <p:spPr>
          <a:xfrm>
            <a:off x="2761983" y="677731"/>
            <a:ext cx="6668034" cy="3818965"/>
          </a:xfrm>
          <a:prstGeom prst="rect">
            <a:avLst/>
          </a:prstGeom>
        </p:spPr>
      </p:pic>
    </p:spTree>
    <p:extLst>
      <p:ext uri="{BB962C8B-B14F-4D97-AF65-F5344CB8AC3E}">
        <p14:creationId xmlns:p14="http://schemas.microsoft.com/office/powerpoint/2010/main" val="4256238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Ecran accueil 2">
    <p:bg>
      <p:bgPr>
        <a:gradFill>
          <a:gsLst>
            <a:gs pos="0">
              <a:srgbClr val="EB4E5F"/>
            </a:gs>
            <a:gs pos="50000">
              <a:srgbClr val="EB4E5F"/>
            </a:gs>
            <a:gs pos="100000">
              <a:srgbClr val="B11B39"/>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CC1EE42-A2EC-4CC9-92CA-7772C4D794E4}"/>
              </a:ext>
            </a:extLst>
          </p:cNvPr>
          <p:cNvPicPr>
            <a:picLocks noChangeAspect="1"/>
          </p:cNvPicPr>
          <p:nvPr userDrawn="1"/>
        </p:nvPicPr>
        <p:blipFill rotWithShape="1">
          <a:blip r:embed="rId2"/>
          <a:srcRect t="9084" b="1127"/>
          <a:stretch/>
        </p:blipFill>
        <p:spPr>
          <a:xfrm>
            <a:off x="1004047" y="0"/>
            <a:ext cx="10183906" cy="6858000"/>
          </a:xfrm>
          <a:prstGeom prst="rect">
            <a:avLst/>
          </a:prstGeom>
        </p:spPr>
      </p:pic>
    </p:spTree>
    <p:extLst>
      <p:ext uri="{BB962C8B-B14F-4D97-AF65-F5344CB8AC3E}">
        <p14:creationId xmlns:p14="http://schemas.microsoft.com/office/powerpoint/2010/main" val="2928325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8284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hank You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5CFC145-845E-E44A-95BB-040E44A58C0A}"/>
              </a:ext>
            </a:extLst>
          </p:cNvPr>
          <p:cNvPicPr>
            <a:picLocks noChangeAspect="1"/>
          </p:cNvPicPr>
          <p:nvPr userDrawn="1"/>
        </p:nvPicPr>
        <p:blipFill>
          <a:blip r:embed="rId3"/>
          <a:stretch>
            <a:fillRect/>
          </a:stretch>
        </p:blipFill>
        <p:spPr>
          <a:xfrm>
            <a:off x="4993491" y="3394038"/>
            <a:ext cx="2205019" cy="425254"/>
          </a:xfrm>
          <a:prstGeom prst="rect">
            <a:avLst/>
          </a:prstGeom>
        </p:spPr>
      </p:pic>
    </p:spTree>
    <p:extLst>
      <p:ext uri="{BB962C8B-B14F-4D97-AF65-F5344CB8AC3E}">
        <p14:creationId xmlns:p14="http://schemas.microsoft.com/office/powerpoint/2010/main" val="2634365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hank You 3">
    <p:bg>
      <p:bgPr>
        <a:solidFill>
          <a:schemeClr val="bg1">
            <a:lumMod val="85000"/>
          </a:schemeClr>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8EE51CD-73DC-4A79-8FF0-1655D736E7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 4">
            <a:extLst>
              <a:ext uri="{FF2B5EF4-FFF2-40B4-BE49-F238E27FC236}">
                <a16:creationId xmlns:a16="http://schemas.microsoft.com/office/drawing/2014/main" id="{B10BDFD0-42F0-9447-806C-B5762A04F870}"/>
              </a:ext>
            </a:extLst>
          </p:cNvPr>
          <p:cNvPicPr>
            <a:picLocks noChangeAspect="1"/>
          </p:cNvPicPr>
          <p:nvPr userDrawn="1"/>
        </p:nvPicPr>
        <p:blipFill>
          <a:blip r:embed="rId3"/>
          <a:stretch>
            <a:fillRect/>
          </a:stretch>
        </p:blipFill>
        <p:spPr>
          <a:xfrm>
            <a:off x="4993491" y="3394038"/>
            <a:ext cx="2205019" cy="425254"/>
          </a:xfrm>
          <a:prstGeom prst="rect">
            <a:avLst/>
          </a:prstGeom>
        </p:spPr>
      </p:pic>
    </p:spTree>
    <p:extLst>
      <p:ext uri="{BB962C8B-B14F-4D97-AF65-F5344CB8AC3E}">
        <p14:creationId xmlns:p14="http://schemas.microsoft.com/office/powerpoint/2010/main" val="53632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e et ima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28C35C-D6ED-4BD0-98CE-E8E62DBD2583}"/>
              </a:ext>
            </a:extLst>
          </p:cNvPr>
          <p:cNvSpPr>
            <a:spLocks noGrp="1"/>
          </p:cNvSpPr>
          <p:nvPr>
            <p:ph type="title" hasCustomPrompt="1"/>
          </p:nvPr>
        </p:nvSpPr>
        <p:spPr/>
        <p:txBody>
          <a:bodyPr/>
          <a:lstStyle>
            <a:lvl1pPr>
              <a:defRPr/>
            </a:lvl1pPr>
          </a:lstStyle>
          <a:p>
            <a:r>
              <a:rPr lang="fr-FR" dirty="0"/>
              <a:t>Titre du chapitre</a:t>
            </a:r>
          </a:p>
        </p:txBody>
      </p:sp>
      <p:sp>
        <p:nvSpPr>
          <p:cNvPr id="3" name="Espace réservé de la date 2">
            <a:extLst>
              <a:ext uri="{FF2B5EF4-FFF2-40B4-BE49-F238E27FC236}">
                <a16:creationId xmlns:a16="http://schemas.microsoft.com/office/drawing/2014/main" id="{190176F3-0990-444B-ADE7-503EC7206036}"/>
              </a:ext>
            </a:extLst>
          </p:cNvPr>
          <p:cNvSpPr>
            <a:spLocks noGrp="1"/>
          </p:cNvSpPr>
          <p:nvPr>
            <p:ph type="dt" sz="half" idx="10"/>
          </p:nvPr>
        </p:nvSpPr>
        <p:spPr/>
        <p:txBody>
          <a:bodyPr/>
          <a:lstStyle/>
          <a:p>
            <a:r>
              <a:rPr lang="fr-FR">
                <a:solidFill>
                  <a:srgbClr val="EB4E5F"/>
                </a:solidFill>
              </a:rPr>
              <a:t>I</a:t>
            </a:r>
            <a:r>
              <a:rPr lang="fr-FR"/>
              <a:t>  </a:t>
            </a:r>
            <a:fld id="{93A695B3-402E-6546-A9EB-923892DC8009}" type="datetime4">
              <a:rPr lang="fr-FR" smtClean="0"/>
              <a:t>3 avril 2024</a:t>
            </a:fld>
            <a:r>
              <a:rPr lang="fr-FR"/>
              <a:t>  </a:t>
            </a:r>
            <a:r>
              <a:rPr lang="fr-FR" dirty="0">
                <a:solidFill>
                  <a:srgbClr val="EB4E5F"/>
                </a:solidFill>
              </a:rPr>
              <a:t>I</a:t>
            </a:r>
          </a:p>
        </p:txBody>
      </p:sp>
      <p:sp>
        <p:nvSpPr>
          <p:cNvPr id="4" name="Espace réservé du pied de page 3">
            <a:extLst>
              <a:ext uri="{FF2B5EF4-FFF2-40B4-BE49-F238E27FC236}">
                <a16:creationId xmlns:a16="http://schemas.microsoft.com/office/drawing/2014/main" id="{F515B655-020F-4E60-BBF4-629430F2B370}"/>
              </a:ext>
            </a:extLst>
          </p:cNvPr>
          <p:cNvSpPr>
            <a:spLocks noGrp="1"/>
          </p:cNvSpPr>
          <p:nvPr>
            <p:ph type="ftr" sz="quarter" idx="11"/>
          </p:nvPr>
        </p:nvSpPr>
        <p:spPr/>
        <p:txBody>
          <a:bodyPr/>
          <a:lstStyle/>
          <a:p>
            <a:r>
              <a:rPr lang="fr-FR"/>
              <a:t>Titre de la présentation</a:t>
            </a:r>
            <a:endParaRPr lang="fr-FR" dirty="0"/>
          </a:p>
        </p:txBody>
      </p:sp>
      <p:sp>
        <p:nvSpPr>
          <p:cNvPr id="5" name="Espace réservé du numéro de diapositive 4">
            <a:extLst>
              <a:ext uri="{FF2B5EF4-FFF2-40B4-BE49-F238E27FC236}">
                <a16:creationId xmlns:a16="http://schemas.microsoft.com/office/drawing/2014/main" id="{DB992363-915B-4095-B56E-B692EA8AE5F7}"/>
              </a:ext>
            </a:extLst>
          </p:cNvPr>
          <p:cNvSpPr>
            <a:spLocks noGrp="1"/>
          </p:cNvSpPr>
          <p:nvPr>
            <p:ph type="sldNum" sz="quarter" idx="12"/>
          </p:nvPr>
        </p:nvSpPr>
        <p:spPr/>
        <p:txBody>
          <a:bodyPr/>
          <a:lstStyle/>
          <a:p>
            <a:fld id="{2B623574-9FE8-49F6-A313-28ADE217C817}" type="slidenum">
              <a:rPr lang="fr-FR" smtClean="0"/>
              <a:pPr/>
              <a:t>‹N°›</a:t>
            </a:fld>
            <a:endParaRPr lang="fr-FR"/>
          </a:p>
        </p:txBody>
      </p:sp>
      <p:sp>
        <p:nvSpPr>
          <p:cNvPr id="6" name="Espace réservé du texte 6">
            <a:extLst>
              <a:ext uri="{FF2B5EF4-FFF2-40B4-BE49-F238E27FC236}">
                <a16:creationId xmlns:a16="http://schemas.microsoft.com/office/drawing/2014/main" id="{7FB98EB0-4387-47BB-B9FF-0E6A820D68FE}"/>
              </a:ext>
            </a:extLst>
          </p:cNvPr>
          <p:cNvSpPr>
            <a:spLocks noGrp="1"/>
          </p:cNvSpPr>
          <p:nvPr>
            <p:ph type="body" sz="quarter" idx="13" hasCustomPrompt="1"/>
          </p:nvPr>
        </p:nvSpPr>
        <p:spPr>
          <a:xfrm>
            <a:off x="673101" y="1429062"/>
            <a:ext cx="5207000" cy="4419647"/>
          </a:xfrm>
        </p:spPr>
        <p:txBody>
          <a:bodyPr lIns="180000" rIns="360000">
            <a:noAutofit/>
          </a:bodyPr>
          <a:lstStyle>
            <a:lvl1pPr>
              <a:defRPr/>
            </a:lvl1pPr>
            <a:lvl7pPr>
              <a:defRPr/>
            </a:lvl7pPr>
          </a:lstStyle>
          <a:p>
            <a:pPr lvl="6"/>
            <a:r>
              <a:rPr lang="fr-FR" dirty="0"/>
              <a:t>Saisissez ici votre texte</a:t>
            </a:r>
          </a:p>
        </p:txBody>
      </p:sp>
      <p:sp>
        <p:nvSpPr>
          <p:cNvPr id="7" name="Espace réservé pour une image  8">
            <a:extLst>
              <a:ext uri="{FF2B5EF4-FFF2-40B4-BE49-F238E27FC236}">
                <a16:creationId xmlns:a16="http://schemas.microsoft.com/office/drawing/2014/main" id="{4330F74C-654E-40FB-8AE2-DFEA1EFBD017}"/>
              </a:ext>
            </a:extLst>
          </p:cNvPr>
          <p:cNvSpPr>
            <a:spLocks noGrp="1"/>
          </p:cNvSpPr>
          <p:nvPr>
            <p:ph type="pic" sz="quarter" idx="14" hasCustomPrompt="1"/>
          </p:nvPr>
        </p:nvSpPr>
        <p:spPr>
          <a:xfrm>
            <a:off x="6311901" y="1429061"/>
            <a:ext cx="5207000" cy="4419647"/>
          </a:xfrm>
        </p:spPr>
        <p:txBody>
          <a:bodyPr lIns="180000" anchor="t" anchorCtr="0">
            <a:noAutofit/>
          </a:bodyPr>
          <a:lstStyle>
            <a:lvl1pPr algn="ctr">
              <a:spcAft>
                <a:spcPts val="0"/>
              </a:spcAft>
              <a:defRPr sz="1400">
                <a:solidFill>
                  <a:schemeClr val="tx1"/>
                </a:solidFill>
              </a:defRPr>
            </a:lvl1pPr>
            <a:lvl3pPr>
              <a:defRPr/>
            </a:lvl3pPr>
            <a:lvl7pPr algn="ctr">
              <a:defRPr/>
            </a:lvl7pPr>
          </a:lstStyle>
          <a:p>
            <a:pPr lvl="0"/>
            <a:r>
              <a:rPr lang="fr-FR" dirty="0"/>
              <a:t>Cliquez sur l’icône pour insérer une image</a:t>
            </a:r>
          </a:p>
        </p:txBody>
      </p:sp>
    </p:spTree>
    <p:extLst>
      <p:ext uri="{BB962C8B-B14F-4D97-AF65-F5344CB8AC3E}">
        <p14:creationId xmlns:p14="http://schemas.microsoft.com/office/powerpoint/2010/main" val="1093783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Thank You 4">
    <p:bg>
      <p:bgPr>
        <a:gradFill>
          <a:gsLst>
            <a:gs pos="0">
              <a:srgbClr val="EB4E5F"/>
            </a:gs>
            <a:gs pos="50000">
              <a:srgbClr val="EB4E5F"/>
            </a:gs>
            <a:gs pos="100000">
              <a:srgbClr val="B11B39"/>
            </a:gs>
          </a:gsLst>
          <a:path path="circle">
            <a:fillToRect l="50000" t="50000" r="50000" b="50000"/>
          </a:path>
        </a:gra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D25D6BF-868C-C843-90D5-4BE02E0B046B}"/>
              </a:ext>
            </a:extLst>
          </p:cNvPr>
          <p:cNvPicPr>
            <a:picLocks noChangeAspect="1"/>
          </p:cNvPicPr>
          <p:nvPr userDrawn="1"/>
        </p:nvPicPr>
        <p:blipFill>
          <a:blip r:embed="rId2"/>
          <a:stretch>
            <a:fillRect/>
          </a:stretch>
        </p:blipFill>
        <p:spPr>
          <a:xfrm>
            <a:off x="4993491" y="3394038"/>
            <a:ext cx="2205019" cy="425254"/>
          </a:xfrm>
          <a:prstGeom prst="rect">
            <a:avLst/>
          </a:prstGeom>
        </p:spPr>
      </p:pic>
    </p:spTree>
    <p:extLst>
      <p:ext uri="{BB962C8B-B14F-4D97-AF65-F5344CB8AC3E}">
        <p14:creationId xmlns:p14="http://schemas.microsoft.com/office/powerpoint/2010/main" val="2020175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0E1448EA-49F2-D149-B4E7-3E3516078006}"/>
              </a:ext>
            </a:extLst>
          </p:cNvPr>
          <p:cNvSpPr>
            <a:spLocks noGrp="1"/>
          </p:cNvSpPr>
          <p:nvPr>
            <p:ph type="title" hasCustomPrompt="1"/>
          </p:nvPr>
        </p:nvSpPr>
        <p:spPr/>
        <p:txBody>
          <a:bodyPr/>
          <a:lstStyle>
            <a:lvl1pPr>
              <a:defRPr/>
            </a:lvl1pPr>
          </a:lstStyle>
          <a:p>
            <a:r>
              <a:rPr lang="fr-FR" dirty="0"/>
              <a:t>Titre de la présentation</a:t>
            </a:r>
          </a:p>
        </p:txBody>
      </p:sp>
      <p:sp>
        <p:nvSpPr>
          <p:cNvPr id="3" name="Espace réservé du texte 2">
            <a:extLst>
              <a:ext uri="{FF2B5EF4-FFF2-40B4-BE49-F238E27FC236}">
                <a16:creationId xmlns:a16="http://schemas.microsoft.com/office/drawing/2014/main" id="{7D86976E-869E-46E6-A01C-85C240ED1A2F}"/>
              </a:ext>
            </a:extLst>
          </p:cNvPr>
          <p:cNvSpPr>
            <a:spLocks noGrp="1"/>
          </p:cNvSpPr>
          <p:nvPr>
            <p:ph type="body" sz="quarter" idx="25" hasCustomPrompt="1"/>
          </p:nvPr>
        </p:nvSpPr>
        <p:spPr>
          <a:xfrm>
            <a:off x="770627" y="1153339"/>
            <a:ext cx="5325371" cy="1090112"/>
          </a:xfrm>
        </p:spPr>
        <p:txBody>
          <a:bodyPr lIns="0" anchor="b" anchorCtr="0">
            <a:noAutofit/>
          </a:bodyPr>
          <a:lstStyle>
            <a:lvl1pPr>
              <a:defRPr/>
            </a:lvl1pPr>
          </a:lstStyle>
          <a:p>
            <a:pPr lvl="1"/>
            <a:r>
              <a:rPr lang="fr-FR" dirty="0"/>
              <a:t>Sommaire</a:t>
            </a:r>
          </a:p>
        </p:txBody>
      </p:sp>
      <p:sp>
        <p:nvSpPr>
          <p:cNvPr id="7" name="Espace réservé du texte 6">
            <a:extLst>
              <a:ext uri="{FF2B5EF4-FFF2-40B4-BE49-F238E27FC236}">
                <a16:creationId xmlns:a16="http://schemas.microsoft.com/office/drawing/2014/main" id="{9D141609-2DAB-4F58-B13F-64A67824B2D5}"/>
              </a:ext>
            </a:extLst>
          </p:cNvPr>
          <p:cNvSpPr>
            <a:spLocks noGrp="1"/>
          </p:cNvSpPr>
          <p:nvPr>
            <p:ph type="body" sz="quarter" idx="27" hasCustomPrompt="1"/>
          </p:nvPr>
        </p:nvSpPr>
        <p:spPr>
          <a:xfrm>
            <a:off x="6350002" y="2585801"/>
            <a:ext cx="5467348" cy="3797745"/>
          </a:xfrm>
        </p:spPr>
        <p:txBody>
          <a:bodyPr lIns="360000">
            <a:noAutofit/>
          </a:bodyPr>
          <a:lstStyle>
            <a:lvl3pPr>
              <a:defRPr/>
            </a:lvl3pPr>
            <a:lvl4pPr marL="342900" indent="-342900">
              <a:buAutoNum type="arabicPeriod"/>
              <a:defRPr/>
            </a:lvl4pPr>
          </a:lstStyle>
          <a:p>
            <a:pPr lvl="2"/>
            <a:r>
              <a:rPr lang="fr-FR" dirty="0"/>
              <a:t>B. Nom du chapitre</a:t>
            </a:r>
          </a:p>
          <a:p>
            <a:pPr lvl="3"/>
            <a:r>
              <a:rPr lang="fr-FR" dirty="0"/>
              <a:t>Titre 1</a:t>
            </a:r>
          </a:p>
          <a:p>
            <a:pPr lvl="3"/>
            <a:r>
              <a:rPr lang="fr-FR" dirty="0"/>
              <a:t>Titre 2</a:t>
            </a:r>
          </a:p>
          <a:p>
            <a:pPr lvl="2"/>
            <a:endParaRPr lang="fr-FR" dirty="0"/>
          </a:p>
        </p:txBody>
      </p:sp>
      <p:sp>
        <p:nvSpPr>
          <p:cNvPr id="23" name="Espace réservé du texte 22">
            <a:extLst>
              <a:ext uri="{FF2B5EF4-FFF2-40B4-BE49-F238E27FC236}">
                <a16:creationId xmlns:a16="http://schemas.microsoft.com/office/drawing/2014/main" id="{21160D5A-821D-4148-97FB-001F200C51EF}"/>
              </a:ext>
            </a:extLst>
          </p:cNvPr>
          <p:cNvSpPr>
            <a:spLocks noGrp="1"/>
          </p:cNvSpPr>
          <p:nvPr>
            <p:ph type="body" sz="quarter" idx="28" hasCustomPrompt="1"/>
          </p:nvPr>
        </p:nvSpPr>
        <p:spPr>
          <a:xfrm>
            <a:off x="525272" y="2587017"/>
            <a:ext cx="5467349" cy="3796528"/>
          </a:xfrm>
        </p:spPr>
        <p:txBody>
          <a:bodyPr lIns="360000">
            <a:noAutofit/>
          </a:bodyPr>
          <a:lstStyle>
            <a:lvl1pPr>
              <a:defRPr/>
            </a:lvl1pPr>
            <a:lvl3pPr marL="457200" indent="-457200">
              <a:buAutoNum type="alphaUcPeriod"/>
              <a:defRPr/>
            </a:lvl3pPr>
            <a:lvl4pPr marL="342900" indent="-342900">
              <a:buAutoNum type="arabicPeriod"/>
              <a:defRPr/>
            </a:lvl4pPr>
          </a:lstStyle>
          <a:p>
            <a:pPr lvl="2"/>
            <a:r>
              <a:rPr lang="fr-FR" dirty="0"/>
              <a:t>Nom du chapitre</a:t>
            </a:r>
          </a:p>
          <a:p>
            <a:pPr lvl="3"/>
            <a:r>
              <a:rPr lang="fr-FR" dirty="0"/>
              <a:t>Titre 1</a:t>
            </a:r>
          </a:p>
          <a:p>
            <a:pPr lvl="3"/>
            <a:r>
              <a:rPr lang="fr-FR" dirty="0"/>
              <a:t>Titre 2</a:t>
            </a:r>
          </a:p>
          <a:p>
            <a:pPr lvl="3"/>
            <a:r>
              <a:rPr lang="fr-FR" dirty="0"/>
              <a:t>Titre 3</a:t>
            </a:r>
          </a:p>
          <a:p>
            <a:pPr lvl="3"/>
            <a:r>
              <a:rPr lang="fr-FR" dirty="0"/>
              <a:t>Titre 4</a:t>
            </a:r>
          </a:p>
          <a:p>
            <a:pPr lvl="3"/>
            <a:r>
              <a:rPr lang="fr-FR" dirty="0"/>
              <a:t>Titre 5</a:t>
            </a:r>
          </a:p>
          <a:p>
            <a:pPr lvl="2"/>
            <a:endParaRPr lang="fr-FR" dirty="0"/>
          </a:p>
        </p:txBody>
      </p:sp>
    </p:spTree>
    <p:extLst>
      <p:ext uri="{BB962C8B-B14F-4D97-AF65-F5344CB8AC3E}">
        <p14:creationId xmlns:p14="http://schemas.microsoft.com/office/powerpoint/2010/main" val="29654815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tercalai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F424D8-2313-458F-855A-C1956FB593B0}"/>
              </a:ext>
            </a:extLst>
          </p:cNvPr>
          <p:cNvSpPr>
            <a:spLocks noGrp="1"/>
          </p:cNvSpPr>
          <p:nvPr>
            <p:ph type="title" hasCustomPrompt="1"/>
          </p:nvPr>
        </p:nvSpPr>
        <p:spPr/>
        <p:txBody>
          <a:bodyPr/>
          <a:lstStyle>
            <a:lvl1pPr>
              <a:defRPr/>
            </a:lvl1pPr>
          </a:lstStyle>
          <a:p>
            <a:r>
              <a:rPr lang="fr-FR" dirty="0"/>
              <a:t>A. Titre du chapitre - H1</a:t>
            </a:r>
          </a:p>
        </p:txBody>
      </p:sp>
    </p:spTree>
    <p:extLst>
      <p:ext uri="{BB962C8B-B14F-4D97-AF65-F5344CB8AC3E}">
        <p14:creationId xmlns:p14="http://schemas.microsoft.com/office/powerpoint/2010/main" val="156786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tercalaire Chapitre">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FD2F2523-75F1-5748-85DC-402AC8A57B13}"/>
              </a:ext>
            </a:extLst>
          </p:cNvPr>
          <p:cNvSpPr>
            <a:spLocks noGrp="1"/>
          </p:cNvSpPr>
          <p:nvPr>
            <p:ph type="title" hasCustomPrompt="1"/>
          </p:nvPr>
        </p:nvSpPr>
        <p:spPr/>
        <p:txBody>
          <a:bodyPr/>
          <a:lstStyle>
            <a:lvl1pPr>
              <a:defRPr/>
            </a:lvl1pPr>
          </a:lstStyle>
          <a:p>
            <a:r>
              <a:rPr lang="fr-FR" dirty="0"/>
              <a:t>Titre du chapitre</a:t>
            </a:r>
          </a:p>
        </p:txBody>
      </p:sp>
      <p:sp>
        <p:nvSpPr>
          <p:cNvPr id="10" name="Espace réservé du texte 7">
            <a:extLst>
              <a:ext uri="{FF2B5EF4-FFF2-40B4-BE49-F238E27FC236}">
                <a16:creationId xmlns:a16="http://schemas.microsoft.com/office/drawing/2014/main" id="{EDE09757-75B9-CC43-8E05-8061F75EB92D}"/>
              </a:ext>
            </a:extLst>
          </p:cNvPr>
          <p:cNvSpPr>
            <a:spLocks noGrp="1"/>
          </p:cNvSpPr>
          <p:nvPr>
            <p:ph type="body" sz="quarter" idx="12" hasCustomPrompt="1"/>
          </p:nvPr>
        </p:nvSpPr>
        <p:spPr>
          <a:xfrm>
            <a:off x="2118167" y="2543581"/>
            <a:ext cx="6208183" cy="966383"/>
          </a:xfrm>
          <a:prstGeom prst="rect">
            <a:avLst/>
          </a:prstGeom>
        </p:spPr>
        <p:txBody>
          <a:bodyPr lIns="360000" anchor="b" anchorCtr="0">
            <a:noAutofit/>
          </a:bodyPr>
          <a:lstStyle>
            <a:lvl1pPr marL="0" indent="0">
              <a:lnSpc>
                <a:spcPct val="100000"/>
              </a:lnSpc>
              <a:spcAft>
                <a:spcPts val="0"/>
              </a:spcAft>
              <a:buFontTx/>
              <a:buNone/>
              <a:defRPr sz="5000" b="1" i="0" baseline="0">
                <a:solidFill>
                  <a:schemeClr val="tx1"/>
                </a:solidFill>
              </a:defRPr>
            </a:lvl1pPr>
          </a:lstStyle>
          <a:p>
            <a:r>
              <a:rPr lang="fr-FR" dirty="0"/>
              <a:t>1.</a:t>
            </a:r>
          </a:p>
        </p:txBody>
      </p:sp>
      <p:sp>
        <p:nvSpPr>
          <p:cNvPr id="13" name="Espace réservé du texte 2">
            <a:extLst>
              <a:ext uri="{FF2B5EF4-FFF2-40B4-BE49-F238E27FC236}">
                <a16:creationId xmlns:a16="http://schemas.microsoft.com/office/drawing/2014/main" id="{91EE7FDF-4327-B145-9C6C-46CE6D9CB4F1}"/>
              </a:ext>
            </a:extLst>
          </p:cNvPr>
          <p:cNvSpPr>
            <a:spLocks noGrp="1"/>
          </p:cNvSpPr>
          <p:nvPr>
            <p:ph type="body" sz="quarter" idx="13" hasCustomPrompt="1"/>
          </p:nvPr>
        </p:nvSpPr>
        <p:spPr>
          <a:xfrm>
            <a:off x="2118785" y="3579610"/>
            <a:ext cx="6208183" cy="939800"/>
          </a:xfrm>
          <a:prstGeom prst="rect">
            <a:avLst/>
          </a:prstGeom>
        </p:spPr>
        <p:txBody>
          <a:bodyPr lIns="360000">
            <a:noAutofit/>
          </a:bodyPr>
          <a:lstStyle>
            <a:lvl1pPr marL="0" indent="0">
              <a:buFontTx/>
              <a:buNone/>
              <a:defRPr sz="3000" b="1" i="0" baseline="0"/>
            </a:lvl1pPr>
          </a:lstStyle>
          <a:p>
            <a:r>
              <a:rPr lang="fr-FR" dirty="0"/>
              <a:t>Nom du chapitre</a:t>
            </a:r>
          </a:p>
        </p:txBody>
      </p:sp>
      <p:sp>
        <p:nvSpPr>
          <p:cNvPr id="2" name="Rectangle 1">
            <a:extLst>
              <a:ext uri="{FF2B5EF4-FFF2-40B4-BE49-F238E27FC236}">
                <a16:creationId xmlns:a16="http://schemas.microsoft.com/office/drawing/2014/main" id="{5CABA7EF-1129-4E09-B885-3F30FFFDBF45}"/>
              </a:ext>
            </a:extLst>
          </p:cNvPr>
          <p:cNvSpPr/>
          <p:nvPr userDrawn="1"/>
        </p:nvSpPr>
        <p:spPr>
          <a:xfrm>
            <a:off x="1979562" y="2543581"/>
            <a:ext cx="60959" cy="1975830"/>
          </a:xfrm>
          <a:prstGeom prst="rect">
            <a:avLst/>
          </a:prstGeom>
          <a:solidFill>
            <a:srgbClr val="EB4E5F"/>
          </a:solidFill>
          <a:ln>
            <a:solidFill>
              <a:srgbClr val="EB4E5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174611227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re et Contenu : 1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fr-FR" dirty="0"/>
          </a:p>
        </p:txBody>
      </p:sp>
      <p:sp>
        <p:nvSpPr>
          <p:cNvPr id="3" name="Content Placeholder 2"/>
          <p:cNvSpPr>
            <a:spLocks noGrp="1"/>
          </p:cNvSpPr>
          <p:nvPr>
            <p:ph idx="1"/>
          </p:nvPr>
        </p:nvSpPr>
        <p:spPr/>
        <p:txBody>
          <a:bodyPr/>
          <a:lstStyle>
            <a:lvl1pPr>
              <a:defRPr/>
            </a:lvl1pPr>
            <a:lvl3pPr>
              <a:defRPr/>
            </a:lvl3pPr>
            <a:lvl4pPr>
              <a:defRPr baseline="0"/>
            </a:lvl4pPr>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p:txBody>
      </p:sp>
    </p:spTree>
    <p:extLst>
      <p:ext uri="{BB962C8B-B14F-4D97-AF65-F5344CB8AC3E}">
        <p14:creationId xmlns:p14="http://schemas.microsoft.com/office/powerpoint/2010/main" val="403115011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Sommaire">
    <p:spTree>
      <p:nvGrpSpPr>
        <p:cNvPr id="1" name=""/>
        <p:cNvGrpSpPr/>
        <p:nvPr/>
      </p:nvGrpSpPr>
      <p:grpSpPr>
        <a:xfrm>
          <a:off x="0" y="0"/>
          <a:ext cx="0" cy="0"/>
          <a:chOff x="0" y="0"/>
          <a:chExt cx="0" cy="0"/>
        </a:xfrm>
      </p:grpSpPr>
      <p:sp>
        <p:nvSpPr>
          <p:cNvPr id="23" name="Espace réservé du texte 22">
            <a:extLst>
              <a:ext uri="{FF2B5EF4-FFF2-40B4-BE49-F238E27FC236}">
                <a16:creationId xmlns:a16="http://schemas.microsoft.com/office/drawing/2014/main" id="{21160D5A-821D-4148-97FB-001F200C51EF}"/>
              </a:ext>
            </a:extLst>
          </p:cNvPr>
          <p:cNvSpPr>
            <a:spLocks noGrp="1"/>
          </p:cNvSpPr>
          <p:nvPr>
            <p:ph type="body" sz="quarter" idx="28" hasCustomPrompt="1"/>
          </p:nvPr>
        </p:nvSpPr>
        <p:spPr>
          <a:xfrm>
            <a:off x="2241356" y="3659459"/>
            <a:ext cx="8646493" cy="1039483"/>
          </a:xfrm>
        </p:spPr>
        <p:txBody>
          <a:bodyPr lIns="360000">
            <a:noAutofit/>
          </a:bodyPr>
          <a:lstStyle>
            <a:lvl1pPr algn="l">
              <a:defRPr baseline="0">
                <a:solidFill>
                  <a:schemeClr val="accent2"/>
                </a:solidFill>
              </a:defRPr>
            </a:lvl1pPr>
            <a:lvl3pPr marL="457200" indent="-457200">
              <a:buAutoNum type="alphaUcPeriod"/>
              <a:defRPr/>
            </a:lvl3pPr>
            <a:lvl4pPr marL="0" indent="0">
              <a:buNone/>
              <a:defRPr/>
            </a:lvl4pPr>
          </a:lstStyle>
          <a:p>
            <a:pPr lvl="0"/>
            <a:r>
              <a:rPr lang="fr-FR" dirty="0"/>
              <a:t>Titre du chapitre – H1</a:t>
            </a:r>
          </a:p>
        </p:txBody>
      </p:sp>
      <p:sp>
        <p:nvSpPr>
          <p:cNvPr id="7" name="Espace réservé du titre 1">
            <a:extLst>
              <a:ext uri="{FF2B5EF4-FFF2-40B4-BE49-F238E27FC236}">
                <a16:creationId xmlns:a16="http://schemas.microsoft.com/office/drawing/2014/main" id="{A4998F61-428C-48CB-86F2-8DA246257AE3}"/>
              </a:ext>
            </a:extLst>
          </p:cNvPr>
          <p:cNvSpPr>
            <a:spLocks noGrp="1"/>
          </p:cNvSpPr>
          <p:nvPr>
            <p:ph type="title" hasCustomPrompt="1"/>
          </p:nvPr>
        </p:nvSpPr>
        <p:spPr>
          <a:xfrm>
            <a:off x="1" y="152945"/>
            <a:ext cx="9600000" cy="540000"/>
          </a:xfrm>
          <a:prstGeom prst="rect">
            <a:avLst/>
          </a:prstGeom>
        </p:spPr>
        <p:txBody>
          <a:bodyPr vert="horz" lIns="540000" tIns="45720" rIns="180000" bIns="45720" rtlCol="0" anchor="ctr">
            <a:normAutofit/>
          </a:bodyPr>
          <a:lstStyle>
            <a:lvl1pPr>
              <a:defRPr baseline="0">
                <a:solidFill>
                  <a:schemeClr val="accent2"/>
                </a:solidFill>
              </a:defRPr>
            </a:lvl1pPr>
          </a:lstStyle>
          <a:p>
            <a:r>
              <a:rPr lang="fr-FR" dirty="0"/>
              <a:t>A. Titre du chapitre - H1</a:t>
            </a:r>
          </a:p>
        </p:txBody>
      </p:sp>
    </p:spTree>
    <p:extLst>
      <p:ext uri="{BB962C8B-B14F-4D97-AF65-F5344CB8AC3E}">
        <p14:creationId xmlns:p14="http://schemas.microsoft.com/office/powerpoint/2010/main" val="373091174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B8A8C9-07BF-4545-8781-0C2D65595D27}"/>
              </a:ext>
            </a:extLst>
          </p:cNvPr>
          <p:cNvSpPr>
            <a:spLocks noGrp="1"/>
          </p:cNvSpPr>
          <p:nvPr>
            <p:ph type="title" hasCustomPrompt="1"/>
          </p:nvPr>
        </p:nvSpPr>
        <p:spPr/>
        <p:txBody>
          <a:bodyPr/>
          <a:lstStyle>
            <a:lvl1pPr>
              <a:defRPr/>
            </a:lvl1pPr>
          </a:lstStyle>
          <a:p>
            <a:r>
              <a:rPr lang="fr-FR" dirty="0"/>
              <a:t>Titre du chapitre</a:t>
            </a:r>
          </a:p>
        </p:txBody>
      </p:sp>
      <p:sp>
        <p:nvSpPr>
          <p:cNvPr id="3" name="Espace réservé de la date 2">
            <a:extLst>
              <a:ext uri="{FF2B5EF4-FFF2-40B4-BE49-F238E27FC236}">
                <a16:creationId xmlns:a16="http://schemas.microsoft.com/office/drawing/2014/main" id="{0F840A13-BF0E-4E1C-A864-23677E576458}"/>
              </a:ext>
            </a:extLst>
          </p:cNvPr>
          <p:cNvSpPr>
            <a:spLocks noGrp="1"/>
          </p:cNvSpPr>
          <p:nvPr>
            <p:ph type="dt" sz="half" idx="10"/>
          </p:nvPr>
        </p:nvSpPr>
        <p:spPr/>
        <p:txBody>
          <a:bodyPr/>
          <a:lstStyle/>
          <a:p>
            <a:r>
              <a:rPr lang="fr-FR">
                <a:solidFill>
                  <a:srgbClr val="EB4E5F"/>
                </a:solidFill>
              </a:rPr>
              <a:t>I</a:t>
            </a:r>
            <a:r>
              <a:rPr lang="fr-FR"/>
              <a:t>  </a:t>
            </a:r>
            <a:fld id="{E38F578C-A1A2-5C4C-86D4-6FA2DDE37D43}" type="datetime4">
              <a:rPr lang="fr-FR" smtClean="0"/>
              <a:t>3 avril 2024</a:t>
            </a:fld>
            <a:r>
              <a:rPr lang="fr-FR"/>
              <a:t>  </a:t>
            </a:r>
            <a:r>
              <a:rPr lang="fr-FR" dirty="0">
                <a:solidFill>
                  <a:srgbClr val="EB4E5F"/>
                </a:solidFill>
              </a:rPr>
              <a:t>I</a:t>
            </a:r>
          </a:p>
        </p:txBody>
      </p:sp>
      <p:sp>
        <p:nvSpPr>
          <p:cNvPr id="4" name="Espace réservé du pied de page 3">
            <a:extLst>
              <a:ext uri="{FF2B5EF4-FFF2-40B4-BE49-F238E27FC236}">
                <a16:creationId xmlns:a16="http://schemas.microsoft.com/office/drawing/2014/main" id="{BD09ACE3-ABA0-4E45-B3E6-8ED94FF8B276}"/>
              </a:ext>
            </a:extLst>
          </p:cNvPr>
          <p:cNvSpPr>
            <a:spLocks noGrp="1"/>
          </p:cNvSpPr>
          <p:nvPr>
            <p:ph type="ftr" sz="quarter" idx="11"/>
          </p:nvPr>
        </p:nvSpPr>
        <p:spPr/>
        <p:txBody>
          <a:bodyPr/>
          <a:lstStyle/>
          <a:p>
            <a:r>
              <a:rPr lang="fr-FR"/>
              <a:t>Titre de la présentation</a:t>
            </a:r>
            <a:endParaRPr lang="fr-FR" dirty="0"/>
          </a:p>
        </p:txBody>
      </p:sp>
      <p:sp>
        <p:nvSpPr>
          <p:cNvPr id="5" name="Espace réservé du numéro de diapositive 4">
            <a:extLst>
              <a:ext uri="{FF2B5EF4-FFF2-40B4-BE49-F238E27FC236}">
                <a16:creationId xmlns:a16="http://schemas.microsoft.com/office/drawing/2014/main" id="{22548BD3-DBD7-43F6-9416-7DB414E3E999}"/>
              </a:ext>
            </a:extLst>
          </p:cNvPr>
          <p:cNvSpPr>
            <a:spLocks noGrp="1"/>
          </p:cNvSpPr>
          <p:nvPr>
            <p:ph type="sldNum" sz="quarter" idx="12"/>
          </p:nvPr>
        </p:nvSpPr>
        <p:spPr/>
        <p:txBody>
          <a:bodyPr/>
          <a:lstStyle/>
          <a:p>
            <a:fld id="{2B623574-9FE8-49F6-A313-28ADE217C817}" type="slidenum">
              <a:rPr lang="fr-FR" smtClean="0"/>
              <a:pPr/>
              <a:t>‹N°›</a:t>
            </a:fld>
            <a:endParaRPr lang="fr-FR"/>
          </a:p>
        </p:txBody>
      </p:sp>
      <p:sp>
        <p:nvSpPr>
          <p:cNvPr id="6" name="Espace réservé du texte 6">
            <a:extLst>
              <a:ext uri="{FF2B5EF4-FFF2-40B4-BE49-F238E27FC236}">
                <a16:creationId xmlns:a16="http://schemas.microsoft.com/office/drawing/2014/main" id="{3E3C8771-DFA7-4E19-B1FB-A4A3E3F65F32}"/>
              </a:ext>
            </a:extLst>
          </p:cNvPr>
          <p:cNvSpPr>
            <a:spLocks noGrp="1"/>
          </p:cNvSpPr>
          <p:nvPr>
            <p:ph type="body" sz="quarter" idx="13" hasCustomPrompt="1"/>
          </p:nvPr>
        </p:nvSpPr>
        <p:spPr>
          <a:xfrm>
            <a:off x="673100" y="1149897"/>
            <a:ext cx="10960100" cy="596923"/>
          </a:xfrm>
        </p:spPr>
        <p:txBody>
          <a:bodyPr lIns="180000">
            <a:noAutofit/>
          </a:bodyPr>
          <a:lstStyle>
            <a:lvl1pPr>
              <a:defRPr/>
            </a:lvl1pPr>
            <a:lvl3pPr>
              <a:defRPr baseline="0">
                <a:solidFill>
                  <a:schemeClr val="accent2"/>
                </a:solidFill>
              </a:defRPr>
            </a:lvl3pPr>
          </a:lstStyle>
          <a:p>
            <a:pPr lvl="2"/>
            <a:r>
              <a:rPr lang="fr-FR" dirty="0"/>
              <a:t>Titre de votre tableau</a:t>
            </a:r>
          </a:p>
        </p:txBody>
      </p:sp>
      <p:sp>
        <p:nvSpPr>
          <p:cNvPr id="7" name="Espace réservé du tableau 8">
            <a:extLst>
              <a:ext uri="{FF2B5EF4-FFF2-40B4-BE49-F238E27FC236}">
                <a16:creationId xmlns:a16="http://schemas.microsoft.com/office/drawing/2014/main" id="{B25861CD-B6A1-43F9-A4B3-6B42473126F0}"/>
              </a:ext>
            </a:extLst>
          </p:cNvPr>
          <p:cNvSpPr>
            <a:spLocks noGrp="1"/>
          </p:cNvSpPr>
          <p:nvPr>
            <p:ph type="tbl" sz="quarter" idx="14" hasCustomPrompt="1"/>
          </p:nvPr>
        </p:nvSpPr>
        <p:spPr>
          <a:xfrm>
            <a:off x="673100" y="1949451"/>
            <a:ext cx="10960100" cy="3686174"/>
          </a:xfrm>
        </p:spPr>
        <p:txBody>
          <a:bodyPr lIns="0" rIns="0" anchor="t" anchorCtr="0">
            <a:noAutofit/>
          </a:bodyPr>
          <a:lstStyle>
            <a:lvl1pPr algn="ctr">
              <a:defRPr sz="1600">
                <a:solidFill>
                  <a:schemeClr val="tx1"/>
                </a:solidFill>
              </a:defRPr>
            </a:lvl1pPr>
            <a:lvl4pPr>
              <a:defRPr sz="1800"/>
            </a:lvl4pPr>
            <a:lvl7pPr algn="ctr">
              <a:defRPr/>
            </a:lvl7pPr>
          </a:lstStyle>
          <a:p>
            <a:pPr lvl="0"/>
            <a:r>
              <a:rPr lang="fr-FR" dirty="0"/>
              <a:t>Ajoutez ici votre tableau</a:t>
            </a:r>
          </a:p>
        </p:txBody>
      </p:sp>
    </p:spTree>
    <p:extLst>
      <p:ext uri="{BB962C8B-B14F-4D97-AF65-F5344CB8AC3E}">
        <p14:creationId xmlns:p14="http://schemas.microsoft.com/office/powerpoint/2010/main" val="3730448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0E1448EA-49F2-D149-B4E7-3E3516078006}"/>
              </a:ext>
            </a:extLst>
          </p:cNvPr>
          <p:cNvSpPr>
            <a:spLocks noGrp="1"/>
          </p:cNvSpPr>
          <p:nvPr>
            <p:ph type="title" hasCustomPrompt="1"/>
          </p:nvPr>
        </p:nvSpPr>
        <p:spPr/>
        <p:txBody>
          <a:bodyPr/>
          <a:lstStyle>
            <a:lvl1pPr>
              <a:defRPr/>
            </a:lvl1pPr>
          </a:lstStyle>
          <a:p>
            <a:r>
              <a:rPr lang="fr-FR" dirty="0"/>
              <a:t>Titre de la présentation</a:t>
            </a:r>
          </a:p>
        </p:txBody>
      </p:sp>
      <p:sp>
        <p:nvSpPr>
          <p:cNvPr id="3" name="Espace réservé du texte 2">
            <a:extLst>
              <a:ext uri="{FF2B5EF4-FFF2-40B4-BE49-F238E27FC236}">
                <a16:creationId xmlns:a16="http://schemas.microsoft.com/office/drawing/2014/main" id="{7D86976E-869E-46E6-A01C-85C240ED1A2F}"/>
              </a:ext>
            </a:extLst>
          </p:cNvPr>
          <p:cNvSpPr>
            <a:spLocks noGrp="1"/>
          </p:cNvSpPr>
          <p:nvPr>
            <p:ph type="body" sz="quarter" idx="25" hasCustomPrompt="1"/>
          </p:nvPr>
        </p:nvSpPr>
        <p:spPr>
          <a:xfrm>
            <a:off x="770627" y="1153339"/>
            <a:ext cx="5325371" cy="1090112"/>
          </a:xfrm>
        </p:spPr>
        <p:txBody>
          <a:bodyPr lIns="0" anchor="b" anchorCtr="0">
            <a:noAutofit/>
          </a:bodyPr>
          <a:lstStyle>
            <a:lvl1pPr>
              <a:defRPr/>
            </a:lvl1pPr>
          </a:lstStyle>
          <a:p>
            <a:pPr lvl="1"/>
            <a:r>
              <a:rPr lang="fr-FR" dirty="0"/>
              <a:t>Sommaire</a:t>
            </a:r>
          </a:p>
        </p:txBody>
      </p:sp>
      <p:sp>
        <p:nvSpPr>
          <p:cNvPr id="7" name="Espace réservé du texte 6">
            <a:extLst>
              <a:ext uri="{FF2B5EF4-FFF2-40B4-BE49-F238E27FC236}">
                <a16:creationId xmlns:a16="http://schemas.microsoft.com/office/drawing/2014/main" id="{9D141609-2DAB-4F58-B13F-64A67824B2D5}"/>
              </a:ext>
            </a:extLst>
          </p:cNvPr>
          <p:cNvSpPr>
            <a:spLocks noGrp="1"/>
          </p:cNvSpPr>
          <p:nvPr>
            <p:ph type="body" sz="quarter" idx="27" hasCustomPrompt="1"/>
          </p:nvPr>
        </p:nvSpPr>
        <p:spPr>
          <a:xfrm>
            <a:off x="6350002" y="2585801"/>
            <a:ext cx="5467348" cy="3797745"/>
          </a:xfrm>
        </p:spPr>
        <p:txBody>
          <a:bodyPr lIns="360000">
            <a:noAutofit/>
          </a:bodyPr>
          <a:lstStyle>
            <a:lvl3pPr>
              <a:defRPr/>
            </a:lvl3pPr>
            <a:lvl4pPr marL="342900" indent="-342900">
              <a:buAutoNum type="arabicPeriod"/>
              <a:defRPr/>
            </a:lvl4pPr>
          </a:lstStyle>
          <a:p>
            <a:pPr lvl="2"/>
            <a:r>
              <a:rPr lang="fr-FR" dirty="0"/>
              <a:t>B. Nom du chapitre</a:t>
            </a:r>
          </a:p>
          <a:p>
            <a:pPr lvl="3"/>
            <a:r>
              <a:rPr lang="fr-FR" dirty="0"/>
              <a:t>Titre 1</a:t>
            </a:r>
          </a:p>
          <a:p>
            <a:pPr lvl="3"/>
            <a:r>
              <a:rPr lang="fr-FR" dirty="0"/>
              <a:t>Titre 2</a:t>
            </a:r>
          </a:p>
          <a:p>
            <a:pPr lvl="2"/>
            <a:endParaRPr lang="fr-FR" dirty="0"/>
          </a:p>
        </p:txBody>
      </p:sp>
      <p:sp>
        <p:nvSpPr>
          <p:cNvPr id="23" name="Espace réservé du texte 22">
            <a:extLst>
              <a:ext uri="{FF2B5EF4-FFF2-40B4-BE49-F238E27FC236}">
                <a16:creationId xmlns:a16="http://schemas.microsoft.com/office/drawing/2014/main" id="{21160D5A-821D-4148-97FB-001F200C51EF}"/>
              </a:ext>
            </a:extLst>
          </p:cNvPr>
          <p:cNvSpPr>
            <a:spLocks noGrp="1"/>
          </p:cNvSpPr>
          <p:nvPr>
            <p:ph type="body" sz="quarter" idx="28" hasCustomPrompt="1"/>
          </p:nvPr>
        </p:nvSpPr>
        <p:spPr>
          <a:xfrm>
            <a:off x="525272" y="2587017"/>
            <a:ext cx="5467349" cy="3796528"/>
          </a:xfrm>
        </p:spPr>
        <p:txBody>
          <a:bodyPr lIns="360000">
            <a:noAutofit/>
          </a:bodyPr>
          <a:lstStyle>
            <a:lvl1pPr>
              <a:defRPr/>
            </a:lvl1pPr>
            <a:lvl3pPr marL="457200" indent="-457200">
              <a:buAutoNum type="alphaUcPeriod"/>
              <a:defRPr/>
            </a:lvl3pPr>
            <a:lvl4pPr marL="342900" indent="-342900">
              <a:buAutoNum type="arabicPeriod"/>
              <a:defRPr/>
            </a:lvl4pPr>
            <a:lvl5pPr>
              <a:defRPr/>
            </a:lvl5pPr>
          </a:lstStyle>
          <a:p>
            <a:pPr lvl="2"/>
            <a:r>
              <a:rPr lang="fr-FR" dirty="0"/>
              <a:t>Nom du chapitre</a:t>
            </a:r>
          </a:p>
          <a:p>
            <a:pPr lvl="3"/>
            <a:r>
              <a:rPr lang="fr-FR" dirty="0"/>
              <a:t>Titre 1</a:t>
            </a:r>
          </a:p>
          <a:p>
            <a:pPr lvl="3"/>
            <a:r>
              <a:rPr lang="fr-FR" dirty="0"/>
              <a:t>Titre 2</a:t>
            </a:r>
          </a:p>
          <a:p>
            <a:pPr lvl="3"/>
            <a:r>
              <a:rPr lang="fr-FR" dirty="0"/>
              <a:t>Titre 3</a:t>
            </a:r>
          </a:p>
          <a:p>
            <a:pPr lvl="3"/>
            <a:r>
              <a:rPr lang="fr-FR" dirty="0"/>
              <a:t>Titre 4</a:t>
            </a:r>
          </a:p>
          <a:p>
            <a:pPr lvl="3"/>
            <a:r>
              <a:rPr lang="fr-FR" dirty="0"/>
              <a:t>Titre 5</a:t>
            </a:r>
          </a:p>
          <a:p>
            <a:pPr lvl="2"/>
            <a:endParaRPr lang="fr-FR" dirty="0"/>
          </a:p>
        </p:txBody>
      </p:sp>
    </p:spTree>
    <p:extLst>
      <p:ext uri="{BB962C8B-B14F-4D97-AF65-F5344CB8AC3E}">
        <p14:creationId xmlns:p14="http://schemas.microsoft.com/office/powerpoint/2010/main" val="13236314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ercalai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F424D8-2313-458F-855A-C1956FB593B0}"/>
              </a:ext>
            </a:extLst>
          </p:cNvPr>
          <p:cNvSpPr>
            <a:spLocks noGrp="1"/>
          </p:cNvSpPr>
          <p:nvPr>
            <p:ph type="title" hasCustomPrompt="1"/>
          </p:nvPr>
        </p:nvSpPr>
        <p:spPr/>
        <p:txBody>
          <a:bodyPr/>
          <a:lstStyle>
            <a:lvl1pPr>
              <a:defRPr/>
            </a:lvl1pPr>
          </a:lstStyle>
          <a:p>
            <a:r>
              <a:rPr lang="fr-FR" dirty="0"/>
              <a:t>A. Titre du chapitre - H1</a:t>
            </a:r>
          </a:p>
        </p:txBody>
      </p:sp>
    </p:spTree>
    <p:extLst>
      <p:ext uri="{BB962C8B-B14F-4D97-AF65-F5344CB8AC3E}">
        <p14:creationId xmlns:p14="http://schemas.microsoft.com/office/powerpoint/2010/main" val="412899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ercalaire Chapitre">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FD2F2523-75F1-5748-85DC-402AC8A57B13}"/>
              </a:ext>
            </a:extLst>
          </p:cNvPr>
          <p:cNvSpPr>
            <a:spLocks noGrp="1"/>
          </p:cNvSpPr>
          <p:nvPr>
            <p:ph type="title" hasCustomPrompt="1"/>
          </p:nvPr>
        </p:nvSpPr>
        <p:spPr/>
        <p:txBody>
          <a:bodyPr/>
          <a:lstStyle>
            <a:lvl1pPr>
              <a:defRPr/>
            </a:lvl1pPr>
          </a:lstStyle>
          <a:p>
            <a:r>
              <a:rPr lang="fr-FR" dirty="0"/>
              <a:t>Titre du chapitre</a:t>
            </a:r>
          </a:p>
        </p:txBody>
      </p:sp>
      <p:sp>
        <p:nvSpPr>
          <p:cNvPr id="10" name="Espace réservé du texte 7">
            <a:extLst>
              <a:ext uri="{FF2B5EF4-FFF2-40B4-BE49-F238E27FC236}">
                <a16:creationId xmlns:a16="http://schemas.microsoft.com/office/drawing/2014/main" id="{EDE09757-75B9-CC43-8E05-8061F75EB92D}"/>
              </a:ext>
            </a:extLst>
          </p:cNvPr>
          <p:cNvSpPr>
            <a:spLocks noGrp="1"/>
          </p:cNvSpPr>
          <p:nvPr>
            <p:ph type="body" sz="quarter" idx="12" hasCustomPrompt="1"/>
          </p:nvPr>
        </p:nvSpPr>
        <p:spPr>
          <a:xfrm>
            <a:off x="2118167" y="2543581"/>
            <a:ext cx="6208183" cy="966383"/>
          </a:xfrm>
          <a:prstGeom prst="rect">
            <a:avLst/>
          </a:prstGeom>
        </p:spPr>
        <p:txBody>
          <a:bodyPr lIns="360000" anchor="b" anchorCtr="0">
            <a:noAutofit/>
          </a:bodyPr>
          <a:lstStyle>
            <a:lvl1pPr marL="0" indent="0">
              <a:lnSpc>
                <a:spcPct val="100000"/>
              </a:lnSpc>
              <a:spcAft>
                <a:spcPts val="0"/>
              </a:spcAft>
              <a:buFontTx/>
              <a:buNone/>
              <a:defRPr sz="5000" b="1" i="0" baseline="0">
                <a:solidFill>
                  <a:schemeClr val="tx1"/>
                </a:solidFill>
              </a:defRPr>
            </a:lvl1pPr>
          </a:lstStyle>
          <a:p>
            <a:r>
              <a:rPr lang="fr-FR" dirty="0"/>
              <a:t>1.</a:t>
            </a:r>
          </a:p>
        </p:txBody>
      </p:sp>
      <p:sp>
        <p:nvSpPr>
          <p:cNvPr id="13" name="Espace réservé du texte 2">
            <a:extLst>
              <a:ext uri="{FF2B5EF4-FFF2-40B4-BE49-F238E27FC236}">
                <a16:creationId xmlns:a16="http://schemas.microsoft.com/office/drawing/2014/main" id="{91EE7FDF-4327-B145-9C6C-46CE6D9CB4F1}"/>
              </a:ext>
            </a:extLst>
          </p:cNvPr>
          <p:cNvSpPr>
            <a:spLocks noGrp="1"/>
          </p:cNvSpPr>
          <p:nvPr>
            <p:ph type="body" sz="quarter" idx="13" hasCustomPrompt="1"/>
          </p:nvPr>
        </p:nvSpPr>
        <p:spPr>
          <a:xfrm>
            <a:off x="2118785" y="3579610"/>
            <a:ext cx="6208183" cy="939800"/>
          </a:xfrm>
          <a:prstGeom prst="rect">
            <a:avLst/>
          </a:prstGeom>
        </p:spPr>
        <p:txBody>
          <a:bodyPr lIns="360000">
            <a:noAutofit/>
          </a:bodyPr>
          <a:lstStyle>
            <a:lvl1pPr marL="0" indent="0">
              <a:buFontTx/>
              <a:buNone/>
              <a:defRPr sz="3000" b="1" i="0" baseline="0"/>
            </a:lvl1pPr>
          </a:lstStyle>
          <a:p>
            <a:r>
              <a:rPr lang="fr-FR" dirty="0"/>
              <a:t>Nom du chapitre</a:t>
            </a:r>
          </a:p>
        </p:txBody>
      </p:sp>
      <p:sp>
        <p:nvSpPr>
          <p:cNvPr id="2" name="Rectangle 1">
            <a:extLst>
              <a:ext uri="{FF2B5EF4-FFF2-40B4-BE49-F238E27FC236}">
                <a16:creationId xmlns:a16="http://schemas.microsoft.com/office/drawing/2014/main" id="{5CABA7EF-1129-4E09-B885-3F30FFFDBF45}"/>
              </a:ext>
            </a:extLst>
          </p:cNvPr>
          <p:cNvSpPr/>
          <p:nvPr userDrawn="1"/>
        </p:nvSpPr>
        <p:spPr>
          <a:xfrm>
            <a:off x="1979562" y="2543581"/>
            <a:ext cx="60959" cy="1975830"/>
          </a:xfrm>
          <a:prstGeom prst="rect">
            <a:avLst/>
          </a:prstGeom>
          <a:solidFill>
            <a:srgbClr val="EB4E5F"/>
          </a:solidFill>
          <a:ln>
            <a:solidFill>
              <a:srgbClr val="EB4E5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23918803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ercalaire Chapitre">
    <p:spTree>
      <p:nvGrpSpPr>
        <p:cNvPr id="1" name=""/>
        <p:cNvGrpSpPr/>
        <p:nvPr/>
      </p:nvGrpSpPr>
      <p:grpSpPr>
        <a:xfrm>
          <a:off x="0" y="0"/>
          <a:ext cx="0" cy="0"/>
          <a:chOff x="0" y="0"/>
          <a:chExt cx="0" cy="0"/>
        </a:xfrm>
      </p:grpSpPr>
      <p:sp>
        <p:nvSpPr>
          <p:cNvPr id="23" name="Espace réservé du texte 22">
            <a:extLst>
              <a:ext uri="{FF2B5EF4-FFF2-40B4-BE49-F238E27FC236}">
                <a16:creationId xmlns:a16="http://schemas.microsoft.com/office/drawing/2014/main" id="{21160D5A-821D-4148-97FB-001F200C51EF}"/>
              </a:ext>
            </a:extLst>
          </p:cNvPr>
          <p:cNvSpPr>
            <a:spLocks noGrp="1"/>
          </p:cNvSpPr>
          <p:nvPr>
            <p:ph type="body" sz="quarter" idx="28" hasCustomPrompt="1"/>
          </p:nvPr>
        </p:nvSpPr>
        <p:spPr>
          <a:xfrm>
            <a:off x="2484410" y="3637157"/>
            <a:ext cx="8395629" cy="1039483"/>
          </a:xfrm>
        </p:spPr>
        <p:txBody>
          <a:bodyPr lIns="360000">
            <a:noAutofit/>
          </a:bodyPr>
          <a:lstStyle>
            <a:lvl1pPr algn="l">
              <a:defRPr>
                <a:solidFill>
                  <a:schemeClr val="bg1"/>
                </a:solidFill>
              </a:defRPr>
            </a:lvl1pPr>
            <a:lvl3pPr marL="457200" indent="-457200">
              <a:buAutoNum type="alphaUcPeriod"/>
              <a:defRPr/>
            </a:lvl3pPr>
            <a:lvl4pPr marL="0" indent="0">
              <a:buNone/>
              <a:defRPr/>
            </a:lvl4pPr>
          </a:lstStyle>
          <a:p>
            <a:pPr lvl="0"/>
            <a:r>
              <a:rPr lang="fr-FR" dirty="0"/>
              <a:t>Titre du chapitre</a:t>
            </a:r>
          </a:p>
        </p:txBody>
      </p:sp>
    </p:spTree>
    <p:extLst>
      <p:ext uri="{BB962C8B-B14F-4D97-AF65-F5344CB8AC3E}">
        <p14:creationId xmlns:p14="http://schemas.microsoft.com/office/powerpoint/2010/main" val="14477540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ercalaire Chapitre détaillé">
    <p:spTree>
      <p:nvGrpSpPr>
        <p:cNvPr id="1" name=""/>
        <p:cNvGrpSpPr/>
        <p:nvPr/>
      </p:nvGrpSpPr>
      <p:grpSpPr>
        <a:xfrm>
          <a:off x="0" y="0"/>
          <a:ext cx="0" cy="0"/>
          <a:chOff x="0" y="0"/>
          <a:chExt cx="0" cy="0"/>
        </a:xfrm>
      </p:grpSpPr>
      <p:sp>
        <p:nvSpPr>
          <p:cNvPr id="3" name="Espace réservé du texte 22">
            <a:extLst>
              <a:ext uri="{FF2B5EF4-FFF2-40B4-BE49-F238E27FC236}">
                <a16:creationId xmlns:a16="http://schemas.microsoft.com/office/drawing/2014/main" id="{F5E4B647-AF47-405F-8BF1-8E8CAD83C4AB}"/>
              </a:ext>
            </a:extLst>
          </p:cNvPr>
          <p:cNvSpPr>
            <a:spLocks noGrp="1"/>
          </p:cNvSpPr>
          <p:nvPr>
            <p:ph type="body" sz="quarter" idx="28" hasCustomPrompt="1"/>
          </p:nvPr>
        </p:nvSpPr>
        <p:spPr>
          <a:xfrm>
            <a:off x="1022156" y="3219967"/>
            <a:ext cx="10193696" cy="3019246"/>
          </a:xfrm>
        </p:spPr>
        <p:txBody>
          <a:bodyPr lIns="360000">
            <a:noAutofit/>
          </a:bodyPr>
          <a:lstStyle>
            <a:lvl1pPr algn="l">
              <a:defRPr>
                <a:solidFill>
                  <a:schemeClr val="bg1"/>
                </a:solidFill>
              </a:defRPr>
            </a:lvl1pPr>
            <a:lvl2pPr marL="361950" indent="-361950">
              <a:defRPr>
                <a:solidFill>
                  <a:schemeClr val="bg1"/>
                </a:solidFill>
              </a:defRPr>
            </a:lvl2pPr>
            <a:lvl3pPr marL="457200" indent="-457200">
              <a:buAutoNum type="alphaUcPeriod"/>
              <a:defRPr/>
            </a:lvl3pPr>
            <a:lvl4pPr marL="0" indent="0">
              <a:buNone/>
              <a:defRPr/>
            </a:lvl4pPr>
          </a:lstStyle>
          <a:p>
            <a:pPr lvl="1"/>
            <a:r>
              <a:rPr lang="fr-FR" dirty="0"/>
              <a:t>1. Cas d’un titre très court</a:t>
            </a:r>
          </a:p>
          <a:p>
            <a:pPr lvl="1"/>
            <a:r>
              <a:rPr lang="fr-FR" dirty="0"/>
              <a:t>2. Cas d’un titre très normalement long</a:t>
            </a:r>
          </a:p>
          <a:p>
            <a:pPr lvl="1"/>
            <a:r>
              <a:rPr lang="fr-FR" dirty="0"/>
              <a:t>3. Cas exceptionnel d’un titre particulièrement long.</a:t>
            </a:r>
          </a:p>
          <a:p>
            <a:pPr lvl="1"/>
            <a:r>
              <a:rPr lang="fr-FR" dirty="0"/>
              <a:t>4.</a:t>
            </a:r>
          </a:p>
          <a:p>
            <a:pPr lvl="1"/>
            <a:endParaRPr lang="fr-FR" dirty="0"/>
          </a:p>
        </p:txBody>
      </p:sp>
      <p:sp>
        <p:nvSpPr>
          <p:cNvPr id="7" name="Espace réservé du texte 6">
            <a:extLst>
              <a:ext uri="{FF2B5EF4-FFF2-40B4-BE49-F238E27FC236}">
                <a16:creationId xmlns:a16="http://schemas.microsoft.com/office/drawing/2014/main" id="{4A8BD677-7EB2-47D7-ACCB-F57CDF59E3DF}"/>
              </a:ext>
            </a:extLst>
          </p:cNvPr>
          <p:cNvSpPr>
            <a:spLocks noGrp="1"/>
          </p:cNvSpPr>
          <p:nvPr>
            <p:ph type="body" sz="quarter" idx="29" hasCustomPrompt="1"/>
          </p:nvPr>
        </p:nvSpPr>
        <p:spPr>
          <a:xfrm>
            <a:off x="1022071" y="2529195"/>
            <a:ext cx="10193867" cy="673100"/>
          </a:xfrm>
        </p:spPr>
        <p:txBody>
          <a:bodyPr lIns="396000">
            <a:noAutofit/>
          </a:bodyPr>
          <a:lstStyle>
            <a:lvl1pPr>
              <a:defRPr>
                <a:solidFill>
                  <a:schemeClr val="tx1"/>
                </a:solidFill>
              </a:defRPr>
            </a:lvl1pPr>
          </a:lstStyle>
          <a:p>
            <a:pPr lvl="0"/>
            <a:r>
              <a:rPr lang="fr-FR" dirty="0"/>
              <a:t>Titre du chapitre</a:t>
            </a:r>
          </a:p>
        </p:txBody>
      </p:sp>
    </p:spTree>
    <p:extLst>
      <p:ext uri="{BB962C8B-B14F-4D97-AF65-F5344CB8AC3E}">
        <p14:creationId xmlns:p14="http://schemas.microsoft.com/office/powerpoint/2010/main" val="2180428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3" name="Espace réservé du texte 22">
            <a:extLst>
              <a:ext uri="{FF2B5EF4-FFF2-40B4-BE49-F238E27FC236}">
                <a16:creationId xmlns:a16="http://schemas.microsoft.com/office/drawing/2014/main" id="{21160D5A-821D-4148-97FB-001F200C51EF}"/>
              </a:ext>
            </a:extLst>
          </p:cNvPr>
          <p:cNvSpPr>
            <a:spLocks noGrp="1"/>
          </p:cNvSpPr>
          <p:nvPr>
            <p:ph type="body" sz="quarter" idx="28" hasCustomPrompt="1"/>
          </p:nvPr>
        </p:nvSpPr>
        <p:spPr>
          <a:xfrm>
            <a:off x="2241356" y="3659459"/>
            <a:ext cx="8646493" cy="1039483"/>
          </a:xfrm>
        </p:spPr>
        <p:txBody>
          <a:bodyPr lIns="360000">
            <a:noAutofit/>
          </a:bodyPr>
          <a:lstStyle>
            <a:lvl1pPr algn="l">
              <a:defRPr baseline="0">
                <a:solidFill>
                  <a:schemeClr val="accent2"/>
                </a:solidFill>
              </a:defRPr>
            </a:lvl1pPr>
            <a:lvl3pPr marL="457200" indent="-457200">
              <a:buAutoNum type="alphaUcPeriod"/>
              <a:defRPr/>
            </a:lvl3pPr>
            <a:lvl4pPr marL="0" indent="0">
              <a:buNone/>
              <a:defRPr/>
            </a:lvl4pPr>
          </a:lstStyle>
          <a:p>
            <a:pPr lvl="0"/>
            <a:r>
              <a:rPr lang="fr-FR" dirty="0"/>
              <a:t>Titre du chapitre</a:t>
            </a:r>
          </a:p>
        </p:txBody>
      </p:sp>
      <p:sp>
        <p:nvSpPr>
          <p:cNvPr id="7" name="Espace réservé du titre 1">
            <a:extLst>
              <a:ext uri="{FF2B5EF4-FFF2-40B4-BE49-F238E27FC236}">
                <a16:creationId xmlns:a16="http://schemas.microsoft.com/office/drawing/2014/main" id="{A4998F61-428C-48CB-86F2-8DA246257AE3}"/>
              </a:ext>
            </a:extLst>
          </p:cNvPr>
          <p:cNvSpPr>
            <a:spLocks noGrp="1"/>
          </p:cNvSpPr>
          <p:nvPr>
            <p:ph type="title" hasCustomPrompt="1"/>
          </p:nvPr>
        </p:nvSpPr>
        <p:spPr>
          <a:xfrm>
            <a:off x="1" y="198665"/>
            <a:ext cx="9600000" cy="540000"/>
          </a:xfrm>
          <a:prstGeom prst="rect">
            <a:avLst/>
          </a:prstGeom>
        </p:spPr>
        <p:txBody>
          <a:bodyPr vert="horz" lIns="540000" tIns="45720" rIns="180000" bIns="45720" rtlCol="0" anchor="ctr">
            <a:normAutofit/>
          </a:bodyPr>
          <a:lstStyle>
            <a:lvl1pPr>
              <a:defRPr baseline="0">
                <a:solidFill>
                  <a:schemeClr val="accent2"/>
                </a:solidFill>
              </a:defRPr>
            </a:lvl1pPr>
          </a:lstStyle>
          <a:p>
            <a:r>
              <a:rPr lang="fr-FR" dirty="0"/>
              <a:t>A. Titre du chapitre</a:t>
            </a:r>
          </a:p>
        </p:txBody>
      </p:sp>
    </p:spTree>
    <p:extLst>
      <p:ext uri="{BB962C8B-B14F-4D97-AF65-F5344CB8AC3E}">
        <p14:creationId xmlns:p14="http://schemas.microsoft.com/office/powerpoint/2010/main" val="3621810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emf"/><Relationship Id="rId5" Type="http://schemas.openxmlformats.org/officeDocument/2006/relationships/theme" Target="../theme/theme4.xml"/><Relationship Id="rId4"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3.emf"/><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jpg"/><Relationship Id="rId5" Type="http://schemas.openxmlformats.org/officeDocument/2006/relationships/theme" Target="../theme/theme5.xml"/><Relationship Id="rId4"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7.emf"/><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2.jpg"/><Relationship Id="rId5" Type="http://schemas.openxmlformats.org/officeDocument/2006/relationships/theme" Target="../theme/theme6.xml"/><Relationship Id="rId4" Type="http://schemas.openxmlformats.org/officeDocument/2006/relationships/slideLayout" Target="../slideLayouts/slideLayout2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8.emf"/><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7.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2146FD3-EBDC-7646-9DFB-DC2F290F742C}"/>
              </a:ext>
            </a:extLst>
          </p:cNvPr>
          <p:cNvSpPr>
            <a:spLocks noGrp="1"/>
          </p:cNvSpPr>
          <p:nvPr>
            <p:ph type="body" idx="1"/>
          </p:nvPr>
        </p:nvSpPr>
        <p:spPr>
          <a:xfrm>
            <a:off x="1" y="1340939"/>
            <a:ext cx="12178551" cy="4271584"/>
          </a:xfrm>
          <a:prstGeom prst="rect">
            <a:avLst/>
          </a:prstGeom>
        </p:spPr>
        <p:txBody>
          <a:bodyPr vert="horz" lIns="540000" tIns="46800" rIns="540000" bIns="45720" rtlCol="0">
            <a:normAutofit/>
          </a:bodyPr>
          <a:lstStyle/>
          <a:p>
            <a:pPr lvl="0"/>
            <a:r>
              <a:rPr lang="fr-FR" dirty="0"/>
              <a:t>Titre H1</a:t>
            </a:r>
          </a:p>
          <a:p>
            <a:pPr lvl="1"/>
            <a:r>
              <a:rPr lang="fr-FR" dirty="0"/>
              <a:t>Titre H2</a:t>
            </a:r>
          </a:p>
          <a:p>
            <a:pPr lvl="2"/>
            <a:r>
              <a:rPr lang="fr-FR" dirty="0"/>
              <a:t>Titre H3</a:t>
            </a:r>
          </a:p>
          <a:p>
            <a:pPr lvl="3"/>
            <a:r>
              <a:rPr lang="fr-FR" dirty="0"/>
              <a:t>Titre H4</a:t>
            </a:r>
          </a:p>
          <a:p>
            <a:pPr lvl="4"/>
            <a:r>
              <a:rPr lang="fr-FR" dirty="0"/>
              <a:t>Titre H5</a:t>
            </a:r>
          </a:p>
          <a:p>
            <a:pPr lvl="5"/>
            <a:r>
              <a:rPr lang="fr-FR" dirty="0"/>
              <a:t>Pied de page</a:t>
            </a:r>
          </a:p>
          <a:p>
            <a:pPr lvl="6"/>
            <a:r>
              <a:rPr lang="fr-FR" dirty="0"/>
              <a:t>Texte P</a:t>
            </a:r>
          </a:p>
          <a:p>
            <a:pPr lvl="7"/>
            <a:r>
              <a:rPr lang="fr-FR" dirty="0"/>
              <a:t>Texte LI</a:t>
            </a:r>
          </a:p>
          <a:p>
            <a:pPr lvl="8"/>
            <a:r>
              <a:rPr lang="fr-FR" dirty="0"/>
              <a:t>Texte UL</a:t>
            </a:r>
          </a:p>
        </p:txBody>
      </p:sp>
      <p:cxnSp>
        <p:nvCxnSpPr>
          <p:cNvPr id="24" name="Connecteur droit 23">
            <a:extLst>
              <a:ext uri="{FF2B5EF4-FFF2-40B4-BE49-F238E27FC236}">
                <a16:creationId xmlns:a16="http://schemas.microsoft.com/office/drawing/2014/main" id="{58E789B0-A888-6749-B400-F148EE28317A}"/>
              </a:ext>
            </a:extLst>
          </p:cNvPr>
          <p:cNvCxnSpPr/>
          <p:nvPr userDrawn="1"/>
        </p:nvCxnSpPr>
        <p:spPr>
          <a:xfrm>
            <a:off x="-17931" y="932400"/>
            <a:ext cx="1220993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28750D12-C684-6140-90CC-844D692660C3}"/>
              </a:ext>
            </a:extLst>
          </p:cNvPr>
          <p:cNvSpPr/>
          <p:nvPr userDrawn="1"/>
        </p:nvSpPr>
        <p:spPr>
          <a:xfrm>
            <a:off x="9947305" y="2"/>
            <a:ext cx="2244694" cy="93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6" name="Espace réservé du titre 1">
            <a:extLst>
              <a:ext uri="{FF2B5EF4-FFF2-40B4-BE49-F238E27FC236}">
                <a16:creationId xmlns:a16="http://schemas.microsoft.com/office/drawing/2014/main" id="{E584223F-F2C6-E542-B652-CA9B99E162E9}"/>
              </a:ext>
            </a:extLst>
          </p:cNvPr>
          <p:cNvSpPr>
            <a:spLocks noGrp="1"/>
          </p:cNvSpPr>
          <p:nvPr>
            <p:ph type="title"/>
          </p:nvPr>
        </p:nvSpPr>
        <p:spPr>
          <a:xfrm>
            <a:off x="1" y="189521"/>
            <a:ext cx="9600000" cy="540000"/>
          </a:xfrm>
          <a:prstGeom prst="rect">
            <a:avLst/>
          </a:prstGeom>
        </p:spPr>
        <p:txBody>
          <a:bodyPr vert="horz" lIns="540000" tIns="45720" rIns="180000" bIns="45720" rtlCol="0" anchor="ctr">
            <a:noAutofit/>
          </a:bodyPr>
          <a:lstStyle/>
          <a:p>
            <a:r>
              <a:rPr lang="fr-FR" dirty="0"/>
              <a:t>Titre du chapitre</a:t>
            </a:r>
          </a:p>
        </p:txBody>
      </p:sp>
      <p:sp>
        <p:nvSpPr>
          <p:cNvPr id="9" name="Espace réservé de la date 8">
            <a:extLst>
              <a:ext uri="{FF2B5EF4-FFF2-40B4-BE49-F238E27FC236}">
                <a16:creationId xmlns:a16="http://schemas.microsoft.com/office/drawing/2014/main" id="{6C2BB36A-B938-4142-B789-EF3F793C3933}"/>
              </a:ext>
            </a:extLst>
          </p:cNvPr>
          <p:cNvSpPr>
            <a:spLocks noGrp="1"/>
          </p:cNvSpPr>
          <p:nvPr>
            <p:ph type="dt" sz="half" idx="2"/>
          </p:nvPr>
        </p:nvSpPr>
        <p:spPr>
          <a:xfrm>
            <a:off x="8128000" y="6339929"/>
            <a:ext cx="2743200" cy="365125"/>
          </a:xfrm>
          <a:prstGeom prst="rect">
            <a:avLst/>
          </a:prstGeom>
        </p:spPr>
        <p:txBody>
          <a:bodyPr vert="horz" lIns="91440" tIns="45720" rIns="91440" bIns="45720" rtlCol="0" anchor="ctr"/>
          <a:lstStyle>
            <a:lvl1pPr algn="ctr">
              <a:lnSpc>
                <a:spcPts val="1200"/>
              </a:lnSpc>
              <a:spcBef>
                <a:spcPts val="600"/>
              </a:spcBef>
              <a:spcAft>
                <a:spcPts val="600"/>
              </a:spcAft>
              <a:defRPr sz="1130" b="1">
                <a:solidFill>
                  <a:schemeClr val="tx1"/>
                </a:solidFill>
              </a:defRPr>
            </a:lvl1pPr>
          </a:lstStyle>
          <a:p>
            <a:r>
              <a:rPr lang="fr-FR">
                <a:solidFill>
                  <a:srgbClr val="EB4E5F"/>
                </a:solidFill>
              </a:rPr>
              <a:t>I</a:t>
            </a:r>
            <a:r>
              <a:rPr lang="fr-FR"/>
              <a:t>  </a:t>
            </a:r>
            <a:fld id="{2A6496EC-CED4-DA43-A9F8-AAFC4BED2F3F}" type="datetime4">
              <a:rPr lang="fr-FR" smtClean="0"/>
              <a:t>3 avril 2024</a:t>
            </a:fld>
            <a:r>
              <a:rPr lang="fr-FR"/>
              <a:t>  </a:t>
            </a:r>
            <a:r>
              <a:rPr lang="fr-FR" dirty="0">
                <a:solidFill>
                  <a:srgbClr val="EB4E5F"/>
                </a:solidFill>
              </a:rPr>
              <a:t>I</a:t>
            </a:r>
          </a:p>
        </p:txBody>
      </p:sp>
      <p:sp>
        <p:nvSpPr>
          <p:cNvPr id="10" name="Espace réservé du pied de page 9">
            <a:extLst>
              <a:ext uri="{FF2B5EF4-FFF2-40B4-BE49-F238E27FC236}">
                <a16:creationId xmlns:a16="http://schemas.microsoft.com/office/drawing/2014/main" id="{E0A9918E-8E16-411F-8B92-1375F89CAF62}"/>
              </a:ext>
            </a:extLst>
          </p:cNvPr>
          <p:cNvSpPr>
            <a:spLocks noGrp="1"/>
          </p:cNvSpPr>
          <p:nvPr>
            <p:ph type="ftr" sz="quarter" idx="3"/>
          </p:nvPr>
        </p:nvSpPr>
        <p:spPr>
          <a:xfrm>
            <a:off x="0" y="6339931"/>
            <a:ext cx="8128000" cy="365125"/>
          </a:xfrm>
          <a:prstGeom prst="rect">
            <a:avLst/>
          </a:prstGeom>
        </p:spPr>
        <p:txBody>
          <a:bodyPr vert="horz" lIns="360000" tIns="45720" rIns="91440" bIns="45720" rtlCol="0" anchor="ctr"/>
          <a:lstStyle>
            <a:lvl1pPr algn="l">
              <a:lnSpc>
                <a:spcPts val="1200"/>
              </a:lnSpc>
              <a:spcBef>
                <a:spcPts val="600"/>
              </a:spcBef>
              <a:spcAft>
                <a:spcPts val="600"/>
              </a:spcAft>
              <a:defRPr sz="1130" b="1">
                <a:solidFill>
                  <a:schemeClr val="tx1"/>
                </a:solidFill>
              </a:defRPr>
            </a:lvl1pPr>
          </a:lstStyle>
          <a:p>
            <a:r>
              <a:rPr lang="fr-FR"/>
              <a:t>Titre de la présentation</a:t>
            </a:r>
            <a:endParaRPr lang="fr-FR" dirty="0"/>
          </a:p>
        </p:txBody>
      </p:sp>
      <p:sp>
        <p:nvSpPr>
          <p:cNvPr id="11" name="Espace réservé du numéro de diapositive 10">
            <a:extLst>
              <a:ext uri="{FF2B5EF4-FFF2-40B4-BE49-F238E27FC236}">
                <a16:creationId xmlns:a16="http://schemas.microsoft.com/office/drawing/2014/main" id="{22CA0DA1-6F4A-4880-B1D2-DE2DE51FD245}"/>
              </a:ext>
            </a:extLst>
          </p:cNvPr>
          <p:cNvSpPr>
            <a:spLocks noGrp="1"/>
          </p:cNvSpPr>
          <p:nvPr>
            <p:ph type="sldNum" sz="quarter" idx="4"/>
          </p:nvPr>
        </p:nvSpPr>
        <p:spPr>
          <a:xfrm>
            <a:off x="10871201" y="6339930"/>
            <a:ext cx="1307351" cy="365125"/>
          </a:xfrm>
          <a:prstGeom prst="rect">
            <a:avLst/>
          </a:prstGeom>
        </p:spPr>
        <p:txBody>
          <a:bodyPr vert="horz" lIns="90000" tIns="45720" rIns="360000" bIns="45720" rtlCol="0" anchor="ctr"/>
          <a:lstStyle>
            <a:lvl1pPr algn="r">
              <a:lnSpc>
                <a:spcPts val="1200"/>
              </a:lnSpc>
              <a:spcBef>
                <a:spcPts val="600"/>
              </a:spcBef>
              <a:spcAft>
                <a:spcPts val="600"/>
              </a:spcAft>
              <a:defRPr sz="1130" b="1">
                <a:solidFill>
                  <a:schemeClr val="tx1"/>
                </a:solidFill>
              </a:defRPr>
            </a:lvl1pPr>
          </a:lstStyle>
          <a:p>
            <a:fld id="{2B623574-9FE8-49F6-A313-28ADE217C817}" type="slidenum">
              <a:rPr lang="fr-FR" smtClean="0"/>
              <a:pPr/>
              <a:t>‹N°›</a:t>
            </a:fld>
            <a:endParaRPr lang="fr-FR"/>
          </a:p>
        </p:txBody>
      </p:sp>
      <p:cxnSp>
        <p:nvCxnSpPr>
          <p:cNvPr id="12" name="Connecteur droit 11">
            <a:extLst>
              <a:ext uri="{FF2B5EF4-FFF2-40B4-BE49-F238E27FC236}">
                <a16:creationId xmlns:a16="http://schemas.microsoft.com/office/drawing/2014/main" id="{60343789-C8A9-4B0B-B455-25945BED2B5E}"/>
              </a:ext>
            </a:extLst>
          </p:cNvPr>
          <p:cNvCxnSpPr/>
          <p:nvPr userDrawn="1"/>
        </p:nvCxnSpPr>
        <p:spPr>
          <a:xfrm>
            <a:off x="-17931" y="6179481"/>
            <a:ext cx="122099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6D69954F-37D6-8A4B-BB20-921576CA5D11}"/>
              </a:ext>
            </a:extLst>
          </p:cNvPr>
          <p:cNvPicPr>
            <a:picLocks noChangeAspect="1"/>
          </p:cNvPicPr>
          <p:nvPr userDrawn="1"/>
        </p:nvPicPr>
        <p:blipFill>
          <a:blip r:embed="rId5"/>
          <a:stretch>
            <a:fillRect/>
          </a:stretch>
        </p:blipFill>
        <p:spPr>
          <a:xfrm>
            <a:off x="10223500" y="242445"/>
            <a:ext cx="1658435" cy="452880"/>
          </a:xfrm>
          <a:prstGeom prst="rect">
            <a:avLst/>
          </a:prstGeom>
        </p:spPr>
      </p:pic>
    </p:spTree>
    <p:extLst>
      <p:ext uri="{BB962C8B-B14F-4D97-AF65-F5344CB8AC3E}">
        <p14:creationId xmlns:p14="http://schemas.microsoft.com/office/powerpoint/2010/main" val="185959393"/>
      </p:ext>
    </p:extLst>
  </p:cSld>
  <p:clrMap bg1="lt1" tx1="dk1" bg2="lt2" tx2="dk2" accent1="accent1" accent2="accent2" accent3="accent3" accent4="accent4" accent5="accent5" accent6="accent6" hlink="hlink" folHlink="folHlink"/>
  <p:sldLayoutIdLst>
    <p:sldLayoutId id="2147483736" r:id="rId1"/>
    <p:sldLayoutId id="2147483739" r:id="rId2"/>
    <p:sldLayoutId id="2147483738" r:id="rId3"/>
  </p:sldLayoutIdLst>
  <p:hf hdr="0"/>
  <p:txStyles>
    <p:titleStyle>
      <a:lvl1pPr algn="l" defTabSz="914400" rtl="0" eaLnBrk="1" fontAlgn="t" latinLnBrk="0" hangingPunct="1">
        <a:lnSpc>
          <a:spcPts val="2200"/>
        </a:lnSpc>
        <a:spcBef>
          <a:spcPts val="0"/>
        </a:spcBef>
        <a:spcAft>
          <a:spcPts val="800"/>
        </a:spcAft>
        <a:buNone/>
        <a:defRPr sz="2000" b="1" i="0" kern="1200" baseline="0">
          <a:solidFill>
            <a:srgbClr val="B11B39"/>
          </a:solidFill>
          <a:latin typeface="Century Gothic" panose="020B0502020202020204" pitchFamily="34" charset="0"/>
          <a:ea typeface="+mj-ea"/>
          <a:cs typeface="+mj-cs"/>
        </a:defRPr>
      </a:lvl1pPr>
    </p:titleStyle>
    <p:bodyStyle>
      <a:lvl1pPr marL="0" indent="0" algn="l" defTabSz="914400" rtl="0" eaLnBrk="1" latinLnBrk="0" hangingPunct="1">
        <a:lnSpc>
          <a:spcPts val="3000"/>
        </a:lnSpc>
        <a:spcBef>
          <a:spcPts val="0"/>
        </a:spcBef>
        <a:spcAft>
          <a:spcPts val="1400"/>
        </a:spcAft>
        <a:buFontTx/>
        <a:buNone/>
        <a:defRPr sz="3600" b="1" kern="1200" baseline="0">
          <a:solidFill>
            <a:srgbClr val="EB4E5F"/>
          </a:solidFill>
          <a:latin typeface="+mn-lt"/>
          <a:ea typeface="+mn-ea"/>
          <a:cs typeface="+mn-cs"/>
        </a:defRPr>
      </a:lvl1pPr>
      <a:lvl2pPr marL="0" indent="0" algn="l" defTabSz="914400" rtl="0" eaLnBrk="1" latinLnBrk="0" hangingPunct="1">
        <a:lnSpc>
          <a:spcPts val="2300"/>
        </a:lnSpc>
        <a:spcBef>
          <a:spcPts val="0"/>
        </a:spcBef>
        <a:spcAft>
          <a:spcPts val="1400"/>
        </a:spcAft>
        <a:buFontTx/>
        <a:buNone/>
        <a:defRPr sz="2300" b="1" kern="1200">
          <a:solidFill>
            <a:schemeClr val="tx1"/>
          </a:solidFill>
          <a:latin typeface="+mn-lt"/>
          <a:ea typeface="+mn-ea"/>
          <a:cs typeface="+mn-cs"/>
        </a:defRPr>
      </a:lvl2pPr>
      <a:lvl3pPr marL="0" indent="0" algn="l" defTabSz="914400" rtl="0" eaLnBrk="1" latinLnBrk="0" hangingPunct="1">
        <a:lnSpc>
          <a:spcPts val="2200"/>
        </a:lnSpc>
        <a:spcBef>
          <a:spcPts val="0"/>
        </a:spcBef>
        <a:spcAft>
          <a:spcPts val="800"/>
        </a:spcAft>
        <a:buFontTx/>
        <a:buNone/>
        <a:defRPr sz="2000" b="1" kern="1200" baseline="0">
          <a:solidFill>
            <a:schemeClr val="accent3"/>
          </a:solidFill>
          <a:latin typeface="+mn-lt"/>
          <a:ea typeface="+mn-ea"/>
          <a:cs typeface="+mn-cs"/>
        </a:defRPr>
      </a:lvl3pPr>
      <a:lvl4pPr marL="0" indent="0" algn="l" defTabSz="914400" rtl="0" eaLnBrk="1" latinLnBrk="0" hangingPunct="1">
        <a:lnSpc>
          <a:spcPts val="2000"/>
        </a:lnSpc>
        <a:spcBef>
          <a:spcPts val="600"/>
        </a:spcBef>
        <a:spcAft>
          <a:spcPts val="600"/>
        </a:spcAft>
        <a:buFontTx/>
        <a:buNone/>
        <a:defRPr sz="1800" b="1" kern="1200">
          <a:solidFill>
            <a:srgbClr val="EB4E5F"/>
          </a:solidFill>
          <a:latin typeface="+mn-lt"/>
          <a:ea typeface="+mn-ea"/>
          <a:cs typeface="+mn-cs"/>
        </a:defRPr>
      </a:lvl4pPr>
      <a:lvl5pPr marL="0" indent="0" algn="l" defTabSz="914400" rtl="0" eaLnBrk="1" latinLnBrk="0" hangingPunct="1">
        <a:lnSpc>
          <a:spcPts val="1900"/>
        </a:lnSpc>
        <a:spcBef>
          <a:spcPts val="1800"/>
        </a:spcBef>
        <a:spcAft>
          <a:spcPts val="200"/>
        </a:spcAft>
        <a:buFontTx/>
        <a:buNone/>
        <a:defRPr sz="1600" b="1" kern="1200">
          <a:solidFill>
            <a:schemeClr val="tx1"/>
          </a:solidFill>
          <a:latin typeface="+mn-lt"/>
          <a:ea typeface="+mn-ea"/>
          <a:cs typeface="+mn-cs"/>
        </a:defRPr>
      </a:lvl5pPr>
      <a:lvl6pPr marL="0" indent="0" algn="l" defTabSz="914400" rtl="0" eaLnBrk="1" latinLnBrk="0" hangingPunct="1">
        <a:lnSpc>
          <a:spcPts val="1200"/>
        </a:lnSpc>
        <a:spcBef>
          <a:spcPts val="600"/>
        </a:spcBef>
        <a:spcAft>
          <a:spcPts val="600"/>
        </a:spcAft>
        <a:buFontTx/>
        <a:buNone/>
        <a:defRPr sz="1130" b="1" kern="1200">
          <a:solidFill>
            <a:schemeClr val="tx1"/>
          </a:solidFill>
          <a:latin typeface="+mn-lt"/>
          <a:ea typeface="+mn-ea"/>
          <a:cs typeface="+mn-cs"/>
        </a:defRPr>
      </a:lvl6pPr>
      <a:lvl7pPr marL="0" indent="0" algn="l" defTabSz="914400" rtl="0" eaLnBrk="1" latinLnBrk="0" hangingPunct="1">
        <a:lnSpc>
          <a:spcPts val="2100"/>
        </a:lnSpc>
        <a:spcBef>
          <a:spcPts val="1200"/>
        </a:spcBef>
        <a:buFontTx/>
        <a:buNone/>
        <a:defRPr sz="1800" kern="1200">
          <a:solidFill>
            <a:schemeClr val="tx1"/>
          </a:solidFill>
          <a:latin typeface="Corbel" panose="020B0503020204020204" pitchFamily="34" charset="0"/>
          <a:ea typeface="+mn-ea"/>
          <a:cs typeface="+mn-cs"/>
        </a:defRPr>
      </a:lvl7pPr>
      <a:lvl8pPr marL="176213" indent="-176213" algn="l" defTabSz="914400" rtl="0" eaLnBrk="1" latinLnBrk="0" hangingPunct="1">
        <a:lnSpc>
          <a:spcPts val="2100"/>
        </a:lnSpc>
        <a:spcBef>
          <a:spcPts val="800"/>
        </a:spcBef>
        <a:buClr>
          <a:srgbClr val="EB4E5F"/>
        </a:buClr>
        <a:buFont typeface="Arial" panose="020B0604020202020204" pitchFamily="34" charset="0"/>
        <a:buChar char="•"/>
        <a:defRPr sz="1800" kern="1200">
          <a:solidFill>
            <a:schemeClr val="tx1"/>
          </a:solidFill>
          <a:latin typeface="Corbel" panose="020B0503020204020204" pitchFamily="34" charset="0"/>
          <a:ea typeface="+mn-ea"/>
          <a:cs typeface="+mn-cs"/>
        </a:defRPr>
      </a:lvl8pPr>
      <a:lvl9pPr marL="542925" indent="-188913" algn="l" defTabSz="914400" rtl="0" eaLnBrk="1" latinLnBrk="0" hangingPunct="1">
        <a:lnSpc>
          <a:spcPts val="2100"/>
        </a:lnSpc>
        <a:spcBef>
          <a:spcPts val="0"/>
        </a:spcBef>
        <a:buFont typeface="Arial" panose="020B0604020202020204" pitchFamily="34" charset="0"/>
        <a:buChar char="•"/>
        <a:defRPr sz="1800" kern="1200">
          <a:solidFill>
            <a:schemeClr val="tx1"/>
          </a:solidFill>
          <a:latin typeface="Corbel" panose="020B0503020204020204" pitchFamily="34" charset="0"/>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2146FD3-EBDC-7646-9DFB-DC2F290F742C}"/>
              </a:ext>
            </a:extLst>
          </p:cNvPr>
          <p:cNvSpPr>
            <a:spLocks noGrp="1"/>
          </p:cNvSpPr>
          <p:nvPr>
            <p:ph type="body" idx="1"/>
          </p:nvPr>
        </p:nvSpPr>
        <p:spPr>
          <a:xfrm>
            <a:off x="1" y="1208510"/>
            <a:ext cx="12178551" cy="4858055"/>
          </a:xfrm>
          <a:prstGeom prst="rect">
            <a:avLst/>
          </a:prstGeom>
        </p:spPr>
        <p:txBody>
          <a:bodyPr vert="horz" lIns="540000" tIns="46800" rIns="540000" bIns="45720" rtlCol="0">
            <a:normAutofit/>
          </a:bodyPr>
          <a:lstStyle/>
          <a:p>
            <a:pPr lvl="0"/>
            <a:r>
              <a:rPr lang="fr-FR" dirty="0"/>
              <a:t>Titre H1</a:t>
            </a:r>
          </a:p>
          <a:p>
            <a:pPr lvl="1"/>
            <a:r>
              <a:rPr lang="fr-FR" dirty="0"/>
              <a:t>Titre H2</a:t>
            </a:r>
          </a:p>
          <a:p>
            <a:pPr lvl="2"/>
            <a:r>
              <a:rPr lang="fr-FR" dirty="0"/>
              <a:t>Titre H3</a:t>
            </a:r>
          </a:p>
          <a:p>
            <a:pPr lvl="3"/>
            <a:r>
              <a:rPr lang="fr-FR" dirty="0"/>
              <a:t>Titre H4</a:t>
            </a:r>
          </a:p>
          <a:p>
            <a:pPr lvl="4"/>
            <a:r>
              <a:rPr lang="fr-FR" dirty="0"/>
              <a:t>Titre H5</a:t>
            </a:r>
          </a:p>
          <a:p>
            <a:pPr lvl="5"/>
            <a:r>
              <a:rPr lang="fr-FR" dirty="0"/>
              <a:t>Pied de page</a:t>
            </a:r>
          </a:p>
          <a:p>
            <a:pPr lvl="6"/>
            <a:r>
              <a:rPr lang="fr-FR" dirty="0"/>
              <a:t>Texte P</a:t>
            </a:r>
          </a:p>
          <a:p>
            <a:pPr lvl="7"/>
            <a:r>
              <a:rPr lang="fr-FR" dirty="0"/>
              <a:t>Texte LI</a:t>
            </a:r>
          </a:p>
          <a:p>
            <a:pPr lvl="8"/>
            <a:r>
              <a:rPr lang="fr-FR" dirty="0"/>
              <a:t>Texte UL</a:t>
            </a:r>
          </a:p>
        </p:txBody>
      </p:sp>
      <p:sp>
        <p:nvSpPr>
          <p:cNvPr id="6" name="Espace réservé du titre 1">
            <a:extLst>
              <a:ext uri="{FF2B5EF4-FFF2-40B4-BE49-F238E27FC236}">
                <a16:creationId xmlns:a16="http://schemas.microsoft.com/office/drawing/2014/main" id="{E584223F-F2C6-E542-B652-CA9B99E162E9}"/>
              </a:ext>
            </a:extLst>
          </p:cNvPr>
          <p:cNvSpPr>
            <a:spLocks noGrp="1"/>
          </p:cNvSpPr>
          <p:nvPr>
            <p:ph type="title"/>
          </p:nvPr>
        </p:nvSpPr>
        <p:spPr>
          <a:xfrm>
            <a:off x="1" y="207809"/>
            <a:ext cx="9600000" cy="540000"/>
          </a:xfrm>
          <a:prstGeom prst="rect">
            <a:avLst/>
          </a:prstGeom>
        </p:spPr>
        <p:txBody>
          <a:bodyPr vert="horz" lIns="540000" tIns="45720" rIns="180000" bIns="45720" rtlCol="0" anchor="ctr">
            <a:noAutofit/>
          </a:bodyPr>
          <a:lstStyle/>
          <a:p>
            <a:r>
              <a:rPr lang="fr-FR" dirty="0"/>
              <a:t>Titre de la présentation</a:t>
            </a:r>
          </a:p>
        </p:txBody>
      </p:sp>
      <p:cxnSp>
        <p:nvCxnSpPr>
          <p:cNvPr id="7" name="Connecteur droit 6">
            <a:extLst>
              <a:ext uri="{FF2B5EF4-FFF2-40B4-BE49-F238E27FC236}">
                <a16:creationId xmlns:a16="http://schemas.microsoft.com/office/drawing/2014/main" id="{B1A9CA44-522B-C74F-B48E-567D3A4BC0C1}"/>
              </a:ext>
            </a:extLst>
          </p:cNvPr>
          <p:cNvCxnSpPr/>
          <p:nvPr userDrawn="1"/>
        </p:nvCxnSpPr>
        <p:spPr>
          <a:xfrm>
            <a:off x="-17931" y="932400"/>
            <a:ext cx="1220993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EE746B1-7894-2546-A194-F23348107022}"/>
              </a:ext>
            </a:extLst>
          </p:cNvPr>
          <p:cNvSpPr/>
          <p:nvPr userDrawn="1"/>
        </p:nvSpPr>
        <p:spPr>
          <a:xfrm>
            <a:off x="9947305" y="2"/>
            <a:ext cx="2244694" cy="93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9" name="Image 8">
            <a:extLst>
              <a:ext uri="{FF2B5EF4-FFF2-40B4-BE49-F238E27FC236}">
                <a16:creationId xmlns:a16="http://schemas.microsoft.com/office/drawing/2014/main" id="{B608FEA6-2CBF-F846-953F-C0960402CFD5}"/>
              </a:ext>
            </a:extLst>
          </p:cNvPr>
          <p:cNvPicPr>
            <a:picLocks noChangeAspect="1"/>
          </p:cNvPicPr>
          <p:nvPr userDrawn="1"/>
        </p:nvPicPr>
        <p:blipFill>
          <a:blip r:embed="rId5"/>
          <a:stretch>
            <a:fillRect/>
          </a:stretch>
        </p:blipFill>
        <p:spPr>
          <a:xfrm>
            <a:off x="10223500" y="242445"/>
            <a:ext cx="1658435" cy="452880"/>
          </a:xfrm>
          <a:prstGeom prst="rect">
            <a:avLst/>
          </a:prstGeom>
        </p:spPr>
      </p:pic>
    </p:spTree>
    <p:extLst>
      <p:ext uri="{BB962C8B-B14F-4D97-AF65-F5344CB8AC3E}">
        <p14:creationId xmlns:p14="http://schemas.microsoft.com/office/powerpoint/2010/main" val="314782976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Lst>
  <p:hf hdr="0"/>
  <p:txStyles>
    <p:titleStyle>
      <a:lvl1pPr algn="l" defTabSz="914400" rtl="0" eaLnBrk="1" fontAlgn="t" latinLnBrk="0" hangingPunct="1">
        <a:lnSpc>
          <a:spcPts val="3000"/>
        </a:lnSpc>
        <a:spcBef>
          <a:spcPct val="0"/>
        </a:spcBef>
        <a:spcAft>
          <a:spcPts val="1400"/>
        </a:spcAft>
        <a:buNone/>
        <a:defRPr sz="3000" b="1" i="0" kern="1200" baseline="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ts val="3000"/>
        </a:lnSpc>
        <a:spcBef>
          <a:spcPts val="0"/>
        </a:spcBef>
        <a:spcAft>
          <a:spcPts val="1400"/>
        </a:spcAft>
        <a:buFontTx/>
        <a:buNone/>
        <a:defRPr sz="3000" b="1" kern="1200" baseline="0">
          <a:solidFill>
            <a:srgbClr val="EB4E5F"/>
          </a:solidFill>
          <a:latin typeface="+mn-lt"/>
          <a:ea typeface="+mn-ea"/>
          <a:cs typeface="+mn-cs"/>
        </a:defRPr>
      </a:lvl1pPr>
      <a:lvl2pPr marL="0" indent="0" algn="l" defTabSz="914400" rtl="0" eaLnBrk="1" latinLnBrk="0" hangingPunct="1">
        <a:lnSpc>
          <a:spcPts val="2300"/>
        </a:lnSpc>
        <a:spcBef>
          <a:spcPts val="0"/>
        </a:spcBef>
        <a:spcAft>
          <a:spcPts val="1400"/>
        </a:spcAft>
        <a:buFontTx/>
        <a:buNone/>
        <a:defRPr sz="2300" b="1" kern="1200">
          <a:solidFill>
            <a:schemeClr val="tx1"/>
          </a:solidFill>
          <a:latin typeface="+mn-lt"/>
          <a:ea typeface="+mn-ea"/>
          <a:cs typeface="+mn-cs"/>
        </a:defRPr>
      </a:lvl2pPr>
      <a:lvl3pPr marL="0" indent="0" algn="l" defTabSz="914400" rtl="0" eaLnBrk="1" latinLnBrk="0" hangingPunct="1">
        <a:lnSpc>
          <a:spcPts val="2200"/>
        </a:lnSpc>
        <a:spcBef>
          <a:spcPts val="0"/>
        </a:spcBef>
        <a:spcAft>
          <a:spcPts val="800"/>
        </a:spcAft>
        <a:buFontTx/>
        <a:buNone/>
        <a:defRPr sz="2000" b="1" kern="1200">
          <a:solidFill>
            <a:srgbClr val="B11B39"/>
          </a:solidFill>
          <a:latin typeface="+mn-lt"/>
          <a:ea typeface="+mn-ea"/>
          <a:cs typeface="+mn-cs"/>
        </a:defRPr>
      </a:lvl3pPr>
      <a:lvl4pPr marL="0" indent="0" algn="l" defTabSz="914400" rtl="0" eaLnBrk="1" latinLnBrk="0" hangingPunct="1">
        <a:lnSpc>
          <a:spcPts val="2000"/>
        </a:lnSpc>
        <a:spcBef>
          <a:spcPts val="600"/>
        </a:spcBef>
        <a:spcAft>
          <a:spcPts val="600"/>
        </a:spcAft>
        <a:buFontTx/>
        <a:buNone/>
        <a:defRPr sz="1800" b="1" kern="1200">
          <a:solidFill>
            <a:srgbClr val="EB4E5F"/>
          </a:solidFill>
          <a:latin typeface="+mn-lt"/>
          <a:ea typeface="+mn-ea"/>
          <a:cs typeface="+mn-cs"/>
        </a:defRPr>
      </a:lvl4pPr>
      <a:lvl5pPr marL="0" indent="0" algn="l" defTabSz="914400" rtl="0" eaLnBrk="1" latinLnBrk="0" hangingPunct="1">
        <a:lnSpc>
          <a:spcPts val="1900"/>
        </a:lnSpc>
        <a:spcBef>
          <a:spcPts val="1800"/>
        </a:spcBef>
        <a:spcAft>
          <a:spcPts val="200"/>
        </a:spcAft>
        <a:buFontTx/>
        <a:buNone/>
        <a:defRPr sz="1600" b="1" kern="1200">
          <a:solidFill>
            <a:schemeClr val="tx1"/>
          </a:solidFill>
          <a:latin typeface="+mn-lt"/>
          <a:ea typeface="+mn-ea"/>
          <a:cs typeface="+mn-cs"/>
        </a:defRPr>
      </a:lvl5pPr>
      <a:lvl6pPr marL="0" indent="0" algn="l" defTabSz="914400" rtl="0" eaLnBrk="1" latinLnBrk="0" hangingPunct="1">
        <a:lnSpc>
          <a:spcPts val="1200"/>
        </a:lnSpc>
        <a:spcBef>
          <a:spcPts val="600"/>
        </a:spcBef>
        <a:spcAft>
          <a:spcPts val="600"/>
        </a:spcAft>
        <a:buFontTx/>
        <a:buNone/>
        <a:defRPr sz="1130" b="1" kern="1200">
          <a:solidFill>
            <a:schemeClr val="tx1"/>
          </a:solidFill>
          <a:latin typeface="+mn-lt"/>
          <a:ea typeface="+mn-ea"/>
          <a:cs typeface="+mn-cs"/>
        </a:defRPr>
      </a:lvl6pPr>
      <a:lvl7pPr marL="0" indent="0" algn="l" defTabSz="914400" rtl="0" eaLnBrk="1" latinLnBrk="0" hangingPunct="1">
        <a:lnSpc>
          <a:spcPts val="2100"/>
        </a:lnSpc>
        <a:spcBef>
          <a:spcPts val="1800"/>
        </a:spcBef>
        <a:spcAft>
          <a:spcPts val="200"/>
        </a:spcAft>
        <a:buFontTx/>
        <a:buNone/>
        <a:defRPr sz="1800" kern="1200">
          <a:solidFill>
            <a:schemeClr val="tx1"/>
          </a:solidFill>
          <a:latin typeface="Corbel" panose="020B0503020204020204" pitchFamily="34" charset="0"/>
          <a:ea typeface="+mn-ea"/>
          <a:cs typeface="+mn-cs"/>
        </a:defRPr>
      </a:lvl7pPr>
      <a:lvl8pPr marL="176213" indent="-176213" algn="l" defTabSz="914400" rtl="0" eaLnBrk="1" latinLnBrk="0" hangingPunct="1">
        <a:lnSpc>
          <a:spcPts val="2100"/>
        </a:lnSpc>
        <a:spcBef>
          <a:spcPts val="800"/>
        </a:spcBef>
        <a:buClr>
          <a:srgbClr val="EB4E5F"/>
        </a:buClr>
        <a:buFont typeface="Arial" panose="020B0604020202020204" pitchFamily="34" charset="0"/>
        <a:buChar char="•"/>
        <a:defRPr sz="1800" kern="1200">
          <a:solidFill>
            <a:schemeClr val="tx1"/>
          </a:solidFill>
          <a:latin typeface="Corbel" panose="020B0503020204020204" pitchFamily="34" charset="0"/>
          <a:ea typeface="+mn-ea"/>
          <a:cs typeface="+mn-cs"/>
        </a:defRPr>
      </a:lvl8pPr>
      <a:lvl9pPr marL="354013" indent="0" algn="l" defTabSz="914400" rtl="0" eaLnBrk="1" latinLnBrk="0" hangingPunct="1">
        <a:lnSpc>
          <a:spcPts val="2100"/>
        </a:lnSpc>
        <a:spcBef>
          <a:spcPts val="0"/>
        </a:spcBef>
        <a:buFont typeface="Arial" panose="020B0604020202020204" pitchFamily="34" charset="0"/>
        <a:buChar char="•"/>
        <a:defRPr sz="1800" kern="1200">
          <a:solidFill>
            <a:schemeClr val="tx1"/>
          </a:solidFill>
          <a:latin typeface="Corbel" panose="020B0503020204020204" pitchFamily="34" charset="0"/>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EB4E5F"/>
            </a:gs>
            <a:gs pos="50000">
              <a:srgbClr val="EB4E5F"/>
            </a:gs>
            <a:gs pos="100000">
              <a:srgbClr val="B11B39"/>
            </a:gs>
          </a:gsLst>
          <a:path path="circle">
            <a:fillToRect l="50000" t="50000" r="50000" b="50000"/>
          </a:path>
        </a:gra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2146FD3-EBDC-7646-9DFB-DC2F290F742C}"/>
              </a:ext>
            </a:extLst>
          </p:cNvPr>
          <p:cNvSpPr>
            <a:spLocks noGrp="1"/>
          </p:cNvSpPr>
          <p:nvPr>
            <p:ph type="body" idx="1"/>
          </p:nvPr>
        </p:nvSpPr>
        <p:spPr>
          <a:xfrm>
            <a:off x="1" y="1858049"/>
            <a:ext cx="12178551" cy="4227441"/>
          </a:xfrm>
          <a:prstGeom prst="rect">
            <a:avLst/>
          </a:prstGeom>
        </p:spPr>
        <p:txBody>
          <a:bodyPr vert="horz" lIns="540000" tIns="46800" rIns="540000" bIns="45720" rtlCol="0">
            <a:normAutofit/>
          </a:bodyPr>
          <a:lstStyle/>
          <a:p>
            <a:pPr lvl="0"/>
            <a:r>
              <a:rPr lang="fr-FR" dirty="0"/>
              <a:t>Titre H1</a:t>
            </a:r>
          </a:p>
          <a:p>
            <a:pPr lvl="1"/>
            <a:r>
              <a:rPr lang="fr-FR" dirty="0"/>
              <a:t>Titre H2</a:t>
            </a:r>
          </a:p>
          <a:p>
            <a:pPr lvl="2"/>
            <a:r>
              <a:rPr lang="fr-FR" dirty="0"/>
              <a:t>Titre H3</a:t>
            </a:r>
          </a:p>
          <a:p>
            <a:pPr lvl="3"/>
            <a:r>
              <a:rPr lang="fr-FR" dirty="0"/>
              <a:t>Titre H4</a:t>
            </a:r>
          </a:p>
          <a:p>
            <a:pPr lvl="4"/>
            <a:r>
              <a:rPr lang="fr-FR" dirty="0"/>
              <a:t>Titre H5</a:t>
            </a:r>
          </a:p>
          <a:p>
            <a:pPr lvl="5"/>
            <a:r>
              <a:rPr lang="fr-FR" dirty="0"/>
              <a:t>Pied de page</a:t>
            </a:r>
          </a:p>
          <a:p>
            <a:pPr lvl="6"/>
            <a:r>
              <a:rPr lang="fr-FR" dirty="0"/>
              <a:t>Texte P</a:t>
            </a:r>
          </a:p>
          <a:p>
            <a:pPr lvl="7"/>
            <a:r>
              <a:rPr lang="fr-FR" dirty="0"/>
              <a:t>Texte LI</a:t>
            </a:r>
          </a:p>
          <a:p>
            <a:pPr lvl="8"/>
            <a:r>
              <a:rPr lang="fr-FR" dirty="0"/>
              <a:t>Texte UL</a:t>
            </a:r>
          </a:p>
        </p:txBody>
      </p:sp>
      <p:sp>
        <p:nvSpPr>
          <p:cNvPr id="6" name="Espace réservé du titre 1">
            <a:extLst>
              <a:ext uri="{FF2B5EF4-FFF2-40B4-BE49-F238E27FC236}">
                <a16:creationId xmlns:a16="http://schemas.microsoft.com/office/drawing/2014/main" id="{E584223F-F2C6-E542-B652-CA9B99E162E9}"/>
              </a:ext>
            </a:extLst>
          </p:cNvPr>
          <p:cNvSpPr>
            <a:spLocks noGrp="1"/>
          </p:cNvSpPr>
          <p:nvPr>
            <p:ph type="title"/>
          </p:nvPr>
        </p:nvSpPr>
        <p:spPr>
          <a:xfrm>
            <a:off x="1" y="207809"/>
            <a:ext cx="9600000" cy="540000"/>
          </a:xfrm>
          <a:prstGeom prst="rect">
            <a:avLst/>
          </a:prstGeom>
        </p:spPr>
        <p:txBody>
          <a:bodyPr vert="horz" lIns="540000" tIns="45720" rIns="180000" bIns="45720" rtlCol="0" anchor="ctr">
            <a:normAutofit/>
          </a:bodyPr>
          <a:lstStyle/>
          <a:p>
            <a:r>
              <a:rPr lang="fr-FR" dirty="0"/>
              <a:t>Titre de la présentation - H1</a:t>
            </a:r>
          </a:p>
        </p:txBody>
      </p:sp>
      <p:pic>
        <p:nvPicPr>
          <p:cNvPr id="5" name="Image 4">
            <a:extLst>
              <a:ext uri="{FF2B5EF4-FFF2-40B4-BE49-F238E27FC236}">
                <a16:creationId xmlns:a16="http://schemas.microsoft.com/office/drawing/2014/main" id="{0ADBE59C-324D-B14A-9F73-3975FEEB60D8}"/>
              </a:ext>
            </a:extLst>
          </p:cNvPr>
          <p:cNvPicPr>
            <a:picLocks noChangeAspect="1"/>
          </p:cNvPicPr>
          <p:nvPr userDrawn="1"/>
        </p:nvPicPr>
        <p:blipFill>
          <a:blip r:embed="rId4"/>
          <a:stretch>
            <a:fillRect/>
          </a:stretch>
        </p:blipFill>
        <p:spPr>
          <a:xfrm>
            <a:off x="10223500" y="242445"/>
            <a:ext cx="1658435" cy="452880"/>
          </a:xfrm>
          <a:prstGeom prst="rect">
            <a:avLst/>
          </a:prstGeom>
        </p:spPr>
      </p:pic>
    </p:spTree>
    <p:extLst>
      <p:ext uri="{BB962C8B-B14F-4D97-AF65-F5344CB8AC3E}">
        <p14:creationId xmlns:p14="http://schemas.microsoft.com/office/powerpoint/2010/main" val="1210427484"/>
      </p:ext>
    </p:extLst>
  </p:cSld>
  <p:clrMap bg1="lt1" tx1="dk1" bg2="lt2" tx2="dk2" accent1="accent1" accent2="accent2" accent3="accent3" accent4="accent4" accent5="accent5" accent6="accent6" hlink="hlink" folHlink="folHlink"/>
  <p:sldLayoutIdLst>
    <p:sldLayoutId id="2147483717" r:id="rId1"/>
    <p:sldLayoutId id="2147483718" r:id="rId2"/>
  </p:sldLayoutIdLst>
  <p:hf hdr="0"/>
  <p:txStyles>
    <p:titleStyle>
      <a:lvl1pPr algn="l" defTabSz="914400" rtl="0" eaLnBrk="1" fontAlgn="t" latinLnBrk="0" hangingPunct="1">
        <a:lnSpc>
          <a:spcPts val="3000"/>
        </a:lnSpc>
        <a:spcBef>
          <a:spcPct val="0"/>
        </a:spcBef>
        <a:spcAft>
          <a:spcPts val="1400"/>
        </a:spcAft>
        <a:buNone/>
        <a:defRPr sz="3000" b="1" i="0" kern="1200" baseline="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ts val="3000"/>
        </a:lnSpc>
        <a:spcBef>
          <a:spcPts val="0"/>
        </a:spcBef>
        <a:spcAft>
          <a:spcPts val="1400"/>
        </a:spcAft>
        <a:buFontTx/>
        <a:buNone/>
        <a:defRPr sz="3000" b="1" kern="1200" baseline="0">
          <a:solidFill>
            <a:srgbClr val="CB4F5E"/>
          </a:solidFill>
          <a:latin typeface="+mn-lt"/>
          <a:ea typeface="+mn-ea"/>
          <a:cs typeface="+mn-cs"/>
        </a:defRPr>
      </a:lvl1pPr>
      <a:lvl2pPr marL="0" indent="0" algn="l" defTabSz="914400" rtl="0" eaLnBrk="1" latinLnBrk="0" hangingPunct="1">
        <a:lnSpc>
          <a:spcPts val="2300"/>
        </a:lnSpc>
        <a:spcBef>
          <a:spcPts val="0"/>
        </a:spcBef>
        <a:spcAft>
          <a:spcPts val="1400"/>
        </a:spcAft>
        <a:buFontTx/>
        <a:buNone/>
        <a:defRPr sz="2300" b="1" kern="1200">
          <a:solidFill>
            <a:schemeClr val="tx1"/>
          </a:solidFill>
          <a:latin typeface="+mn-lt"/>
          <a:ea typeface="+mn-ea"/>
          <a:cs typeface="+mn-cs"/>
        </a:defRPr>
      </a:lvl2pPr>
      <a:lvl3pPr marL="0" indent="0" algn="l" defTabSz="914400" rtl="0" eaLnBrk="1" latinLnBrk="0" hangingPunct="1">
        <a:lnSpc>
          <a:spcPts val="2200"/>
        </a:lnSpc>
        <a:spcBef>
          <a:spcPts val="0"/>
        </a:spcBef>
        <a:spcAft>
          <a:spcPts val="800"/>
        </a:spcAft>
        <a:buFontTx/>
        <a:buNone/>
        <a:defRPr sz="2000" b="1" kern="1200">
          <a:solidFill>
            <a:srgbClr val="873245"/>
          </a:solidFill>
          <a:latin typeface="+mn-lt"/>
          <a:ea typeface="+mn-ea"/>
          <a:cs typeface="+mn-cs"/>
        </a:defRPr>
      </a:lvl3pPr>
      <a:lvl4pPr marL="0" indent="0" algn="l" defTabSz="914400" rtl="0" eaLnBrk="1" latinLnBrk="0" hangingPunct="1">
        <a:lnSpc>
          <a:spcPts val="2000"/>
        </a:lnSpc>
        <a:spcBef>
          <a:spcPts val="600"/>
        </a:spcBef>
        <a:spcAft>
          <a:spcPts val="600"/>
        </a:spcAft>
        <a:buFontTx/>
        <a:buNone/>
        <a:defRPr sz="1800" b="1" kern="1200">
          <a:solidFill>
            <a:srgbClr val="CB4F5E"/>
          </a:solidFill>
          <a:latin typeface="+mn-lt"/>
          <a:ea typeface="+mn-ea"/>
          <a:cs typeface="+mn-cs"/>
        </a:defRPr>
      </a:lvl4pPr>
      <a:lvl5pPr marL="0" indent="0" algn="l" defTabSz="914400" rtl="0" eaLnBrk="1" latinLnBrk="0" hangingPunct="1">
        <a:lnSpc>
          <a:spcPts val="1900"/>
        </a:lnSpc>
        <a:spcBef>
          <a:spcPts val="1400"/>
        </a:spcBef>
        <a:spcAft>
          <a:spcPts val="600"/>
        </a:spcAft>
        <a:buFontTx/>
        <a:buNone/>
        <a:defRPr sz="1600" b="1" kern="1200">
          <a:solidFill>
            <a:schemeClr val="tx1"/>
          </a:solidFill>
          <a:latin typeface="+mn-lt"/>
          <a:ea typeface="+mn-ea"/>
          <a:cs typeface="+mn-cs"/>
        </a:defRPr>
      </a:lvl5pPr>
      <a:lvl6pPr marL="0" indent="0" algn="l" defTabSz="914400" rtl="0" eaLnBrk="1" latinLnBrk="0" hangingPunct="1">
        <a:lnSpc>
          <a:spcPts val="1200"/>
        </a:lnSpc>
        <a:spcBef>
          <a:spcPts val="600"/>
        </a:spcBef>
        <a:spcAft>
          <a:spcPts val="600"/>
        </a:spcAft>
        <a:buFontTx/>
        <a:buNone/>
        <a:defRPr sz="1130" b="1" kern="1200">
          <a:solidFill>
            <a:schemeClr val="tx1"/>
          </a:solidFill>
          <a:latin typeface="+mn-lt"/>
          <a:ea typeface="+mn-ea"/>
          <a:cs typeface="+mn-cs"/>
        </a:defRPr>
      </a:lvl6pPr>
      <a:lvl7pPr marL="0" indent="0" algn="l" defTabSz="914400" rtl="0" eaLnBrk="1" latinLnBrk="0" hangingPunct="1">
        <a:lnSpc>
          <a:spcPts val="1900"/>
        </a:lnSpc>
        <a:spcBef>
          <a:spcPts val="1200"/>
        </a:spcBef>
        <a:buFontTx/>
        <a:buNone/>
        <a:defRPr sz="1600" kern="1200">
          <a:solidFill>
            <a:schemeClr val="tx1"/>
          </a:solidFill>
          <a:latin typeface="Corbel" panose="020B0503020204020204" pitchFamily="34" charset="0"/>
          <a:ea typeface="+mn-ea"/>
          <a:cs typeface="+mn-cs"/>
        </a:defRPr>
      </a:lvl7pPr>
      <a:lvl8pPr marL="176213" indent="-176213" algn="l" defTabSz="914400" rtl="0" eaLnBrk="1" latinLnBrk="0" hangingPunct="1">
        <a:lnSpc>
          <a:spcPts val="1900"/>
        </a:lnSpc>
        <a:spcBef>
          <a:spcPts val="800"/>
        </a:spcBef>
        <a:buClr>
          <a:srgbClr val="CB4F5E"/>
        </a:buClr>
        <a:buFont typeface="Arial" panose="020B0604020202020204" pitchFamily="34" charset="0"/>
        <a:buChar char="•"/>
        <a:defRPr sz="1600" kern="1200">
          <a:solidFill>
            <a:schemeClr val="tx1"/>
          </a:solidFill>
          <a:latin typeface="+mn-lt"/>
          <a:ea typeface="+mn-ea"/>
          <a:cs typeface="+mn-cs"/>
        </a:defRPr>
      </a:lvl8pPr>
      <a:lvl9pPr marL="354013" indent="0" algn="l" defTabSz="914400" rtl="0" eaLnBrk="1" latinLnBrk="0" hangingPunct="1">
        <a:lnSpc>
          <a:spcPts val="1900"/>
        </a:lnSpc>
        <a:spcBef>
          <a:spcPts val="0"/>
        </a:spcBef>
        <a:buFont typeface="Arial" panose="020B0604020202020204" pitchFamily="34" charset="0"/>
        <a:buChar char="•"/>
        <a:defRPr sz="16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2146FD3-EBDC-7646-9DFB-DC2F290F742C}"/>
              </a:ext>
            </a:extLst>
          </p:cNvPr>
          <p:cNvSpPr>
            <a:spLocks noGrp="1"/>
          </p:cNvSpPr>
          <p:nvPr>
            <p:ph type="body" idx="1"/>
          </p:nvPr>
        </p:nvSpPr>
        <p:spPr>
          <a:xfrm>
            <a:off x="1" y="1858049"/>
            <a:ext cx="12178551" cy="1861488"/>
          </a:xfrm>
          <a:prstGeom prst="rect">
            <a:avLst/>
          </a:prstGeom>
        </p:spPr>
        <p:txBody>
          <a:bodyPr vert="horz" lIns="540000" tIns="46800" rIns="540000" bIns="45720" rtlCol="0">
            <a:normAutofit/>
          </a:bodyPr>
          <a:lstStyle/>
          <a:p>
            <a:pPr lvl="0"/>
            <a:r>
              <a:rPr lang="fr-FR" dirty="0"/>
              <a:t>Titre H1</a:t>
            </a:r>
          </a:p>
          <a:p>
            <a:pPr lvl="1"/>
            <a:r>
              <a:rPr lang="fr-FR" dirty="0"/>
              <a:t>Titre H2</a:t>
            </a:r>
          </a:p>
          <a:p>
            <a:pPr lvl="2"/>
            <a:r>
              <a:rPr lang="fr-FR" dirty="0"/>
              <a:t>Titre H3</a:t>
            </a:r>
          </a:p>
          <a:p>
            <a:pPr lvl="3"/>
            <a:r>
              <a:rPr lang="fr-FR" dirty="0"/>
              <a:t>Titre H4</a:t>
            </a:r>
          </a:p>
          <a:p>
            <a:pPr lvl="4"/>
            <a:r>
              <a:rPr lang="fr-FR" dirty="0"/>
              <a:t>Titre H5</a:t>
            </a:r>
          </a:p>
          <a:p>
            <a:pPr lvl="5"/>
            <a:r>
              <a:rPr lang="fr-FR" dirty="0"/>
              <a:t>Pied de page</a:t>
            </a:r>
          </a:p>
          <a:p>
            <a:pPr lvl="6"/>
            <a:r>
              <a:rPr lang="fr-FR" dirty="0"/>
              <a:t>Texte P</a:t>
            </a:r>
          </a:p>
          <a:p>
            <a:pPr lvl="7"/>
            <a:r>
              <a:rPr lang="fr-FR" dirty="0"/>
              <a:t>Texte LI</a:t>
            </a:r>
          </a:p>
          <a:p>
            <a:pPr lvl="8"/>
            <a:r>
              <a:rPr lang="fr-FR" dirty="0"/>
              <a:t>Texte UL</a:t>
            </a:r>
          </a:p>
          <a:p>
            <a:pPr lvl="1"/>
            <a:endParaRPr lang="fr-FR" dirty="0"/>
          </a:p>
        </p:txBody>
      </p:sp>
      <p:sp>
        <p:nvSpPr>
          <p:cNvPr id="6" name="Espace réservé du titre 1">
            <a:extLst>
              <a:ext uri="{FF2B5EF4-FFF2-40B4-BE49-F238E27FC236}">
                <a16:creationId xmlns:a16="http://schemas.microsoft.com/office/drawing/2014/main" id="{E584223F-F2C6-E542-B652-CA9B99E162E9}"/>
              </a:ext>
            </a:extLst>
          </p:cNvPr>
          <p:cNvSpPr>
            <a:spLocks noGrp="1"/>
          </p:cNvSpPr>
          <p:nvPr>
            <p:ph type="title"/>
          </p:nvPr>
        </p:nvSpPr>
        <p:spPr>
          <a:xfrm>
            <a:off x="1" y="207809"/>
            <a:ext cx="9600000" cy="540000"/>
          </a:xfrm>
          <a:prstGeom prst="rect">
            <a:avLst/>
          </a:prstGeom>
        </p:spPr>
        <p:txBody>
          <a:bodyPr vert="horz" lIns="540000" tIns="45720" rIns="180000" bIns="45720" rtlCol="0" anchor="ctr">
            <a:normAutofit/>
          </a:bodyPr>
          <a:lstStyle/>
          <a:p>
            <a:r>
              <a:rPr lang="fr-FR" dirty="0"/>
              <a:t>Titre de la présentation - H1</a:t>
            </a:r>
          </a:p>
        </p:txBody>
      </p:sp>
      <p:cxnSp>
        <p:nvCxnSpPr>
          <p:cNvPr id="7" name="Connecteur droit 6">
            <a:extLst>
              <a:ext uri="{FF2B5EF4-FFF2-40B4-BE49-F238E27FC236}">
                <a16:creationId xmlns:a16="http://schemas.microsoft.com/office/drawing/2014/main" id="{4A208479-4FEA-6944-9060-4AD4FABFF81D}"/>
              </a:ext>
            </a:extLst>
          </p:cNvPr>
          <p:cNvCxnSpPr/>
          <p:nvPr userDrawn="1"/>
        </p:nvCxnSpPr>
        <p:spPr>
          <a:xfrm>
            <a:off x="-17931" y="932400"/>
            <a:ext cx="1220993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B70B28F-CFB1-E446-8195-E5FBD660C2D0}"/>
              </a:ext>
            </a:extLst>
          </p:cNvPr>
          <p:cNvSpPr/>
          <p:nvPr userDrawn="1"/>
        </p:nvSpPr>
        <p:spPr>
          <a:xfrm>
            <a:off x="9947305" y="2"/>
            <a:ext cx="2244694" cy="93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0" name="Image 9">
            <a:extLst>
              <a:ext uri="{FF2B5EF4-FFF2-40B4-BE49-F238E27FC236}">
                <a16:creationId xmlns:a16="http://schemas.microsoft.com/office/drawing/2014/main" id="{A85EE2A5-450A-9A49-BC75-E40E4BECAC05}"/>
              </a:ext>
            </a:extLst>
          </p:cNvPr>
          <p:cNvPicPr>
            <a:picLocks noChangeAspect="1"/>
          </p:cNvPicPr>
          <p:nvPr userDrawn="1"/>
        </p:nvPicPr>
        <p:blipFill>
          <a:blip r:embed="rId6"/>
          <a:stretch>
            <a:fillRect/>
          </a:stretch>
        </p:blipFill>
        <p:spPr>
          <a:xfrm>
            <a:off x="10223500" y="242445"/>
            <a:ext cx="1658435" cy="452880"/>
          </a:xfrm>
          <a:prstGeom prst="rect">
            <a:avLst/>
          </a:prstGeom>
        </p:spPr>
      </p:pic>
    </p:spTree>
    <p:extLst>
      <p:ext uri="{BB962C8B-B14F-4D97-AF65-F5344CB8AC3E}">
        <p14:creationId xmlns:p14="http://schemas.microsoft.com/office/powerpoint/2010/main" val="2073614557"/>
      </p:ext>
    </p:extLst>
  </p:cSld>
  <p:clrMap bg1="lt1" tx1="dk1" bg2="lt2" tx2="dk2" accent1="accent1" accent2="accent2" accent3="accent3" accent4="accent4" accent5="accent5" accent6="accent6" hlink="hlink" folHlink="folHlink"/>
  <p:sldLayoutIdLst>
    <p:sldLayoutId id="2147483720" r:id="rId1"/>
    <p:sldLayoutId id="2147483742" r:id="rId2"/>
    <p:sldLayoutId id="2147483750" r:id="rId3"/>
    <p:sldLayoutId id="2147483751" r:id="rId4"/>
  </p:sldLayoutIdLst>
  <p:hf hdr="0"/>
  <p:txStyles>
    <p:titleStyle>
      <a:lvl1pPr algn="l" defTabSz="914400" rtl="0" eaLnBrk="1" fontAlgn="t" latinLnBrk="0" hangingPunct="1">
        <a:lnSpc>
          <a:spcPts val="3000"/>
        </a:lnSpc>
        <a:spcBef>
          <a:spcPct val="0"/>
        </a:spcBef>
        <a:spcAft>
          <a:spcPts val="1400"/>
        </a:spcAft>
        <a:buNone/>
        <a:defRPr sz="3000" b="1" i="0" kern="1200" baseline="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ts val="3000"/>
        </a:lnSpc>
        <a:spcBef>
          <a:spcPts val="0"/>
        </a:spcBef>
        <a:spcAft>
          <a:spcPts val="1400"/>
        </a:spcAft>
        <a:buFontTx/>
        <a:buNone/>
        <a:defRPr sz="3000" b="1" kern="1200" baseline="0">
          <a:solidFill>
            <a:schemeClr val="accent2"/>
          </a:solidFill>
          <a:latin typeface="+mn-lt"/>
          <a:ea typeface="+mn-ea"/>
          <a:cs typeface="+mn-cs"/>
        </a:defRPr>
      </a:lvl1pPr>
      <a:lvl2pPr marL="0" indent="0" algn="l" defTabSz="914400" rtl="0" eaLnBrk="1" latinLnBrk="0" hangingPunct="1">
        <a:lnSpc>
          <a:spcPts val="2300"/>
        </a:lnSpc>
        <a:spcBef>
          <a:spcPts val="0"/>
        </a:spcBef>
        <a:spcAft>
          <a:spcPts val="1400"/>
        </a:spcAft>
        <a:buFontTx/>
        <a:buNone/>
        <a:defRPr sz="2300" b="1" kern="1200">
          <a:solidFill>
            <a:schemeClr val="tx1"/>
          </a:solidFill>
          <a:latin typeface="+mn-lt"/>
          <a:ea typeface="+mn-ea"/>
          <a:cs typeface="+mn-cs"/>
        </a:defRPr>
      </a:lvl2pPr>
      <a:lvl3pPr marL="0" indent="0" algn="l" defTabSz="914400" rtl="0" eaLnBrk="1" latinLnBrk="0" hangingPunct="1">
        <a:lnSpc>
          <a:spcPts val="2200"/>
        </a:lnSpc>
        <a:spcBef>
          <a:spcPts val="0"/>
        </a:spcBef>
        <a:spcAft>
          <a:spcPts val="800"/>
        </a:spcAft>
        <a:buFontTx/>
        <a:buNone/>
        <a:defRPr sz="2000" b="1" kern="1200" baseline="0">
          <a:solidFill>
            <a:schemeClr val="accent3"/>
          </a:solidFill>
          <a:latin typeface="+mn-lt"/>
          <a:ea typeface="+mn-ea"/>
          <a:cs typeface="+mn-cs"/>
        </a:defRPr>
      </a:lvl3pPr>
      <a:lvl4pPr marL="0" indent="0" algn="l" defTabSz="914400" rtl="0" eaLnBrk="1" latinLnBrk="0" hangingPunct="1">
        <a:lnSpc>
          <a:spcPts val="2000"/>
        </a:lnSpc>
        <a:spcBef>
          <a:spcPts val="600"/>
        </a:spcBef>
        <a:spcAft>
          <a:spcPts val="600"/>
        </a:spcAft>
        <a:buFontTx/>
        <a:buNone/>
        <a:defRPr sz="1800" b="1" kern="1200" baseline="0">
          <a:solidFill>
            <a:schemeClr val="accent2"/>
          </a:solidFill>
          <a:latin typeface="+mn-lt"/>
          <a:ea typeface="+mn-ea"/>
          <a:cs typeface="+mn-cs"/>
        </a:defRPr>
      </a:lvl4pPr>
      <a:lvl5pPr marL="0" indent="0" algn="l" defTabSz="914400" rtl="0" eaLnBrk="1" latinLnBrk="0" hangingPunct="1">
        <a:lnSpc>
          <a:spcPts val="1900"/>
        </a:lnSpc>
        <a:spcBef>
          <a:spcPts val="1800"/>
        </a:spcBef>
        <a:spcAft>
          <a:spcPts val="200"/>
        </a:spcAft>
        <a:buFontTx/>
        <a:buNone/>
        <a:defRPr sz="1600" b="1" kern="1200">
          <a:solidFill>
            <a:schemeClr val="tx1"/>
          </a:solidFill>
          <a:latin typeface="+mn-lt"/>
          <a:ea typeface="+mn-ea"/>
          <a:cs typeface="+mn-cs"/>
        </a:defRPr>
      </a:lvl5pPr>
      <a:lvl6pPr marL="0" indent="0" algn="l" defTabSz="914400" rtl="0" eaLnBrk="1" latinLnBrk="0" hangingPunct="1">
        <a:lnSpc>
          <a:spcPts val="1200"/>
        </a:lnSpc>
        <a:spcBef>
          <a:spcPts val="600"/>
        </a:spcBef>
        <a:spcAft>
          <a:spcPts val="600"/>
        </a:spcAft>
        <a:buFontTx/>
        <a:buNone/>
        <a:defRPr sz="1130" b="1" kern="1200">
          <a:solidFill>
            <a:schemeClr val="tx1"/>
          </a:solidFill>
          <a:latin typeface="+mn-lt"/>
          <a:ea typeface="+mn-ea"/>
          <a:cs typeface="+mn-cs"/>
        </a:defRPr>
      </a:lvl6pPr>
      <a:lvl7pPr marL="0" indent="0" algn="l" defTabSz="914400" rtl="0" eaLnBrk="1" latinLnBrk="0" hangingPunct="1">
        <a:lnSpc>
          <a:spcPts val="2100"/>
        </a:lnSpc>
        <a:spcBef>
          <a:spcPts val="1200"/>
        </a:spcBef>
        <a:buFontTx/>
        <a:buNone/>
        <a:defRPr sz="1800" kern="1200">
          <a:solidFill>
            <a:schemeClr val="tx1"/>
          </a:solidFill>
          <a:latin typeface="Corbel" panose="020B0503020204020204" pitchFamily="34" charset="0"/>
          <a:ea typeface="+mn-ea"/>
          <a:cs typeface="+mn-cs"/>
        </a:defRPr>
      </a:lvl7pPr>
      <a:lvl8pPr marL="176213" indent="-176213" algn="l" defTabSz="914400" rtl="0" eaLnBrk="1" latinLnBrk="0" hangingPunct="1">
        <a:lnSpc>
          <a:spcPts val="2100"/>
        </a:lnSpc>
        <a:spcBef>
          <a:spcPts val="800"/>
        </a:spcBef>
        <a:buClr>
          <a:srgbClr val="EB4E5F"/>
        </a:buClr>
        <a:buFont typeface="Arial" panose="020B0604020202020204" pitchFamily="34" charset="0"/>
        <a:buChar char="•"/>
        <a:defRPr sz="1800" kern="1200">
          <a:solidFill>
            <a:schemeClr val="tx1"/>
          </a:solidFill>
          <a:latin typeface="Corbel" panose="020B0503020204020204" pitchFamily="34" charset="0"/>
          <a:ea typeface="+mn-ea"/>
          <a:cs typeface="+mn-cs"/>
        </a:defRPr>
      </a:lvl8pPr>
      <a:lvl9pPr marL="542925" indent="-188913" algn="l" defTabSz="914400" rtl="0" eaLnBrk="1" latinLnBrk="0" hangingPunct="1">
        <a:lnSpc>
          <a:spcPts val="2100"/>
        </a:lnSpc>
        <a:spcBef>
          <a:spcPts val="0"/>
        </a:spcBef>
        <a:buFont typeface="Arial" panose="020B0604020202020204" pitchFamily="34" charset="0"/>
        <a:buChar char="•"/>
        <a:defRPr sz="1800" kern="1200">
          <a:solidFill>
            <a:schemeClr val="tx1"/>
          </a:solidFill>
          <a:latin typeface="Corbel" panose="020B0503020204020204" pitchFamily="34" charset="0"/>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792714E-E76C-4AF6-92FE-480342C718E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 6">
            <a:extLst>
              <a:ext uri="{FF2B5EF4-FFF2-40B4-BE49-F238E27FC236}">
                <a16:creationId xmlns:a16="http://schemas.microsoft.com/office/drawing/2014/main" id="{101EC419-8CB9-4B48-94AF-C819BAC1BF57}"/>
              </a:ext>
            </a:extLst>
          </p:cNvPr>
          <p:cNvPicPr>
            <a:picLocks noChangeAspect="1"/>
          </p:cNvPicPr>
          <p:nvPr userDrawn="1"/>
        </p:nvPicPr>
        <p:blipFill>
          <a:blip r:embed="rId7"/>
          <a:stretch>
            <a:fillRect/>
          </a:stretch>
        </p:blipFill>
        <p:spPr>
          <a:xfrm>
            <a:off x="2761983" y="1519518"/>
            <a:ext cx="6668034" cy="3818965"/>
          </a:xfrm>
          <a:prstGeom prst="rect">
            <a:avLst/>
          </a:prstGeom>
        </p:spPr>
      </p:pic>
    </p:spTree>
    <p:extLst>
      <p:ext uri="{BB962C8B-B14F-4D97-AF65-F5344CB8AC3E}">
        <p14:creationId xmlns:p14="http://schemas.microsoft.com/office/powerpoint/2010/main" val="361365815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B869FB7-3942-431E-B00E-AC5EA5B3AAA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 4">
            <a:extLst>
              <a:ext uri="{FF2B5EF4-FFF2-40B4-BE49-F238E27FC236}">
                <a16:creationId xmlns:a16="http://schemas.microsoft.com/office/drawing/2014/main" id="{44D98FD1-C9F3-CE4F-84C4-0365D8E45A9C}"/>
              </a:ext>
            </a:extLst>
          </p:cNvPr>
          <p:cNvPicPr>
            <a:picLocks noChangeAspect="1"/>
          </p:cNvPicPr>
          <p:nvPr userDrawn="1"/>
        </p:nvPicPr>
        <p:blipFill>
          <a:blip r:embed="rId7"/>
          <a:stretch>
            <a:fillRect/>
          </a:stretch>
        </p:blipFill>
        <p:spPr>
          <a:xfrm>
            <a:off x="4993491" y="3394038"/>
            <a:ext cx="2205019" cy="425254"/>
          </a:xfrm>
          <a:prstGeom prst="rect">
            <a:avLst/>
          </a:prstGeom>
        </p:spPr>
      </p:pic>
    </p:spTree>
    <p:extLst>
      <p:ext uri="{BB962C8B-B14F-4D97-AF65-F5344CB8AC3E}">
        <p14:creationId xmlns:p14="http://schemas.microsoft.com/office/powerpoint/2010/main" val="310827450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2146FD3-EBDC-7646-9DFB-DC2F290F742C}"/>
              </a:ext>
            </a:extLst>
          </p:cNvPr>
          <p:cNvSpPr>
            <a:spLocks noGrp="1"/>
          </p:cNvSpPr>
          <p:nvPr>
            <p:ph type="body" idx="1"/>
          </p:nvPr>
        </p:nvSpPr>
        <p:spPr>
          <a:xfrm>
            <a:off x="1" y="1208510"/>
            <a:ext cx="12178551" cy="4858055"/>
          </a:xfrm>
          <a:prstGeom prst="rect">
            <a:avLst/>
          </a:prstGeom>
        </p:spPr>
        <p:txBody>
          <a:bodyPr vert="horz" lIns="540000" tIns="46800" rIns="540000" bIns="45720" rtlCol="0">
            <a:normAutofit/>
          </a:bodyPr>
          <a:lstStyle/>
          <a:p>
            <a:pPr lvl="0"/>
            <a:r>
              <a:rPr lang="fr-FR" dirty="0"/>
              <a:t>Titre H1</a:t>
            </a:r>
          </a:p>
          <a:p>
            <a:pPr lvl="1"/>
            <a:r>
              <a:rPr lang="fr-FR" dirty="0"/>
              <a:t>Titre H2</a:t>
            </a:r>
          </a:p>
          <a:p>
            <a:pPr lvl="2"/>
            <a:r>
              <a:rPr lang="fr-FR" dirty="0"/>
              <a:t>Titre H3</a:t>
            </a:r>
          </a:p>
          <a:p>
            <a:pPr lvl="3"/>
            <a:r>
              <a:rPr lang="fr-FR" dirty="0"/>
              <a:t>Titre H4</a:t>
            </a:r>
          </a:p>
          <a:p>
            <a:pPr lvl="4"/>
            <a:r>
              <a:rPr lang="fr-FR" dirty="0"/>
              <a:t>Titre H5</a:t>
            </a:r>
          </a:p>
          <a:p>
            <a:pPr lvl="5"/>
            <a:r>
              <a:rPr lang="fr-FR" dirty="0"/>
              <a:t>Pied de page</a:t>
            </a:r>
          </a:p>
          <a:p>
            <a:pPr lvl="6"/>
            <a:r>
              <a:rPr lang="fr-FR" dirty="0"/>
              <a:t>Texte P</a:t>
            </a:r>
          </a:p>
          <a:p>
            <a:pPr lvl="7"/>
            <a:r>
              <a:rPr lang="fr-FR" dirty="0"/>
              <a:t>Texte LI</a:t>
            </a:r>
          </a:p>
          <a:p>
            <a:pPr lvl="8"/>
            <a:r>
              <a:rPr lang="fr-FR" dirty="0"/>
              <a:t>Texte UL</a:t>
            </a:r>
          </a:p>
        </p:txBody>
      </p:sp>
      <p:cxnSp>
        <p:nvCxnSpPr>
          <p:cNvPr id="24" name="Connecteur droit 23">
            <a:extLst>
              <a:ext uri="{FF2B5EF4-FFF2-40B4-BE49-F238E27FC236}">
                <a16:creationId xmlns:a16="http://schemas.microsoft.com/office/drawing/2014/main" id="{58E789B0-A888-6749-B400-F148EE28317A}"/>
              </a:ext>
            </a:extLst>
          </p:cNvPr>
          <p:cNvCxnSpPr/>
          <p:nvPr userDrawn="1"/>
        </p:nvCxnSpPr>
        <p:spPr>
          <a:xfrm>
            <a:off x="-17931" y="845307"/>
            <a:ext cx="1220993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28750D12-C684-6140-90CC-844D692660C3}"/>
              </a:ext>
            </a:extLst>
          </p:cNvPr>
          <p:cNvSpPr/>
          <p:nvPr userDrawn="1"/>
        </p:nvSpPr>
        <p:spPr>
          <a:xfrm>
            <a:off x="9600000" y="1"/>
            <a:ext cx="2592000" cy="8510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26" name="Image 25">
            <a:extLst>
              <a:ext uri="{FF2B5EF4-FFF2-40B4-BE49-F238E27FC236}">
                <a16:creationId xmlns:a16="http://schemas.microsoft.com/office/drawing/2014/main" id="{F6085B4C-0BE0-BD4B-9A3D-017AF6E017CE}"/>
              </a:ext>
            </a:extLst>
          </p:cNvPr>
          <p:cNvPicPr>
            <a:picLocks noChangeAspect="1"/>
          </p:cNvPicPr>
          <p:nvPr userDrawn="1"/>
        </p:nvPicPr>
        <p:blipFill>
          <a:blip r:embed="rId7"/>
          <a:stretch>
            <a:fillRect/>
          </a:stretch>
        </p:blipFill>
        <p:spPr>
          <a:xfrm>
            <a:off x="9848088" y="219745"/>
            <a:ext cx="1998133" cy="406400"/>
          </a:xfrm>
          <a:prstGeom prst="rect">
            <a:avLst/>
          </a:prstGeom>
        </p:spPr>
      </p:pic>
      <p:sp>
        <p:nvSpPr>
          <p:cNvPr id="6" name="Espace réservé du titre 1">
            <a:extLst>
              <a:ext uri="{FF2B5EF4-FFF2-40B4-BE49-F238E27FC236}">
                <a16:creationId xmlns:a16="http://schemas.microsoft.com/office/drawing/2014/main" id="{E584223F-F2C6-E542-B652-CA9B99E162E9}"/>
              </a:ext>
            </a:extLst>
          </p:cNvPr>
          <p:cNvSpPr>
            <a:spLocks noGrp="1"/>
          </p:cNvSpPr>
          <p:nvPr>
            <p:ph type="title"/>
          </p:nvPr>
        </p:nvSpPr>
        <p:spPr>
          <a:xfrm>
            <a:off x="1" y="152945"/>
            <a:ext cx="9600000" cy="540000"/>
          </a:xfrm>
          <a:prstGeom prst="rect">
            <a:avLst/>
          </a:prstGeom>
        </p:spPr>
        <p:txBody>
          <a:bodyPr vert="horz" lIns="540000" tIns="45720" rIns="180000" bIns="45720" rtlCol="0" anchor="ctr">
            <a:noAutofit/>
          </a:bodyPr>
          <a:lstStyle/>
          <a:p>
            <a:r>
              <a:rPr lang="fr-FR" dirty="0"/>
              <a:t>Titre de la présentation</a:t>
            </a:r>
          </a:p>
        </p:txBody>
      </p:sp>
    </p:spTree>
    <p:extLst>
      <p:ext uri="{BB962C8B-B14F-4D97-AF65-F5344CB8AC3E}">
        <p14:creationId xmlns:p14="http://schemas.microsoft.com/office/powerpoint/2010/main" val="170140291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Lst>
  <p:hf hdr="0"/>
  <p:txStyles>
    <p:titleStyle>
      <a:lvl1pPr algn="l" defTabSz="914400" rtl="0" eaLnBrk="1" fontAlgn="t" latinLnBrk="0" hangingPunct="1">
        <a:lnSpc>
          <a:spcPts val="3000"/>
        </a:lnSpc>
        <a:spcBef>
          <a:spcPct val="0"/>
        </a:spcBef>
        <a:spcAft>
          <a:spcPts val="1400"/>
        </a:spcAft>
        <a:buNone/>
        <a:defRPr sz="3000" b="1" i="0" kern="1200" baseline="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ts val="3000"/>
        </a:lnSpc>
        <a:spcBef>
          <a:spcPts val="0"/>
        </a:spcBef>
        <a:spcAft>
          <a:spcPts val="1400"/>
        </a:spcAft>
        <a:buFontTx/>
        <a:buNone/>
        <a:defRPr sz="3000" b="1" kern="1200" baseline="0">
          <a:solidFill>
            <a:srgbClr val="EB4E5F"/>
          </a:solidFill>
          <a:latin typeface="+mn-lt"/>
          <a:ea typeface="+mn-ea"/>
          <a:cs typeface="+mn-cs"/>
        </a:defRPr>
      </a:lvl1pPr>
      <a:lvl2pPr marL="0" indent="0" algn="l" defTabSz="914400" rtl="0" eaLnBrk="1" latinLnBrk="0" hangingPunct="1">
        <a:lnSpc>
          <a:spcPts val="2300"/>
        </a:lnSpc>
        <a:spcBef>
          <a:spcPts val="0"/>
        </a:spcBef>
        <a:spcAft>
          <a:spcPts val="1400"/>
        </a:spcAft>
        <a:buFontTx/>
        <a:buNone/>
        <a:defRPr sz="2300" b="1" kern="1200">
          <a:solidFill>
            <a:schemeClr val="tx1"/>
          </a:solidFill>
          <a:latin typeface="+mn-lt"/>
          <a:ea typeface="+mn-ea"/>
          <a:cs typeface="+mn-cs"/>
        </a:defRPr>
      </a:lvl2pPr>
      <a:lvl3pPr marL="0" indent="0" algn="l" defTabSz="914400" rtl="0" eaLnBrk="1" latinLnBrk="0" hangingPunct="1">
        <a:lnSpc>
          <a:spcPts val="2200"/>
        </a:lnSpc>
        <a:spcBef>
          <a:spcPts val="0"/>
        </a:spcBef>
        <a:spcAft>
          <a:spcPts val="800"/>
        </a:spcAft>
        <a:buFontTx/>
        <a:buNone/>
        <a:defRPr sz="2000" b="1" kern="1200">
          <a:solidFill>
            <a:srgbClr val="B11B39"/>
          </a:solidFill>
          <a:latin typeface="+mn-lt"/>
          <a:ea typeface="+mn-ea"/>
          <a:cs typeface="+mn-cs"/>
        </a:defRPr>
      </a:lvl3pPr>
      <a:lvl4pPr marL="0" indent="0" algn="l" defTabSz="914400" rtl="0" eaLnBrk="1" latinLnBrk="0" hangingPunct="1">
        <a:lnSpc>
          <a:spcPts val="2000"/>
        </a:lnSpc>
        <a:spcBef>
          <a:spcPts val="600"/>
        </a:spcBef>
        <a:spcAft>
          <a:spcPts val="600"/>
        </a:spcAft>
        <a:buFontTx/>
        <a:buNone/>
        <a:defRPr sz="1800" b="1" kern="1200">
          <a:solidFill>
            <a:srgbClr val="EB4E5F"/>
          </a:solidFill>
          <a:latin typeface="+mn-lt"/>
          <a:ea typeface="+mn-ea"/>
          <a:cs typeface="+mn-cs"/>
        </a:defRPr>
      </a:lvl4pPr>
      <a:lvl5pPr marL="0" indent="0" algn="l" defTabSz="914400" rtl="0" eaLnBrk="1" latinLnBrk="0" hangingPunct="1">
        <a:lnSpc>
          <a:spcPts val="1900"/>
        </a:lnSpc>
        <a:spcBef>
          <a:spcPts val="1400"/>
        </a:spcBef>
        <a:spcAft>
          <a:spcPts val="600"/>
        </a:spcAft>
        <a:buFontTx/>
        <a:buNone/>
        <a:defRPr sz="1600" b="1" kern="1200">
          <a:solidFill>
            <a:schemeClr val="tx1"/>
          </a:solidFill>
          <a:latin typeface="+mn-lt"/>
          <a:ea typeface="+mn-ea"/>
          <a:cs typeface="+mn-cs"/>
        </a:defRPr>
      </a:lvl5pPr>
      <a:lvl6pPr marL="0" indent="0" algn="l" defTabSz="914400" rtl="0" eaLnBrk="1" latinLnBrk="0" hangingPunct="1">
        <a:lnSpc>
          <a:spcPts val="1200"/>
        </a:lnSpc>
        <a:spcBef>
          <a:spcPts val="600"/>
        </a:spcBef>
        <a:spcAft>
          <a:spcPts val="600"/>
        </a:spcAft>
        <a:buFontTx/>
        <a:buNone/>
        <a:defRPr sz="1130" b="1" kern="1200">
          <a:solidFill>
            <a:schemeClr val="tx1"/>
          </a:solidFill>
          <a:latin typeface="+mn-lt"/>
          <a:ea typeface="+mn-ea"/>
          <a:cs typeface="+mn-cs"/>
        </a:defRPr>
      </a:lvl6pPr>
      <a:lvl7pPr marL="0" indent="0" algn="l" defTabSz="914400" rtl="0" eaLnBrk="1" latinLnBrk="0" hangingPunct="1">
        <a:lnSpc>
          <a:spcPts val="1900"/>
        </a:lnSpc>
        <a:spcBef>
          <a:spcPts val="1200"/>
        </a:spcBef>
        <a:buFontTx/>
        <a:buNone/>
        <a:defRPr sz="1600" kern="1200">
          <a:solidFill>
            <a:schemeClr val="tx1"/>
          </a:solidFill>
          <a:latin typeface="Corbel" panose="020B0503020204020204" pitchFamily="34" charset="0"/>
          <a:ea typeface="+mn-ea"/>
          <a:cs typeface="+mn-cs"/>
        </a:defRPr>
      </a:lvl7pPr>
      <a:lvl8pPr marL="180000" indent="-180000" algn="l" defTabSz="914400" rtl="0" eaLnBrk="1" latinLnBrk="0" hangingPunct="1">
        <a:lnSpc>
          <a:spcPts val="1900"/>
        </a:lnSpc>
        <a:spcBef>
          <a:spcPts val="800"/>
        </a:spcBef>
        <a:buClr>
          <a:srgbClr val="EB4E5F"/>
        </a:buClr>
        <a:buFont typeface="Arial" panose="020B0604020202020204" pitchFamily="34" charset="0"/>
        <a:buChar char="•"/>
        <a:defRPr sz="1600" kern="1200">
          <a:solidFill>
            <a:schemeClr val="tx1"/>
          </a:solidFill>
          <a:latin typeface="Corbel" panose="020B0503020204020204" pitchFamily="34" charset="0"/>
          <a:ea typeface="+mn-ea"/>
          <a:cs typeface="+mn-cs"/>
        </a:defRPr>
      </a:lvl8pPr>
      <a:lvl9pPr marL="540000" indent="-180000" algn="l" defTabSz="914400" rtl="0" eaLnBrk="1" latinLnBrk="0" hangingPunct="1">
        <a:lnSpc>
          <a:spcPts val="19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c.theodoraki@tbs-education.fr" TargetMode="External"/><Relationship Id="rId13" Type="http://schemas.openxmlformats.org/officeDocument/2006/relationships/image" Target="../media/image16.png"/><Relationship Id="rId18" Type="http://schemas.openxmlformats.org/officeDocument/2006/relationships/image" Target="../media/image19.JPG"/><Relationship Id="rId3" Type="http://schemas.openxmlformats.org/officeDocument/2006/relationships/image" Target="../media/image9.png"/><Relationship Id="rId21" Type="http://schemas.openxmlformats.org/officeDocument/2006/relationships/hyperlink" Target="https://bit.ly/SustainableEE-HEREAlbania" TargetMode="External"/><Relationship Id="rId7" Type="http://schemas.openxmlformats.org/officeDocument/2006/relationships/image" Target="../media/image13.png"/><Relationship Id="rId12" Type="http://schemas.openxmlformats.org/officeDocument/2006/relationships/hyperlink" Target="https://www.researchgate.net/profile/Christina_Theodoraki" TargetMode="External"/><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hyperlink" Target="https://scholar.google.com/citations?user=fR7Mrc4AAAAJ&amp;hl=fr" TargetMode="External"/><Relationship Id="rId20" Type="http://schemas.openxmlformats.org/officeDocument/2006/relationships/image" Target="../media/image21.png"/><Relationship Id="rId1" Type="http://schemas.openxmlformats.org/officeDocument/2006/relationships/slideLayout" Target="../slideLayouts/slideLayout10.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hyperlink" Target="https://www.linkedin.com/in/christina-theodoraki-083bb548" TargetMode="External"/><Relationship Id="rId19" Type="http://schemas.openxmlformats.org/officeDocument/2006/relationships/image" Target="../media/image20.png"/><Relationship Id="rId4" Type="http://schemas.openxmlformats.org/officeDocument/2006/relationships/image" Target="../media/image10.png"/><Relationship Id="rId9" Type="http://schemas.openxmlformats.org/officeDocument/2006/relationships/image" Target="../media/image14.jpeg"/><Relationship Id="rId14" Type="http://schemas.openxmlformats.org/officeDocument/2006/relationships/hyperlink" Target="https://twitter.com/C_Theodoraki"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hyperlink" Target="https://www.sciencedirect.com/science/article/pii/S0148296321008134?via%3Dihub"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sciencedirect.com/science/article/pii/S0148296321008134?via%3Dihub"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hyperlink" Target="https://www.sciencedirect.com/science/article/pii/S0148296321008134?via%3Dihub"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5.jpeg"/><Relationship Id="rId7"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57.jpeg"/><Relationship Id="rId5" Type="http://schemas.openxmlformats.org/officeDocument/2006/relationships/hyperlink" Target="http://www.techtrends.co.zm/10-mistakes-young-entrepreneurs-make-startups/" TargetMode="External"/><Relationship Id="rId4" Type="http://schemas.openxmlformats.org/officeDocument/2006/relationships/image" Target="../media/image56.jpeg"/><Relationship Id="rId9"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hyperlink" Target="https://www.heighpubs.org/index.php" TargetMode="External"/><Relationship Id="rId13" Type="http://schemas.openxmlformats.org/officeDocument/2006/relationships/hyperlink" Target="https://rdcu.be/cUUOc" TargetMode="External"/><Relationship Id="rId18" Type="http://schemas.openxmlformats.org/officeDocument/2006/relationships/hyperlink" Target="https://www.erudit.org/en/journals/ipme/1900-v1-n1-ipme06591/1084332ar.pdf" TargetMode="External"/><Relationship Id="rId26" Type="http://schemas.openxmlformats.org/officeDocument/2006/relationships/hyperlink" Target="https://ecosystembuilderhub.com/christina-theodoraki/" TargetMode="External"/><Relationship Id="rId3" Type="http://schemas.openxmlformats.org/officeDocument/2006/relationships/image" Target="../media/image14.jpeg"/><Relationship Id="rId21" Type="http://schemas.openxmlformats.org/officeDocument/2006/relationships/hyperlink" Target="https://management-aims.com/index.php/mgmt/article/view/4412" TargetMode="External"/><Relationship Id="rId7" Type="http://schemas.openxmlformats.org/officeDocument/2006/relationships/image" Target="../media/image23.png"/><Relationship Id="rId12" Type="http://schemas.openxmlformats.org/officeDocument/2006/relationships/hyperlink" Target="https://www.cairn.info/revue-de-l-entrepreneuriat-2022-Hors%20S%C3%A9rie-page-75.html" TargetMode="External"/><Relationship Id="rId17" Type="http://schemas.openxmlformats.org/officeDocument/2006/relationships/hyperlink" Target="https://ieeexplore.ieee.org/document/9268967" TargetMode="External"/><Relationship Id="rId25" Type="http://schemas.openxmlformats.org/officeDocument/2006/relationships/hyperlink" Target="https://icsb.org/wp-content/uploads/2019/10/Gazette-37.pdf" TargetMode="External"/><Relationship Id="rId2" Type="http://schemas.openxmlformats.org/officeDocument/2006/relationships/notesSlide" Target="../notesSlides/notesSlide2.xml"/><Relationship Id="rId16" Type="http://schemas.openxmlformats.org/officeDocument/2006/relationships/hyperlink" Target="https://www.sciencedirect.com/science/article/pii/S0148296321008134?via%3Dihub" TargetMode="External"/><Relationship Id="rId20" Type="http://schemas.openxmlformats.org/officeDocument/2006/relationships/hyperlink" Target="https://rdcu.be/cfJuB" TargetMode="External"/><Relationship Id="rId1" Type="http://schemas.openxmlformats.org/officeDocument/2006/relationships/slideLayout" Target="../slideLayouts/slideLayout10.xml"/><Relationship Id="rId6" Type="http://schemas.openxmlformats.org/officeDocument/2006/relationships/hyperlink" Target="https://commons.wikimedia.org/wiki/File:Twemoji_1f3c6.svg" TargetMode="External"/><Relationship Id="rId11" Type="http://schemas.openxmlformats.org/officeDocument/2006/relationships/image" Target="../media/image26.jpeg"/><Relationship Id="rId24" Type="http://schemas.openxmlformats.org/officeDocument/2006/relationships/hyperlink" Target="https://www.youtube.com/watch?v=HI3KXKxtIBQ" TargetMode="External"/><Relationship Id="rId5" Type="http://schemas.openxmlformats.org/officeDocument/2006/relationships/image" Target="../media/image22.png"/><Relationship Id="rId15" Type="http://schemas.openxmlformats.org/officeDocument/2006/relationships/hyperlink" Target="https://onlinelibrary.wiley.com/share/author/NRFFBWAFHVHED45TUGTT?target=10.1111/emre.12513" TargetMode="External"/><Relationship Id="rId23" Type="http://schemas.openxmlformats.org/officeDocument/2006/relationships/hyperlink" Target="https://www.tbs-education.com/news/2021-babson-member-of-the-year-award/" TargetMode="External"/><Relationship Id="rId10" Type="http://schemas.openxmlformats.org/officeDocument/2006/relationships/image" Target="../media/image25.png"/><Relationship Id="rId19" Type="http://schemas.openxmlformats.org/officeDocument/2006/relationships/hyperlink" Target="https://ieeexplore.ieee.org/document/9206078" TargetMode="External"/><Relationship Id="rId4" Type="http://schemas.openxmlformats.org/officeDocument/2006/relationships/hyperlink" Target="https://spea.indiana.edu/institute-development-strategies/home.html" TargetMode="External"/><Relationship Id="rId9" Type="http://schemas.openxmlformats.org/officeDocument/2006/relationships/image" Target="../media/image24.png"/><Relationship Id="rId14" Type="http://schemas.openxmlformats.org/officeDocument/2006/relationships/hyperlink" Target="https://onlinelibrary.wiley.com/doi/epdf/10.1111/radm.12547" TargetMode="External"/><Relationship Id="rId22" Type="http://schemas.openxmlformats.org/officeDocument/2006/relationships/hyperlink" Target="https://www.linkedin.com/posts/christina-theodoraki-083bb548_congratulations-to-the-inimitable-christina-activity-6964619179794563073-gZNR?utm_source=share&amp;utm_medium=member_desktop" TargetMode="External"/><Relationship Id="rId27" Type="http://schemas.openxmlformats.org/officeDocument/2006/relationships/image" Target="../media/image19.JPG"/></Relationships>
</file>

<file path=ppt/slides/_rels/slide20.xml.rels><?xml version="1.0" encoding="UTF-8" standalone="yes"?>
<Relationships xmlns="http://schemas.openxmlformats.org/package/2006/relationships"><Relationship Id="rId8" Type="http://schemas.openxmlformats.org/officeDocument/2006/relationships/hyperlink" Target="https://www.youtube.com/watch?v=HI3KXKxtIBQ&amp;feature=youtu.be" TargetMode="External"/><Relationship Id="rId3" Type="http://schemas.openxmlformats.org/officeDocument/2006/relationships/hyperlink" Target="https://fnege-medias.fr/fnege-video/quest-ce-que-lecosysteme-entrepreneurial/" TargetMode="External"/><Relationship Id="rId7"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hyperlink" Target="https://commons.wikimedia.org/wiki/File:Video_-_The_Noun_Project.svg" TargetMode="External"/><Relationship Id="rId5" Type="http://schemas.openxmlformats.org/officeDocument/2006/relationships/image" Target="../media/image64.png"/><Relationship Id="rId10" Type="http://schemas.openxmlformats.org/officeDocument/2006/relationships/hyperlink" Target="https://www.freepngimg.com/png/27271-award-photos" TargetMode="External"/><Relationship Id="rId4" Type="http://schemas.openxmlformats.org/officeDocument/2006/relationships/hyperlink" Target="https://fnege-medias.fr/podcast/quest-ce-que-lecosysteme-entrepreneurial/" TargetMode="External"/><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s://commons.wikimedia.org/wiki/File:Tools-spanner-hammer.svg" TargetMode="External"/><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hyperlink" Target="https://www.inderscienceonline.com/doi/abs/10.1504/IJESB.2017.083847" TargetMode="External"/><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hyperlink" Target="https://link.springer.com/article/10.1007/s11187-017-9924-0" TargetMode="External"/><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hyperlink" Target="http://www.tbsearch.fr/en/the-development-of-sustainable-entrepreneurial-ecosystems-through-social-capital-the-cases-of-academic-incubator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pixabay.com/fr/monde-global-terre-international-97870/" TargetMode="External"/><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hyperlink" Target="https://rdcu.be/cfJuB"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hyperlink" Target="https://rdcu.be/cfJuB"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teachingandlearning.ie/resource-hub/student-success/online-resource-for-learning-analytics-orla/" TargetMode="External"/><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hyperlink" Target="https://management-aims.com/index.php/mgmt/article/view/4412" TargetMode="External"/><Relationship Id="rId5" Type="http://schemas.openxmlformats.org/officeDocument/2006/relationships/image" Target="../media/image72.png"/><Relationship Id="rId4" Type="http://schemas.openxmlformats.org/officeDocument/2006/relationships/chart" Target="../charts/chart3.xml"/></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www.youtube.com/watch?v=HI3KXKxtIBQ&amp;feature=youtu.be" TargetMode="External"/><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hyperlink" Target="https://commons.wikimedia.org/wiki/File:Force_Directed_Graph.png" TargetMode="External"/><Relationship Id="rId4" Type="http://schemas.openxmlformats.org/officeDocument/2006/relationships/image" Target="../media/image27.png"/><Relationship Id="rId9" Type="http://schemas.openxmlformats.org/officeDocument/2006/relationships/hyperlink" Target="https://www.freepngimg.com/png/27271-award-photos" TargetMode="External"/></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hyperlink" Target="https://labex-entreprendre.edu.umontpellier.fr/files/2013/06/LABEX-LETTRE-14-ANGLAIS-HD-page.pdf"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ieeexplore.ieee.org/document/9268967" TargetMode="External"/><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hyperlink" Target="https://management-aims.com/index.php/mgmt/article/view/4412" TargetMode="External"/><Relationship Id="rId7"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74.png"/><Relationship Id="rId5" Type="http://schemas.openxmlformats.org/officeDocument/2006/relationships/hyperlink" Target="https://fnege-medias.fr/podcast/une-approche-strategique-de-lecosysteme-entrepreneurial/" TargetMode="External"/><Relationship Id="rId4" Type="http://schemas.openxmlformats.org/officeDocument/2006/relationships/hyperlink" Target="https://fnege-medias.fr/fnege-video/une-approche-strategique-de-lecosysteme-entrepreneurial-2/"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www.researchgate.net/publication/323957266_Towards_an_Ecosystem_Approach_of_Incubators_Strategy_and_Performance?_sg=J06_ojqHQcCD7FMMGDLKsA4LWRSTTDhc3odfvAMjJqblw6y_JIS3Hna7-p42Tkj2OHjiwGe3L2aisvPvrqRd9DNTMnxJCbNpBkp9Iq-4.VFTBGRXXIMl79tPE4uFKssMX9D1yYZ1NjNGUufwRmFdWNgmrasuSkjLIwKmCSbcRCHQFw9csHWjxCJIn1ON0Jg"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hyperlink" Target="http://equussims.boards.net/thread/1644/esrpg-regional-spring-showcase-open" TargetMode="External"/><Relationship Id="rId4" Type="http://schemas.openxmlformats.org/officeDocument/2006/relationships/diagramLayout" Target="../diagrams/layout2.xml"/><Relationship Id="rId9"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hyperlink" Target="https://www.teachingandlearning.ie/resource-hub/student-success/online-resource-for-learning-analytics-orla/" TargetMode="External"/><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hyperlink" Target="https://icsb.org/wp-content/uploads/2019/10/Gazette-37.pdf" TargetMode="External"/><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hyperlink" Target="https://icsb.org/resiliencyawards2020/"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hyperlink" Target="https://www.sciencedirect.com/science/article/pii/S0148296321008134?via%3Dihub"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michaelmilton.org/2020/06/11/idea-the-way-to-write-a-discussion-board-post-in-online-teaching-and-learning/" TargetMode="External"/><Relationship Id="rId2" Type="http://schemas.openxmlformats.org/officeDocument/2006/relationships/image" Target="../media/image78.jp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8" Type="http://schemas.openxmlformats.org/officeDocument/2006/relationships/hyperlink" Target="https://lnkd.in/egWQHGdA" TargetMode="External"/><Relationship Id="rId13" Type="http://schemas.openxmlformats.org/officeDocument/2006/relationships/hyperlink" Target="https://www.linkedin.com/in/ACoAADWA7BcBqEw7PCT3QukJgFCMksN8tU3y02s" TargetMode="External"/><Relationship Id="rId3" Type="http://schemas.openxmlformats.org/officeDocument/2006/relationships/image" Target="../media/image79.png"/><Relationship Id="rId7" Type="http://schemas.openxmlformats.org/officeDocument/2006/relationships/hyperlink" Target="https://lnkd.in/eqTsBm5c" TargetMode="External"/><Relationship Id="rId12" Type="http://schemas.openxmlformats.org/officeDocument/2006/relationships/hyperlink" Target="https://www.linkedin.com/company/uob-business-school/" TargetMode="External"/><Relationship Id="rId17" Type="http://schemas.openxmlformats.org/officeDocument/2006/relationships/hyperlink" Target="https://www.linkedin.com/company/nottingham-business-school/" TargetMode="External"/><Relationship Id="rId2" Type="http://schemas.openxmlformats.org/officeDocument/2006/relationships/notesSlide" Target="../notesSlides/notesSlide31.xml"/><Relationship Id="rId16" Type="http://schemas.openxmlformats.org/officeDocument/2006/relationships/hyperlink" Target="https://www.linkedin.com/in/ACoAAAcsz9UBydJ9FDqMrqh4iQWjvHyPUfGYzHI" TargetMode="External"/><Relationship Id="rId1" Type="http://schemas.openxmlformats.org/officeDocument/2006/relationships/slideLayout" Target="../slideLayouts/slideLayout10.xml"/><Relationship Id="rId6" Type="http://schemas.openxmlformats.org/officeDocument/2006/relationships/hyperlink" Target="https://www.linkedin.com/company/fnege-medias/" TargetMode="External"/><Relationship Id="rId11" Type="http://schemas.openxmlformats.org/officeDocument/2006/relationships/hyperlink" Target="https://www.linkedin.com/in/ACoAAAVZIJEB6jQVgdGUohi7MI-2ZPABPlEcECY" TargetMode="External"/><Relationship Id="rId5" Type="http://schemas.openxmlformats.org/officeDocument/2006/relationships/hyperlink" Target="https://lnkd.in/eHBsQBtw" TargetMode="External"/><Relationship Id="rId15" Type="http://schemas.openxmlformats.org/officeDocument/2006/relationships/hyperlink" Target="https://www.linkedin.com/company/tbseducation/" TargetMode="External"/><Relationship Id="rId10" Type="http://schemas.openxmlformats.org/officeDocument/2006/relationships/hyperlink" Target="https://www.linkedin.com/company/cardiff-university/" TargetMode="External"/><Relationship Id="rId4" Type="http://schemas.openxmlformats.org/officeDocument/2006/relationships/hyperlink" Target="https://www.linkedin.com/company/oup/" TargetMode="External"/><Relationship Id="rId9" Type="http://schemas.openxmlformats.org/officeDocument/2006/relationships/hyperlink" Target="https://www.linkedin.com/in/ACoAAALXVmEBiW4vT4FW0Rb7gcffaACUi4Il0i0" TargetMode="External"/><Relationship Id="rId14" Type="http://schemas.openxmlformats.org/officeDocument/2006/relationships/hyperlink" Target="https://www.linkedin.com/in/ACoAAAok4SMBj_EM8dD8_SBB_pcD6YGefcUp3dw"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www.levysoft.it/archivio/2006/05/08/buzzword-cosa-sono/" TargetMode="External"/><Relationship Id="rId3" Type="http://schemas.openxmlformats.org/officeDocument/2006/relationships/image" Target="../media/image31.png"/><Relationship Id="rId7"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hyperlink" Target="https://owl.excelsior.edu/writing-process/paragraphing/paragraphing-topic-sentences/" TargetMode="External"/><Relationship Id="rId5" Type="http://schemas.openxmlformats.org/officeDocument/2006/relationships/image" Target="../media/image33.jpg"/><Relationship Id="rId10" Type="http://schemas.openxmlformats.org/officeDocument/2006/relationships/hyperlink" Target="https://en.wikipedia.org/wiki/Google_Hangouts" TargetMode="External"/><Relationship Id="rId4" Type="http://schemas.openxmlformats.org/officeDocument/2006/relationships/image" Target="../media/image32.jpeg"/><Relationship Id="rId9" Type="http://schemas.openxmlformats.org/officeDocument/2006/relationships/image" Target="../media/image35.png"/></Relationships>
</file>

<file path=ppt/slides/_rels/slide40.xml.rels><?xml version="1.0" encoding="UTF-8" standalone="yes"?>
<Relationships xmlns="http://schemas.openxmlformats.org/package/2006/relationships"><Relationship Id="rId8" Type="http://schemas.openxmlformats.org/officeDocument/2006/relationships/hyperlink" Target="http://www.tbsearch.fr/en/the-development-of-sustainable-entrepreneurial-ecosystems-through-social-capital-the-cases-of-academic-incubators/" TargetMode="External"/><Relationship Id="rId3" Type="http://schemas.openxmlformats.org/officeDocument/2006/relationships/hyperlink" Target="https://www.youtube.com/watch?v=HI3KXKxtIBQ&amp;feature=youtu.be" TargetMode="External"/><Relationship Id="rId7" Type="http://schemas.openxmlformats.org/officeDocument/2006/relationships/hyperlink" Target="https://icsb.org/wp-content/uploads/2019/10/Gazette-37.pdf" TargetMode="External"/><Relationship Id="rId12" Type="http://schemas.openxmlformats.org/officeDocument/2006/relationships/hyperlink" Target="http://equussims.boards.net/thread/1644/esrpg-regional-spring-showcase-open" TargetMode="External"/><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hyperlink" Target="https://labex-entreprendre.edu.umontpellier.fr/files/2013/06/LABEX-LETTRE-14-ANGLAIS-HD-page.pdf" TargetMode="External"/><Relationship Id="rId11" Type="http://schemas.openxmlformats.org/officeDocument/2006/relationships/image" Target="../media/image76.png"/><Relationship Id="rId5" Type="http://schemas.openxmlformats.org/officeDocument/2006/relationships/hyperlink" Target="https://www.youtube.com/watch?v=jjeG2vzoCkw" TargetMode="External"/><Relationship Id="rId10" Type="http://schemas.openxmlformats.org/officeDocument/2006/relationships/hyperlink" Target="https://commons.wikimedia.org/wiki/File:Video_-_The_Noun_Project.svg" TargetMode="External"/><Relationship Id="rId4" Type="http://schemas.openxmlformats.org/officeDocument/2006/relationships/hyperlink" Target="https://www.youtube.com/watch?v=CAE2hcDswoM" TargetMode="External"/><Relationship Id="rId9"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jpeg"/><Relationship Id="rId7" Type="http://schemas.openxmlformats.org/officeDocument/2006/relationships/hyperlink" Target="https://www.researchgate.net/profile/Christina_Theodoraki" TargetMode="External"/><Relationship Id="rId2" Type="http://schemas.openxmlformats.org/officeDocument/2006/relationships/hyperlink" Target="mailto:c.theodoraki@tbs-education.fr" TargetMode="External"/><Relationship Id="rId1" Type="http://schemas.openxmlformats.org/officeDocument/2006/relationships/slideLayout" Target="../slideLayouts/slideLayout18.xml"/><Relationship Id="rId6" Type="http://schemas.openxmlformats.org/officeDocument/2006/relationships/image" Target="../media/image15.png"/><Relationship Id="rId11" Type="http://schemas.openxmlformats.org/officeDocument/2006/relationships/image" Target="../media/image81.png"/><Relationship Id="rId5" Type="http://schemas.openxmlformats.org/officeDocument/2006/relationships/hyperlink" Target="https://www.linkedin.com/in/christina-theodoraki-083bb548" TargetMode="External"/><Relationship Id="rId10" Type="http://schemas.openxmlformats.org/officeDocument/2006/relationships/image" Target="../media/image17.png"/><Relationship Id="rId4" Type="http://schemas.openxmlformats.org/officeDocument/2006/relationships/image" Target="../media/image20.png"/><Relationship Id="rId9" Type="http://schemas.openxmlformats.org/officeDocument/2006/relationships/hyperlink" Target="https://twitter.com/C_Theodoraki"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hyperlink" Target="https://commons.wikimedia.org/wiki/File:Refresh_font_awesome.svg" TargetMode="External"/><Relationship Id="rId13"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hyperlink" Target="https://creativecommons.org/licenses/by-sa/3.0/"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hyperlink" Target="https://fr.wikipedia.org/wiki/Fichier:Gnome-edit-copy.svg" TargetMode="External"/><Relationship Id="rId11" Type="http://schemas.openxmlformats.org/officeDocument/2006/relationships/hyperlink" Target="https://fr.wikipedia.org/wiki/Point_d%27interrogation" TargetMode="External"/><Relationship Id="rId5" Type="http://schemas.openxmlformats.org/officeDocument/2006/relationships/image" Target="../media/image40.png"/><Relationship Id="rId10" Type="http://schemas.openxmlformats.org/officeDocument/2006/relationships/hyperlink" Target="http://cristina012.deviantart.com/art/Free-Vector-of-the-Day-270-Key-To-Success-Concept-357049376" TargetMode="External"/><Relationship Id="rId4" Type="http://schemas.openxmlformats.org/officeDocument/2006/relationships/hyperlink" Target="https://pixabay.com/en/clipboard-green-check-list-311168/" TargetMode="External"/><Relationship Id="rId9" Type="http://schemas.openxmlformats.org/officeDocument/2006/relationships/image" Target="../media/image42.jpg"/><Relationship Id="rId14" Type="http://schemas.openxmlformats.org/officeDocument/2006/relationships/hyperlink" Target="https://my.wikipedia.org/wiki/Wikipedia:Quest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9" descr="SPHERE.png">
            <a:extLst>
              <a:ext uri="{FF2B5EF4-FFF2-40B4-BE49-F238E27FC236}">
                <a16:creationId xmlns:a16="http://schemas.microsoft.com/office/drawing/2014/main" id="{84F11DA2-DF72-360D-DE8F-A6F9770E6A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4150" y="190499"/>
            <a:ext cx="1704975" cy="63817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1" descr="E+ logo.png">
            <a:extLst>
              <a:ext uri="{FF2B5EF4-FFF2-40B4-BE49-F238E27FC236}">
                <a16:creationId xmlns:a16="http://schemas.microsoft.com/office/drawing/2014/main" id="{8218F377-E50A-ACA3-DD66-8EDF3FD74E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7275" y="196532"/>
            <a:ext cx="1828800" cy="52133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descr="Une image contenant texte, capture d’écran, Police, graphisme&#10;&#10;Description générée automatiquement">
            <a:extLst>
              <a:ext uri="{FF2B5EF4-FFF2-40B4-BE49-F238E27FC236}">
                <a16:creationId xmlns:a16="http://schemas.microsoft.com/office/drawing/2014/main" id="{E5D65A94-4ACE-EBB9-BE9B-12563E2A9C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924425" cy="6892127"/>
          </a:xfrm>
          <a:prstGeom prst="rect">
            <a:avLst/>
          </a:prstGeom>
        </p:spPr>
      </p:pic>
      <p:pic>
        <p:nvPicPr>
          <p:cNvPr id="2052" name="Picture 0" descr="unitir. logo.PNG">
            <a:extLst>
              <a:ext uri="{FF2B5EF4-FFF2-40B4-BE49-F238E27FC236}">
                <a16:creationId xmlns:a16="http://schemas.microsoft.com/office/drawing/2014/main" id="{C6A8F8C4-090A-5421-8D6D-C0BFD9E0EB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1600" y="52387"/>
            <a:ext cx="904875" cy="8096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12" descr="fgjh. logo.PNG">
            <a:extLst>
              <a:ext uri="{FF2B5EF4-FFF2-40B4-BE49-F238E27FC236}">
                <a16:creationId xmlns:a16="http://schemas.microsoft.com/office/drawing/2014/main" id="{0823B002-79B7-28E9-C806-25C9D70FA6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6726" y="52387"/>
            <a:ext cx="933450" cy="8096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a:extLst>
              <a:ext uri="{FF2B5EF4-FFF2-40B4-BE49-F238E27FC236}">
                <a16:creationId xmlns:a16="http://schemas.microsoft.com/office/drawing/2014/main" id="{48409977-1291-6774-08CC-EEBB99C8550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5" name="TextBox 4">
            <a:extLst>
              <a:ext uri="{FF2B5EF4-FFF2-40B4-BE49-F238E27FC236}">
                <a16:creationId xmlns:a16="http://schemas.microsoft.com/office/drawing/2014/main" id="{F65B0219-922F-F643-8755-FB0C150EA27B}"/>
              </a:ext>
            </a:extLst>
          </p:cNvPr>
          <p:cNvSpPr txBox="1"/>
          <p:nvPr/>
        </p:nvSpPr>
        <p:spPr>
          <a:xfrm>
            <a:off x="6361433" y="3971094"/>
            <a:ext cx="5826726" cy="16004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mn-ea"/>
                <a:cs typeface="+mn-cs"/>
              </a:rPr>
              <a:t>Associate professor (HDR) in Entrepreneurship, TBS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mn-ea"/>
                <a:cs typeface="+mn-cs"/>
              </a:rPr>
              <a:t>Editor Small Business Economics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mn-ea"/>
                <a:cs typeface="+mn-cs"/>
              </a:rPr>
              <a:t>Associate editor Journal of Small Business Management/ Management &amp; Prospective (Gestion 2000)/RIPME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srgbClr val="5B9BD5">
                    <a:lumMod val="50000"/>
                  </a:srgbClr>
                </a:solidFill>
                <a:latin typeface="Arial Narrow" panose="020B0606020202030204" pitchFamily="34" charset="0"/>
              </a:rPr>
              <a:t>Assistant Program Chair ENT </a:t>
            </a:r>
            <a:r>
              <a:rPr lang="en-US" sz="1400" i="1" dirty="0" err="1">
                <a:solidFill>
                  <a:srgbClr val="5B9BD5">
                    <a:lumMod val="50000"/>
                  </a:srgbClr>
                </a:solidFill>
                <a:latin typeface="Arial Narrow" panose="020B0606020202030204" pitchFamily="34" charset="0"/>
              </a:rPr>
              <a:t>Div</a:t>
            </a:r>
            <a:r>
              <a:rPr lang="en-US" sz="1400" i="1" dirty="0">
                <a:solidFill>
                  <a:srgbClr val="5B9BD5">
                    <a:lumMod val="50000"/>
                  </a:srgbClr>
                </a:solidFill>
                <a:latin typeface="Arial Narrow" panose="020B0606020202030204" pitchFamily="34" charset="0"/>
              </a:rPr>
              <a:t> AOM</a:t>
            </a:r>
            <a:endParaRPr kumimoji="0" lang="en-US" sz="1400" b="0" i="1"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1132"/>
                </a:solidFill>
                <a:effectLst/>
                <a:uLnTx/>
                <a:uFillTx/>
                <a:latin typeface="Calibri" panose="020F0502020204030204"/>
                <a:ea typeface="+mn-ea"/>
                <a:cs typeface="+mn-cs"/>
                <a:hlinkClick r:id="rId8"/>
              </a:rPr>
              <a:t>c.theodoraki@tbs-education.fr</a:t>
            </a:r>
            <a:r>
              <a:rPr kumimoji="0" lang="en-US" sz="1400" b="0" i="1" u="none" strike="noStrike" kern="1200" cap="none" spc="0" normalizeH="0" baseline="0" noProof="0" dirty="0">
                <a:ln>
                  <a:noFill/>
                </a:ln>
                <a:solidFill>
                  <a:srgbClr val="001132"/>
                </a:solidFill>
                <a:effectLst/>
                <a:uLnTx/>
                <a:uFillTx/>
                <a:latin typeface="Calibri" panose="020F0502020204030204"/>
                <a:ea typeface="+mn-ea"/>
                <a:cs typeface="+mn-cs"/>
              </a:rPr>
              <a:t> </a:t>
            </a:r>
            <a:endParaRPr kumimoji="0" lang="en-US" sz="1400" b="0" i="1" u="none" strike="noStrike" kern="1200" cap="none" spc="0" normalizeH="0" baseline="0" noProof="0" dirty="0">
              <a:ln>
                <a:noFill/>
              </a:ln>
              <a:solidFill>
                <a:srgbClr val="1F4E79"/>
              </a:solidFill>
              <a:effectLst/>
              <a:uLnTx/>
              <a:uFillTx/>
              <a:latin typeface="Arial Narrow" panose="020B0606020202030204"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mn-ea"/>
              <a:cs typeface="+mn-cs"/>
            </a:endParaRPr>
          </a:p>
        </p:txBody>
      </p:sp>
      <p:pic>
        <p:nvPicPr>
          <p:cNvPr id="17" name="Image 16" descr="Une image contenant personne, habits, mur, femme&#10;&#10;Description générée automatiquement">
            <a:extLst>
              <a:ext uri="{FF2B5EF4-FFF2-40B4-BE49-F238E27FC236}">
                <a16:creationId xmlns:a16="http://schemas.microsoft.com/office/drawing/2014/main" id="{112E31B3-4F3D-AD02-76A5-F8062B66B05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41990" y="3732968"/>
            <a:ext cx="1253076" cy="1253076"/>
          </a:xfrm>
          <a:prstGeom prst="ellipse">
            <a:avLst/>
          </a:prstGeom>
          <a:ln w="3175" cap="rnd">
            <a:solidFill>
              <a:srgbClr val="C8C6BD"/>
            </a:solidFill>
            <a:prstDash val="solid"/>
          </a:ln>
          <a:effectLst>
            <a:outerShdw blurRad="127000" algn="bl" rotWithShape="0">
              <a:srgbClr val="000000"/>
            </a:outerShdw>
          </a:effectLst>
        </p:spPr>
      </p:pic>
      <p:pic>
        <p:nvPicPr>
          <p:cNvPr id="18" name="Image 5" descr="Résultat de recherche d'images pour &quot;linkedin logo&quot;">
            <a:hlinkClick r:id="rId10"/>
            <a:extLst>
              <a:ext uri="{FF2B5EF4-FFF2-40B4-BE49-F238E27FC236}">
                <a16:creationId xmlns:a16="http://schemas.microsoft.com/office/drawing/2014/main" id="{928DD1A2-51D2-1D26-36D6-BEF641F8398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82796" y="5379969"/>
            <a:ext cx="687347" cy="601429"/>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 6">
            <a:hlinkClick r:id="rId12"/>
            <a:extLst>
              <a:ext uri="{FF2B5EF4-FFF2-40B4-BE49-F238E27FC236}">
                <a16:creationId xmlns:a16="http://schemas.microsoft.com/office/drawing/2014/main" id="{EA17CC78-5861-0C00-7BF4-9073A293785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89767" y="5418276"/>
            <a:ext cx="595016" cy="595016"/>
          </a:xfrm>
          <a:prstGeom prst="rect">
            <a:avLst/>
          </a:prstGeom>
          <a:noFill/>
          <a:extLst>
            <a:ext uri="{909E8E84-426E-40DD-AFC4-6F175D3DCCD1}">
              <a14:hiddenFill xmlns:a14="http://schemas.microsoft.com/office/drawing/2010/main">
                <a:solidFill>
                  <a:srgbClr val="FFFFFF"/>
                </a:solidFill>
              </a14:hiddenFill>
            </a:ext>
          </a:extLst>
        </p:spPr>
      </p:pic>
      <p:pic>
        <p:nvPicPr>
          <p:cNvPr id="2048" name="Image 9" descr="Résultat de recherche d'images pour &quot;twitter logo&quot;">
            <a:hlinkClick r:id="rId14"/>
            <a:extLst>
              <a:ext uri="{FF2B5EF4-FFF2-40B4-BE49-F238E27FC236}">
                <a16:creationId xmlns:a16="http://schemas.microsoft.com/office/drawing/2014/main" id="{36198565-5D71-859B-3E8F-8523C5914DE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71196" y="5366173"/>
            <a:ext cx="670387" cy="67038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6" descr="Casper Harteveld">
            <a:hlinkClick r:id="rId16"/>
            <a:extLst>
              <a:ext uri="{FF2B5EF4-FFF2-40B4-BE49-F238E27FC236}">
                <a16:creationId xmlns:a16="http://schemas.microsoft.com/office/drawing/2014/main" id="{D1D207F4-1D37-93F8-3789-0D69AF43850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32967" y="5345489"/>
            <a:ext cx="711754" cy="7117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Image 2053" descr="Une image contenant texte, Police, capture d’écran, logo&#10;&#10;Description générée automatiquement">
            <a:extLst>
              <a:ext uri="{FF2B5EF4-FFF2-40B4-BE49-F238E27FC236}">
                <a16:creationId xmlns:a16="http://schemas.microsoft.com/office/drawing/2014/main" id="{D78E3D86-CD0C-417F-4F1D-E70AAEB2C93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68528" y="4703060"/>
            <a:ext cx="917070" cy="865160"/>
          </a:xfrm>
          <a:prstGeom prst="rect">
            <a:avLst/>
          </a:prstGeom>
        </p:spPr>
      </p:pic>
      <p:pic>
        <p:nvPicPr>
          <p:cNvPr id="16" name="Image 15">
            <a:extLst>
              <a:ext uri="{FF2B5EF4-FFF2-40B4-BE49-F238E27FC236}">
                <a16:creationId xmlns:a16="http://schemas.microsoft.com/office/drawing/2014/main" id="{0192B780-66BF-FEA2-7619-A08B2B2C48FF}"/>
              </a:ext>
            </a:extLst>
          </p:cNvPr>
          <p:cNvPicPr>
            <a:picLocks noChangeAspect="1"/>
          </p:cNvPicPr>
          <p:nvPr/>
        </p:nvPicPr>
        <p:blipFill>
          <a:blip r:embed="rId19"/>
          <a:stretch>
            <a:fillRect/>
          </a:stretch>
        </p:blipFill>
        <p:spPr>
          <a:xfrm>
            <a:off x="4985262" y="4725489"/>
            <a:ext cx="665127" cy="664708"/>
          </a:xfrm>
          <a:prstGeom prst="rect">
            <a:avLst/>
          </a:prstGeom>
        </p:spPr>
      </p:pic>
      <p:sp>
        <p:nvSpPr>
          <p:cNvPr id="2056" name="ZoneTexte 2055">
            <a:extLst>
              <a:ext uri="{FF2B5EF4-FFF2-40B4-BE49-F238E27FC236}">
                <a16:creationId xmlns:a16="http://schemas.microsoft.com/office/drawing/2014/main" id="{7B66B711-FE43-4FEE-AAEF-9E6F2A9498E0}"/>
              </a:ext>
            </a:extLst>
          </p:cNvPr>
          <p:cNvSpPr txBox="1"/>
          <p:nvPr/>
        </p:nvSpPr>
        <p:spPr>
          <a:xfrm>
            <a:off x="4857905" y="1424644"/>
            <a:ext cx="7391092" cy="2308324"/>
          </a:xfrm>
          <a:prstGeom prst="rect">
            <a:avLst/>
          </a:prstGeom>
          <a:noFill/>
        </p:spPr>
        <p:txBody>
          <a:bodyPr wrap="square">
            <a:spAutoFit/>
          </a:bodyPr>
          <a:lstStyle/>
          <a:p>
            <a:pPr indent="-457200" algn="ctr" defTabSz="914377">
              <a:defRPr/>
            </a:pPr>
            <a:r>
              <a:rPr lang="en-US" sz="4800" b="1" dirty="0">
                <a:solidFill>
                  <a:srgbClr val="676891"/>
                </a:solidFill>
                <a:latin typeface="Arial Narrow" panose="020B0606020202030204" pitchFamily="34" charset="0"/>
              </a:rPr>
              <a:t>BUILDING A SUSTAINABLE ENTREPRENEURIAL ECOSYSTEM IN ALBANIA </a:t>
            </a:r>
          </a:p>
        </p:txBody>
      </p:sp>
      <p:pic>
        <p:nvPicPr>
          <p:cNvPr id="3" name="Image 2">
            <a:extLst>
              <a:ext uri="{FF2B5EF4-FFF2-40B4-BE49-F238E27FC236}">
                <a16:creationId xmlns:a16="http://schemas.microsoft.com/office/drawing/2014/main" id="{6F0F68AF-3AFE-E639-936B-4EF7A88DB521}"/>
              </a:ext>
            </a:extLst>
          </p:cNvPr>
          <p:cNvPicPr>
            <a:picLocks noChangeAspect="1"/>
          </p:cNvPicPr>
          <p:nvPr/>
        </p:nvPicPr>
        <p:blipFill>
          <a:blip r:embed="rId20"/>
          <a:stretch>
            <a:fillRect/>
          </a:stretch>
        </p:blipFill>
        <p:spPr>
          <a:xfrm>
            <a:off x="11276815" y="5809658"/>
            <a:ext cx="844708" cy="844708"/>
          </a:xfrm>
          <a:prstGeom prst="rect">
            <a:avLst/>
          </a:prstGeom>
        </p:spPr>
      </p:pic>
      <p:sp>
        <p:nvSpPr>
          <p:cNvPr id="7" name="ZoneTexte 6">
            <a:extLst>
              <a:ext uri="{FF2B5EF4-FFF2-40B4-BE49-F238E27FC236}">
                <a16:creationId xmlns:a16="http://schemas.microsoft.com/office/drawing/2014/main" id="{D7472CE5-9E40-9A15-C504-E5D202A36507}"/>
              </a:ext>
            </a:extLst>
          </p:cNvPr>
          <p:cNvSpPr txBox="1"/>
          <p:nvPr/>
        </p:nvSpPr>
        <p:spPr>
          <a:xfrm>
            <a:off x="8553451" y="6584350"/>
            <a:ext cx="3824288" cy="307777"/>
          </a:xfrm>
          <a:prstGeom prst="rect">
            <a:avLst/>
          </a:prstGeom>
          <a:noFill/>
        </p:spPr>
        <p:txBody>
          <a:bodyPr wrap="square">
            <a:spAutoFit/>
          </a:bodyPr>
          <a:lstStyle/>
          <a:p>
            <a:r>
              <a:rPr lang="fr-FR" sz="1400" b="1" dirty="0">
                <a:hlinkClick r:id="rId21"/>
              </a:rPr>
              <a:t>https://bit.ly/SustainableEE-HEREAlbania</a:t>
            </a:r>
            <a:r>
              <a:rPr lang="fr-FR" sz="1400" b="1" dirty="0"/>
              <a:t> </a:t>
            </a:r>
          </a:p>
        </p:txBody>
      </p:sp>
      <p:sp>
        <p:nvSpPr>
          <p:cNvPr id="8" name="ZoneTexte 7">
            <a:extLst>
              <a:ext uri="{FF2B5EF4-FFF2-40B4-BE49-F238E27FC236}">
                <a16:creationId xmlns:a16="http://schemas.microsoft.com/office/drawing/2014/main" id="{80954242-BCC4-74CF-0ACA-549EF946E96C}"/>
              </a:ext>
            </a:extLst>
          </p:cNvPr>
          <p:cNvSpPr txBox="1"/>
          <p:nvPr/>
        </p:nvSpPr>
        <p:spPr>
          <a:xfrm>
            <a:off x="8553451" y="6263785"/>
            <a:ext cx="3352800" cy="338554"/>
          </a:xfrm>
          <a:prstGeom prst="rect">
            <a:avLst/>
          </a:prstGeom>
          <a:noFill/>
        </p:spPr>
        <p:txBody>
          <a:bodyPr wrap="square" rtlCol="0">
            <a:spAutoFit/>
          </a:bodyPr>
          <a:lstStyle/>
          <a:p>
            <a:r>
              <a:rPr lang="fr-FR" sz="1600" b="1" dirty="0" err="1"/>
              <a:t>Find</a:t>
            </a:r>
            <a:r>
              <a:rPr lang="fr-FR" sz="1600" b="1" dirty="0"/>
              <a:t> the </a:t>
            </a:r>
            <a:r>
              <a:rPr lang="fr-FR" sz="1600" b="1" dirty="0" err="1"/>
              <a:t>presentation</a:t>
            </a:r>
            <a:r>
              <a:rPr lang="fr-FR" sz="1600" b="1" dirty="0"/>
              <a:t> here:</a:t>
            </a:r>
          </a:p>
        </p:txBody>
      </p:sp>
    </p:spTree>
    <p:extLst>
      <p:ext uri="{BB962C8B-B14F-4D97-AF65-F5344CB8AC3E}">
        <p14:creationId xmlns:p14="http://schemas.microsoft.com/office/powerpoint/2010/main" val="27185782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ABF3B5B-E1FF-C344-8178-8DD20968DAA3}"/>
              </a:ext>
            </a:extLst>
          </p:cNvPr>
          <p:cNvSpPr txBox="1"/>
          <p:nvPr/>
        </p:nvSpPr>
        <p:spPr>
          <a:xfrm>
            <a:off x="3396000" y="2880000"/>
            <a:ext cx="7195800" cy="1742800"/>
          </a:xfrm>
          <a:prstGeom prst="rect">
            <a:avLst/>
          </a:prstGeom>
          <a:noFill/>
        </p:spPr>
        <p:txBody>
          <a:bodyPr wrap="square" lIns="360000" rtlCol="0" anchor="ctr" anchorCtr="0">
            <a:noAutofit/>
          </a:bodyPr>
          <a:lstStyle/>
          <a:p>
            <a:pPr>
              <a:lnSpc>
                <a:spcPts val="3800"/>
              </a:lnSpc>
            </a:pPr>
            <a:r>
              <a:rPr lang="en-US" sz="4000" b="1" dirty="0"/>
              <a:t>The </a:t>
            </a:r>
            <a:r>
              <a:rPr lang="en-US" sz="4000" b="1" dirty="0">
                <a:solidFill>
                  <a:srgbClr val="EA4E5F"/>
                </a:solidFill>
              </a:rPr>
              <a:t>state-of-the-art</a:t>
            </a:r>
            <a:r>
              <a:rPr lang="en-US" sz="4000" b="1" dirty="0"/>
              <a:t> of entrepreneurial ecosystems</a:t>
            </a:r>
          </a:p>
        </p:txBody>
      </p:sp>
      <p:cxnSp>
        <p:nvCxnSpPr>
          <p:cNvPr id="5" name="Connecteur droit 4">
            <a:extLst>
              <a:ext uri="{FF2B5EF4-FFF2-40B4-BE49-F238E27FC236}">
                <a16:creationId xmlns:a16="http://schemas.microsoft.com/office/drawing/2014/main" id="{85AB3147-74DC-364D-ABE4-3F3528B95E06}"/>
              </a:ext>
            </a:extLst>
          </p:cNvPr>
          <p:cNvCxnSpPr>
            <a:cxnSpLocks/>
          </p:cNvCxnSpPr>
          <p:nvPr/>
        </p:nvCxnSpPr>
        <p:spPr>
          <a:xfrm>
            <a:off x="3377979" y="2973659"/>
            <a:ext cx="0" cy="1464526"/>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2" name="Graphique 21" descr="Images">
            <a:extLst>
              <a:ext uri="{FF2B5EF4-FFF2-40B4-BE49-F238E27FC236}">
                <a16:creationId xmlns:a16="http://schemas.microsoft.com/office/drawing/2014/main" id="{691BCABB-5388-4490-B39D-D285ABDFD9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94800" y="4622800"/>
            <a:ext cx="1828800" cy="1828800"/>
          </a:xfrm>
          <a:prstGeom prst="rect">
            <a:avLst/>
          </a:prstGeom>
        </p:spPr>
      </p:pic>
    </p:spTree>
    <p:extLst>
      <p:ext uri="{BB962C8B-B14F-4D97-AF65-F5344CB8AC3E}">
        <p14:creationId xmlns:p14="http://schemas.microsoft.com/office/powerpoint/2010/main" val="1388129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Connecteur droit 27">
            <a:extLst>
              <a:ext uri="{FF2B5EF4-FFF2-40B4-BE49-F238E27FC236}">
                <a16:creationId xmlns:a16="http://schemas.microsoft.com/office/drawing/2014/main" id="{48D7BB95-60C8-C512-839F-6E75B5BDAA04}"/>
              </a:ext>
            </a:extLst>
          </p:cNvPr>
          <p:cNvCxnSpPr>
            <a:cxnSpLocks/>
          </p:cNvCxnSpPr>
          <p:nvPr/>
        </p:nvCxnSpPr>
        <p:spPr>
          <a:xfrm flipH="1">
            <a:off x="6852772" y="2846895"/>
            <a:ext cx="306" cy="151910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2F9FED85-55C8-9C28-B220-300405E41ABE}"/>
              </a:ext>
            </a:extLst>
          </p:cNvPr>
          <p:cNvCxnSpPr>
            <a:cxnSpLocks/>
          </p:cNvCxnSpPr>
          <p:nvPr/>
        </p:nvCxnSpPr>
        <p:spPr>
          <a:xfrm flipH="1">
            <a:off x="2476007" y="2859090"/>
            <a:ext cx="306" cy="151910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Titre 2">
            <a:extLst>
              <a:ext uri="{FF2B5EF4-FFF2-40B4-BE49-F238E27FC236}">
                <a16:creationId xmlns:a16="http://schemas.microsoft.com/office/drawing/2014/main" id="{F79F6C27-5201-859C-F198-AA0ADD78A5E4}"/>
              </a:ext>
            </a:extLst>
          </p:cNvPr>
          <p:cNvSpPr txBox="1">
            <a:spLocks/>
          </p:cNvSpPr>
          <p:nvPr/>
        </p:nvSpPr>
        <p:spPr bwMode="auto">
          <a:xfrm>
            <a:off x="509080" y="-71337"/>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30622" tIns="65311" rIns="130622" bIns="65311" numCol="1" anchor="ctr" anchorCtr="0" compatLnSpc="1">
            <a:prstTxWarp prst="textNoShape">
              <a:avLst/>
            </a:prstTxWarp>
          </a:bodyPr>
          <a:lstStyle>
            <a:lvl1pPr algn="ctr" rtl="0" eaLnBrk="1" fontAlgn="base" hangingPunct="1">
              <a:spcBef>
                <a:spcPct val="0"/>
              </a:spcBef>
              <a:spcAft>
                <a:spcPct val="0"/>
              </a:spcAft>
              <a:defRPr sz="4250" b="1" i="0" kern="1200" cap="all">
                <a:solidFill>
                  <a:schemeClr val="tx1"/>
                </a:solidFill>
                <a:latin typeface="Arial Narrow"/>
                <a:ea typeface="ＭＳ Ｐゴシック" charset="0"/>
                <a:cs typeface="Arial Narrow"/>
              </a:defRPr>
            </a:lvl1pPr>
            <a:lvl2pPr algn="ctr" rtl="0" eaLnBrk="1" fontAlgn="base" hangingPunct="1">
              <a:spcBef>
                <a:spcPct val="0"/>
              </a:spcBef>
              <a:spcAft>
                <a:spcPct val="0"/>
              </a:spcAft>
              <a:defRPr sz="4250">
                <a:solidFill>
                  <a:schemeClr val="tx1"/>
                </a:solidFill>
                <a:latin typeface="Calibri" charset="0"/>
                <a:ea typeface="ＭＳ Ｐゴシック" charset="0"/>
              </a:defRPr>
            </a:lvl2pPr>
            <a:lvl3pPr algn="ctr" rtl="0" eaLnBrk="1" fontAlgn="base" hangingPunct="1">
              <a:spcBef>
                <a:spcPct val="0"/>
              </a:spcBef>
              <a:spcAft>
                <a:spcPct val="0"/>
              </a:spcAft>
              <a:defRPr sz="4250">
                <a:solidFill>
                  <a:schemeClr val="tx1"/>
                </a:solidFill>
                <a:latin typeface="Calibri" charset="0"/>
                <a:ea typeface="ＭＳ Ｐゴシック" charset="0"/>
              </a:defRPr>
            </a:lvl3pPr>
            <a:lvl4pPr algn="ctr" rtl="0" eaLnBrk="1" fontAlgn="base" hangingPunct="1">
              <a:spcBef>
                <a:spcPct val="0"/>
              </a:spcBef>
              <a:spcAft>
                <a:spcPct val="0"/>
              </a:spcAft>
              <a:defRPr sz="4250">
                <a:solidFill>
                  <a:schemeClr val="tx1"/>
                </a:solidFill>
                <a:latin typeface="Calibri" charset="0"/>
                <a:ea typeface="ＭＳ Ｐゴシック" charset="0"/>
              </a:defRPr>
            </a:lvl4pPr>
            <a:lvl5pPr algn="ctr" rtl="0" eaLnBrk="1" fontAlgn="base" hangingPunct="1">
              <a:spcBef>
                <a:spcPct val="0"/>
              </a:spcBef>
              <a:spcAft>
                <a:spcPct val="0"/>
              </a:spcAft>
              <a:defRPr sz="4250">
                <a:solidFill>
                  <a:schemeClr val="tx1"/>
                </a:solidFill>
                <a:latin typeface="Calibri" charset="0"/>
                <a:ea typeface="ＭＳ Ｐゴシック" charset="0"/>
              </a:defRPr>
            </a:lvl5pPr>
            <a:lvl6pPr marL="544237" algn="ctr" rtl="0" eaLnBrk="1" fontAlgn="base" hangingPunct="1">
              <a:spcBef>
                <a:spcPct val="0"/>
              </a:spcBef>
              <a:spcAft>
                <a:spcPct val="0"/>
              </a:spcAft>
              <a:defRPr sz="4250">
                <a:solidFill>
                  <a:schemeClr val="tx1"/>
                </a:solidFill>
                <a:latin typeface="Calibri" charset="0"/>
                <a:ea typeface="ＭＳ Ｐゴシック" charset="0"/>
              </a:defRPr>
            </a:lvl6pPr>
            <a:lvl7pPr marL="1088473" algn="ctr" rtl="0" eaLnBrk="1" fontAlgn="base" hangingPunct="1">
              <a:spcBef>
                <a:spcPct val="0"/>
              </a:spcBef>
              <a:spcAft>
                <a:spcPct val="0"/>
              </a:spcAft>
              <a:defRPr sz="4250">
                <a:solidFill>
                  <a:schemeClr val="tx1"/>
                </a:solidFill>
                <a:latin typeface="Calibri" charset="0"/>
                <a:ea typeface="ＭＳ Ｐゴシック" charset="0"/>
              </a:defRPr>
            </a:lvl7pPr>
            <a:lvl8pPr marL="1632711" algn="ctr" rtl="0" eaLnBrk="1" fontAlgn="base" hangingPunct="1">
              <a:spcBef>
                <a:spcPct val="0"/>
              </a:spcBef>
              <a:spcAft>
                <a:spcPct val="0"/>
              </a:spcAft>
              <a:defRPr sz="4250">
                <a:solidFill>
                  <a:schemeClr val="tx1"/>
                </a:solidFill>
                <a:latin typeface="Calibri" charset="0"/>
                <a:ea typeface="ＭＳ Ｐゴシック" charset="0"/>
              </a:defRPr>
            </a:lvl8pPr>
            <a:lvl9pPr marL="2176947" algn="ctr" rtl="0" eaLnBrk="1" fontAlgn="base" hangingPunct="1">
              <a:spcBef>
                <a:spcPct val="0"/>
              </a:spcBef>
              <a:spcAft>
                <a:spcPct val="0"/>
              </a:spcAft>
              <a:defRPr sz="4250">
                <a:solidFill>
                  <a:schemeClr val="tx1"/>
                </a:solidFill>
                <a:latin typeface="Calibri" charset="0"/>
                <a:ea typeface="ＭＳ Ｐゴシック" charset="0"/>
              </a:defRPr>
            </a:lvl9pPr>
          </a:lstStyle>
          <a:p>
            <a:pPr algn="l"/>
            <a:r>
              <a:rPr lang="en-US" sz="3000" cap="none" dirty="0">
                <a:solidFill>
                  <a:srgbClr val="EB4E5F"/>
                </a:solidFill>
                <a:latin typeface="Century Gothic" panose="020B0502020202020204" pitchFamily="34" charset="0"/>
                <a:ea typeface="+mj-ea"/>
                <a:cs typeface="+mj-cs"/>
              </a:rPr>
              <a:t>Historic evolution</a:t>
            </a:r>
          </a:p>
        </p:txBody>
      </p:sp>
      <p:grpSp>
        <p:nvGrpSpPr>
          <p:cNvPr id="2" name="Groupe 1">
            <a:extLst>
              <a:ext uri="{FF2B5EF4-FFF2-40B4-BE49-F238E27FC236}">
                <a16:creationId xmlns:a16="http://schemas.microsoft.com/office/drawing/2014/main" id="{96BFA854-F65C-FE13-192D-60346F67B17D}"/>
              </a:ext>
            </a:extLst>
          </p:cNvPr>
          <p:cNvGrpSpPr/>
          <p:nvPr/>
        </p:nvGrpSpPr>
        <p:grpSpPr>
          <a:xfrm>
            <a:off x="1474573" y="4348152"/>
            <a:ext cx="1971040" cy="680376"/>
            <a:chOff x="5265072" y="1656418"/>
            <a:chExt cx="2537026" cy="680376"/>
          </a:xfrm>
        </p:grpSpPr>
        <p:sp>
          <p:nvSpPr>
            <p:cNvPr id="3" name="Rectangle : coins arrondis 2">
              <a:extLst>
                <a:ext uri="{FF2B5EF4-FFF2-40B4-BE49-F238E27FC236}">
                  <a16:creationId xmlns:a16="http://schemas.microsoft.com/office/drawing/2014/main" id="{98811899-0298-11CD-A639-3D8F9010C2F3}"/>
                </a:ext>
              </a:extLst>
            </p:cNvPr>
            <p:cNvSpPr/>
            <p:nvPr/>
          </p:nvSpPr>
          <p:spPr>
            <a:xfrm>
              <a:off x="5265072" y="1656418"/>
              <a:ext cx="2537026" cy="680376"/>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 coins arrondis 26">
              <a:extLst>
                <a:ext uri="{FF2B5EF4-FFF2-40B4-BE49-F238E27FC236}">
                  <a16:creationId xmlns:a16="http://schemas.microsoft.com/office/drawing/2014/main" id="{365397CE-F272-1552-A964-9A965EBE1371}"/>
                </a:ext>
              </a:extLst>
            </p:cNvPr>
            <p:cNvSpPr txBox="1"/>
            <p:nvPr/>
          </p:nvSpPr>
          <p:spPr>
            <a:xfrm>
              <a:off x="5298285" y="1689631"/>
              <a:ext cx="2470600" cy="6139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7004" tIns="106680" rIns="106680" bIns="106680" numCol="1" spcCol="1270" anchor="ctr" anchorCtr="0">
              <a:noAutofit/>
            </a:bodyPr>
            <a:lstStyle/>
            <a:p>
              <a:pPr marL="0" lvl="0" indent="0" algn="l" defTabSz="1244600">
                <a:lnSpc>
                  <a:spcPct val="90000"/>
                </a:lnSpc>
                <a:spcBef>
                  <a:spcPct val="0"/>
                </a:spcBef>
                <a:spcAft>
                  <a:spcPct val="35000"/>
                </a:spcAft>
                <a:buNone/>
              </a:pPr>
              <a:endParaRPr lang="fr-FR" sz="2800" kern="1200" dirty="0"/>
            </a:p>
          </p:txBody>
        </p:sp>
      </p:grpSp>
      <p:sp>
        <p:nvSpPr>
          <p:cNvPr id="6" name="Rectangle 5">
            <a:extLst>
              <a:ext uri="{FF2B5EF4-FFF2-40B4-BE49-F238E27FC236}">
                <a16:creationId xmlns:a16="http://schemas.microsoft.com/office/drawing/2014/main" id="{C3A3317D-2C48-0EF8-1A03-BDC6198DFAE4}"/>
              </a:ext>
            </a:extLst>
          </p:cNvPr>
          <p:cNvSpPr/>
          <p:nvPr/>
        </p:nvSpPr>
        <p:spPr>
          <a:xfrm>
            <a:off x="1413379" y="4351324"/>
            <a:ext cx="2112225" cy="674031"/>
          </a:xfrm>
          <a:prstGeom prst="rect">
            <a:avLst/>
          </a:prstGeom>
        </p:spPr>
        <p:txBody>
          <a:bodyPr wrap="square">
            <a:spAutoFit/>
          </a:bodyPr>
          <a:lstStyle/>
          <a:p>
            <a:pPr lvl="0" algn="ctr" defTabSz="533400">
              <a:lnSpc>
                <a:spcPct val="90000"/>
              </a:lnSpc>
              <a:spcBef>
                <a:spcPct val="0"/>
              </a:spcBef>
              <a:spcAft>
                <a:spcPct val="35000"/>
              </a:spcAft>
            </a:pPr>
            <a:r>
              <a:rPr lang="fr-FR" sz="1400" dirty="0">
                <a:solidFill>
                  <a:schemeClr val="bg1"/>
                </a:solidFill>
                <a:latin typeface="Sun-Light"/>
              </a:rPr>
              <a:t>Arthur George </a:t>
            </a:r>
            <a:r>
              <a:rPr lang="fr-FR" sz="1400" dirty="0" err="1">
                <a:solidFill>
                  <a:schemeClr val="bg1"/>
                </a:solidFill>
                <a:latin typeface="Sun-Light"/>
              </a:rPr>
              <a:t>Tansley</a:t>
            </a:r>
            <a:r>
              <a:rPr lang="fr-FR" sz="1400" dirty="0">
                <a:solidFill>
                  <a:schemeClr val="bg1"/>
                </a:solidFill>
                <a:latin typeface="Sun-Light"/>
              </a:rPr>
              <a:t> (1871-1955) - British </a:t>
            </a:r>
            <a:r>
              <a:rPr lang="fr-FR" sz="1400" dirty="0" err="1">
                <a:solidFill>
                  <a:schemeClr val="bg1"/>
                </a:solidFill>
                <a:latin typeface="Sun-Light"/>
              </a:rPr>
              <a:t>Ecologist</a:t>
            </a:r>
            <a:endParaRPr lang="fr-FR" sz="1400" dirty="0">
              <a:solidFill>
                <a:schemeClr val="bg1"/>
              </a:solidFill>
            </a:endParaRPr>
          </a:p>
        </p:txBody>
      </p:sp>
      <p:cxnSp>
        <p:nvCxnSpPr>
          <p:cNvPr id="8" name="Connecteur droit 7">
            <a:extLst>
              <a:ext uri="{FF2B5EF4-FFF2-40B4-BE49-F238E27FC236}">
                <a16:creationId xmlns:a16="http://schemas.microsoft.com/office/drawing/2014/main" id="{46C6AB4D-B4E2-63F1-6119-206514596358}"/>
              </a:ext>
            </a:extLst>
          </p:cNvPr>
          <p:cNvCxnSpPr/>
          <p:nvPr/>
        </p:nvCxnSpPr>
        <p:spPr>
          <a:xfrm>
            <a:off x="1474573" y="2839278"/>
            <a:ext cx="9144000" cy="0"/>
          </a:xfrm>
          <a:prstGeom prst="line">
            <a:avLst/>
          </a:prstGeom>
          <a:ln w="76200">
            <a:solidFill>
              <a:srgbClr val="863245"/>
            </a:solidFill>
          </a:ln>
        </p:spPr>
        <p:style>
          <a:lnRef idx="1">
            <a:schemeClr val="accent1"/>
          </a:lnRef>
          <a:fillRef idx="0">
            <a:schemeClr val="accent1"/>
          </a:fillRef>
          <a:effectRef idx="0">
            <a:schemeClr val="accent1"/>
          </a:effectRef>
          <a:fontRef idx="minor">
            <a:schemeClr val="tx1"/>
          </a:fontRef>
        </p:style>
      </p:cxnSp>
      <p:sp>
        <p:nvSpPr>
          <p:cNvPr id="9" name="Ellipse 8">
            <a:extLst>
              <a:ext uri="{FF2B5EF4-FFF2-40B4-BE49-F238E27FC236}">
                <a16:creationId xmlns:a16="http://schemas.microsoft.com/office/drawing/2014/main" id="{A82650C0-9D51-BCC4-F093-C929E42AF6A3}"/>
              </a:ext>
            </a:extLst>
          </p:cNvPr>
          <p:cNvSpPr/>
          <p:nvPr/>
        </p:nvSpPr>
        <p:spPr>
          <a:xfrm>
            <a:off x="2347186" y="2724058"/>
            <a:ext cx="254000" cy="223498"/>
          </a:xfrm>
          <a:prstGeom prst="ellipse">
            <a:avLst/>
          </a:prstGeom>
          <a:solidFill>
            <a:srgbClr val="863245"/>
          </a:solidFill>
          <a:ln>
            <a:solidFill>
              <a:srgbClr val="8632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5015BC01-E302-FEBF-053E-EEBE814E38BB}"/>
              </a:ext>
            </a:extLst>
          </p:cNvPr>
          <p:cNvSpPr/>
          <p:nvPr/>
        </p:nvSpPr>
        <p:spPr>
          <a:xfrm>
            <a:off x="2125499" y="2344611"/>
            <a:ext cx="701015" cy="369332"/>
          </a:xfrm>
          <a:prstGeom prst="rect">
            <a:avLst/>
          </a:prstGeom>
        </p:spPr>
        <p:txBody>
          <a:bodyPr wrap="square">
            <a:spAutoFit/>
          </a:bodyPr>
          <a:lstStyle/>
          <a:p>
            <a:r>
              <a:rPr lang="fr-FR" b="1" i="1" dirty="0"/>
              <a:t>1935</a:t>
            </a:r>
          </a:p>
        </p:txBody>
      </p:sp>
      <p:sp>
        <p:nvSpPr>
          <p:cNvPr id="11" name="Ellipse 10">
            <a:extLst>
              <a:ext uri="{FF2B5EF4-FFF2-40B4-BE49-F238E27FC236}">
                <a16:creationId xmlns:a16="http://schemas.microsoft.com/office/drawing/2014/main" id="{A9DDA8C7-3FE4-27B2-0AD9-3D31DDFA67C4}"/>
              </a:ext>
            </a:extLst>
          </p:cNvPr>
          <p:cNvSpPr/>
          <p:nvPr/>
        </p:nvSpPr>
        <p:spPr>
          <a:xfrm>
            <a:off x="4714046" y="2713943"/>
            <a:ext cx="254000" cy="223498"/>
          </a:xfrm>
          <a:prstGeom prst="ellipse">
            <a:avLst/>
          </a:prstGeom>
          <a:solidFill>
            <a:srgbClr val="863245"/>
          </a:solidFill>
          <a:ln>
            <a:solidFill>
              <a:srgbClr val="8632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EF42C32D-4A95-284F-30FD-E0B696C2C2DE}"/>
              </a:ext>
            </a:extLst>
          </p:cNvPr>
          <p:cNvSpPr/>
          <p:nvPr/>
        </p:nvSpPr>
        <p:spPr>
          <a:xfrm>
            <a:off x="4483205" y="2324800"/>
            <a:ext cx="717294" cy="369332"/>
          </a:xfrm>
          <a:prstGeom prst="rect">
            <a:avLst/>
          </a:prstGeom>
        </p:spPr>
        <p:txBody>
          <a:bodyPr wrap="square">
            <a:spAutoFit/>
          </a:bodyPr>
          <a:lstStyle/>
          <a:p>
            <a:r>
              <a:rPr lang="fr-FR" b="1" i="1" dirty="0"/>
              <a:t>1993</a:t>
            </a:r>
            <a:endParaRPr lang="fr-FR" dirty="0"/>
          </a:p>
        </p:txBody>
      </p:sp>
      <p:grpSp>
        <p:nvGrpSpPr>
          <p:cNvPr id="14" name="Groupe 13">
            <a:extLst>
              <a:ext uri="{FF2B5EF4-FFF2-40B4-BE49-F238E27FC236}">
                <a16:creationId xmlns:a16="http://schemas.microsoft.com/office/drawing/2014/main" id="{C857D973-AFD1-3126-8A68-4760CFE1D4C2}"/>
              </a:ext>
            </a:extLst>
          </p:cNvPr>
          <p:cNvGrpSpPr/>
          <p:nvPr/>
        </p:nvGrpSpPr>
        <p:grpSpPr>
          <a:xfrm>
            <a:off x="3853626" y="4349236"/>
            <a:ext cx="1971040" cy="680376"/>
            <a:chOff x="5265072" y="1656418"/>
            <a:chExt cx="2537026" cy="680376"/>
          </a:xfrm>
        </p:grpSpPr>
        <p:sp>
          <p:nvSpPr>
            <p:cNvPr id="15" name="Rectangle : coins arrondis 14">
              <a:extLst>
                <a:ext uri="{FF2B5EF4-FFF2-40B4-BE49-F238E27FC236}">
                  <a16:creationId xmlns:a16="http://schemas.microsoft.com/office/drawing/2014/main" id="{8D776383-964A-4D5D-9D7C-034B4A6D5946}"/>
                </a:ext>
              </a:extLst>
            </p:cNvPr>
            <p:cNvSpPr/>
            <p:nvPr/>
          </p:nvSpPr>
          <p:spPr>
            <a:xfrm>
              <a:off x="5265072" y="1656418"/>
              <a:ext cx="2537026" cy="680376"/>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 coins arrondis 26">
              <a:extLst>
                <a:ext uri="{FF2B5EF4-FFF2-40B4-BE49-F238E27FC236}">
                  <a16:creationId xmlns:a16="http://schemas.microsoft.com/office/drawing/2014/main" id="{0A015314-E6B0-0DBF-61A9-1E7CFE008CA0}"/>
                </a:ext>
              </a:extLst>
            </p:cNvPr>
            <p:cNvSpPr txBox="1"/>
            <p:nvPr/>
          </p:nvSpPr>
          <p:spPr>
            <a:xfrm>
              <a:off x="5298285" y="1689631"/>
              <a:ext cx="2470600" cy="6139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7004" tIns="106680" rIns="106680" bIns="106680" numCol="1" spcCol="1270" anchor="ctr" anchorCtr="0">
              <a:noAutofit/>
            </a:bodyPr>
            <a:lstStyle/>
            <a:p>
              <a:pPr marL="0" lvl="0" indent="0" algn="l" defTabSz="1244600">
                <a:lnSpc>
                  <a:spcPct val="90000"/>
                </a:lnSpc>
                <a:spcBef>
                  <a:spcPct val="0"/>
                </a:spcBef>
                <a:spcAft>
                  <a:spcPct val="35000"/>
                </a:spcAft>
                <a:buNone/>
              </a:pPr>
              <a:endParaRPr lang="fr-FR" sz="2800" kern="1200" dirty="0"/>
            </a:p>
          </p:txBody>
        </p:sp>
      </p:grpSp>
      <p:sp>
        <p:nvSpPr>
          <p:cNvPr id="17" name="Rectangle 16">
            <a:extLst>
              <a:ext uri="{FF2B5EF4-FFF2-40B4-BE49-F238E27FC236}">
                <a16:creationId xmlns:a16="http://schemas.microsoft.com/office/drawing/2014/main" id="{4E9D550C-7391-6C69-1C43-5ABB219E76E5}"/>
              </a:ext>
            </a:extLst>
          </p:cNvPr>
          <p:cNvSpPr/>
          <p:nvPr/>
        </p:nvSpPr>
        <p:spPr>
          <a:xfrm>
            <a:off x="3813630" y="4404047"/>
            <a:ext cx="2051031" cy="523220"/>
          </a:xfrm>
          <a:prstGeom prst="rect">
            <a:avLst/>
          </a:prstGeom>
        </p:spPr>
        <p:txBody>
          <a:bodyPr wrap="square">
            <a:spAutoFit/>
          </a:bodyPr>
          <a:lstStyle/>
          <a:p>
            <a:pPr algn="ctr"/>
            <a:r>
              <a:rPr lang="en-US" sz="1400" dirty="0">
                <a:solidFill>
                  <a:schemeClr val="bg1"/>
                </a:solidFill>
                <a:latin typeface="Sun-Light"/>
              </a:rPr>
              <a:t>James F. Moore - Harvard Business Review</a:t>
            </a:r>
          </a:p>
        </p:txBody>
      </p:sp>
      <p:cxnSp>
        <p:nvCxnSpPr>
          <p:cNvPr id="18" name="Connecteur droit 17">
            <a:extLst>
              <a:ext uri="{FF2B5EF4-FFF2-40B4-BE49-F238E27FC236}">
                <a16:creationId xmlns:a16="http://schemas.microsoft.com/office/drawing/2014/main" id="{B8CFD1EA-F5C2-ED24-66F3-3F95B512A015}"/>
              </a:ext>
            </a:extLst>
          </p:cNvPr>
          <p:cNvCxnSpPr>
            <a:cxnSpLocks/>
            <a:stCxn id="11" idx="4"/>
            <a:endCxn id="15" idx="0"/>
          </p:cNvCxnSpPr>
          <p:nvPr/>
        </p:nvCxnSpPr>
        <p:spPr>
          <a:xfrm flipH="1">
            <a:off x="4839146" y="2937441"/>
            <a:ext cx="1900" cy="1411795"/>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20" name="Groupe 19">
            <a:extLst>
              <a:ext uri="{FF2B5EF4-FFF2-40B4-BE49-F238E27FC236}">
                <a16:creationId xmlns:a16="http://schemas.microsoft.com/office/drawing/2014/main" id="{89AEFBDC-107B-19A8-DD30-53F3517A5DD6}"/>
              </a:ext>
            </a:extLst>
          </p:cNvPr>
          <p:cNvGrpSpPr/>
          <p:nvPr/>
        </p:nvGrpSpPr>
        <p:grpSpPr>
          <a:xfrm>
            <a:off x="6196729" y="4357642"/>
            <a:ext cx="1971040" cy="680376"/>
            <a:chOff x="5265072" y="1656418"/>
            <a:chExt cx="2537026" cy="680376"/>
          </a:xfrm>
        </p:grpSpPr>
        <p:sp>
          <p:nvSpPr>
            <p:cNvPr id="21" name="Rectangle : coins arrondis 20">
              <a:extLst>
                <a:ext uri="{FF2B5EF4-FFF2-40B4-BE49-F238E27FC236}">
                  <a16:creationId xmlns:a16="http://schemas.microsoft.com/office/drawing/2014/main" id="{18D2214B-CA4A-4486-BA81-10FF4F1D77E3}"/>
                </a:ext>
              </a:extLst>
            </p:cNvPr>
            <p:cNvSpPr/>
            <p:nvPr/>
          </p:nvSpPr>
          <p:spPr>
            <a:xfrm>
              <a:off x="5265072" y="1656418"/>
              <a:ext cx="2537026" cy="680376"/>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ectangle : coins arrondis 26">
              <a:extLst>
                <a:ext uri="{FF2B5EF4-FFF2-40B4-BE49-F238E27FC236}">
                  <a16:creationId xmlns:a16="http://schemas.microsoft.com/office/drawing/2014/main" id="{7CA286C0-0157-AC39-95CB-DE492E21E4FF}"/>
                </a:ext>
              </a:extLst>
            </p:cNvPr>
            <p:cNvSpPr txBox="1"/>
            <p:nvPr/>
          </p:nvSpPr>
          <p:spPr>
            <a:xfrm>
              <a:off x="5298285" y="1689631"/>
              <a:ext cx="2470600" cy="6139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7004" tIns="106680" rIns="106680" bIns="106680" numCol="1" spcCol="1270" anchor="ctr" anchorCtr="0">
              <a:noAutofit/>
            </a:bodyPr>
            <a:lstStyle/>
            <a:p>
              <a:pPr marL="0" lvl="0" indent="0" algn="l" defTabSz="1244600">
                <a:lnSpc>
                  <a:spcPct val="90000"/>
                </a:lnSpc>
                <a:spcBef>
                  <a:spcPct val="0"/>
                </a:spcBef>
                <a:spcAft>
                  <a:spcPct val="35000"/>
                </a:spcAft>
                <a:buNone/>
              </a:pPr>
              <a:endParaRPr lang="fr-FR" sz="2800" kern="1200" dirty="0"/>
            </a:p>
          </p:txBody>
        </p:sp>
      </p:grpSp>
      <p:sp>
        <p:nvSpPr>
          <p:cNvPr id="23" name="Rectangle 22">
            <a:extLst>
              <a:ext uri="{FF2B5EF4-FFF2-40B4-BE49-F238E27FC236}">
                <a16:creationId xmlns:a16="http://schemas.microsoft.com/office/drawing/2014/main" id="{8116CB3D-6046-B6FD-DDC2-754808ADCE6F}"/>
              </a:ext>
            </a:extLst>
          </p:cNvPr>
          <p:cNvSpPr/>
          <p:nvPr/>
        </p:nvSpPr>
        <p:spPr>
          <a:xfrm>
            <a:off x="6056420" y="4328498"/>
            <a:ext cx="2190936" cy="738664"/>
          </a:xfrm>
          <a:prstGeom prst="rect">
            <a:avLst/>
          </a:prstGeom>
        </p:spPr>
        <p:txBody>
          <a:bodyPr wrap="square">
            <a:spAutoFit/>
          </a:bodyPr>
          <a:lstStyle/>
          <a:p>
            <a:pPr algn="ctr"/>
            <a:r>
              <a:rPr lang="en-US" sz="1400" dirty="0">
                <a:solidFill>
                  <a:schemeClr val="bg1"/>
                </a:solidFill>
                <a:latin typeface="Sun-Light"/>
              </a:rPr>
              <a:t>Boyd Cohen - EADA Business School, </a:t>
            </a:r>
            <a:r>
              <a:rPr lang="fr-FR" sz="1400" dirty="0" err="1">
                <a:solidFill>
                  <a:schemeClr val="bg1"/>
                </a:solidFill>
                <a:latin typeface="Sun-Light"/>
              </a:rPr>
              <a:t>co-founder</a:t>
            </a:r>
            <a:r>
              <a:rPr lang="fr-FR" sz="1400" dirty="0">
                <a:solidFill>
                  <a:schemeClr val="bg1"/>
                </a:solidFill>
                <a:latin typeface="Sun-Light"/>
              </a:rPr>
              <a:t> of </a:t>
            </a:r>
            <a:r>
              <a:rPr lang="fr-FR" sz="1400" dirty="0" err="1">
                <a:solidFill>
                  <a:schemeClr val="bg1"/>
                </a:solidFill>
                <a:latin typeface="Sun-Light"/>
              </a:rPr>
              <a:t>IoMob</a:t>
            </a:r>
            <a:endParaRPr lang="fr-FR" sz="1400" dirty="0">
              <a:solidFill>
                <a:schemeClr val="bg1"/>
              </a:solidFill>
              <a:latin typeface="Sun-Light"/>
            </a:endParaRPr>
          </a:p>
        </p:txBody>
      </p:sp>
      <p:sp>
        <p:nvSpPr>
          <p:cNvPr id="24" name="Ellipse 23">
            <a:extLst>
              <a:ext uri="{FF2B5EF4-FFF2-40B4-BE49-F238E27FC236}">
                <a16:creationId xmlns:a16="http://schemas.microsoft.com/office/drawing/2014/main" id="{674CA26B-6D06-8FAD-0CEF-A5A0CA1A1BBC}"/>
              </a:ext>
            </a:extLst>
          </p:cNvPr>
          <p:cNvSpPr/>
          <p:nvPr/>
        </p:nvSpPr>
        <p:spPr>
          <a:xfrm>
            <a:off x="6714889" y="2737019"/>
            <a:ext cx="254000" cy="223498"/>
          </a:xfrm>
          <a:prstGeom prst="ellipse">
            <a:avLst/>
          </a:prstGeom>
          <a:solidFill>
            <a:srgbClr val="863245"/>
          </a:solidFill>
          <a:ln>
            <a:solidFill>
              <a:srgbClr val="8632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8D65B2EF-2226-47F0-6493-A26E03533EEF}"/>
              </a:ext>
            </a:extLst>
          </p:cNvPr>
          <p:cNvSpPr/>
          <p:nvPr/>
        </p:nvSpPr>
        <p:spPr>
          <a:xfrm>
            <a:off x="6491381" y="2362960"/>
            <a:ext cx="701015" cy="369332"/>
          </a:xfrm>
          <a:prstGeom prst="rect">
            <a:avLst/>
          </a:prstGeom>
        </p:spPr>
        <p:txBody>
          <a:bodyPr wrap="square">
            <a:spAutoFit/>
          </a:bodyPr>
          <a:lstStyle/>
          <a:p>
            <a:r>
              <a:rPr lang="fr-FR" b="1" i="1" dirty="0"/>
              <a:t>2006</a:t>
            </a:r>
          </a:p>
        </p:txBody>
      </p:sp>
      <p:sp>
        <p:nvSpPr>
          <p:cNvPr id="26" name="Ellipse 25">
            <a:extLst>
              <a:ext uri="{FF2B5EF4-FFF2-40B4-BE49-F238E27FC236}">
                <a16:creationId xmlns:a16="http://schemas.microsoft.com/office/drawing/2014/main" id="{9915FEE2-650B-EB5C-4A91-270A9F2734E6}"/>
              </a:ext>
            </a:extLst>
          </p:cNvPr>
          <p:cNvSpPr/>
          <p:nvPr/>
        </p:nvSpPr>
        <p:spPr>
          <a:xfrm>
            <a:off x="9436202" y="2723433"/>
            <a:ext cx="254000" cy="223498"/>
          </a:xfrm>
          <a:prstGeom prst="ellipse">
            <a:avLst/>
          </a:prstGeom>
          <a:solidFill>
            <a:srgbClr val="863245"/>
          </a:solidFill>
          <a:ln>
            <a:solidFill>
              <a:srgbClr val="8632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7B49B944-C0CE-1A1E-6B46-DA97EEC99ACB}"/>
              </a:ext>
            </a:extLst>
          </p:cNvPr>
          <p:cNvSpPr/>
          <p:nvPr/>
        </p:nvSpPr>
        <p:spPr>
          <a:xfrm>
            <a:off x="9175648" y="2344611"/>
            <a:ext cx="717294" cy="369332"/>
          </a:xfrm>
          <a:prstGeom prst="rect">
            <a:avLst/>
          </a:prstGeom>
        </p:spPr>
        <p:txBody>
          <a:bodyPr wrap="square">
            <a:spAutoFit/>
          </a:bodyPr>
          <a:lstStyle/>
          <a:p>
            <a:r>
              <a:rPr lang="fr-FR" b="1" i="1" dirty="0"/>
              <a:t>2010</a:t>
            </a:r>
          </a:p>
        </p:txBody>
      </p:sp>
      <p:grpSp>
        <p:nvGrpSpPr>
          <p:cNvPr id="29" name="Groupe 28">
            <a:extLst>
              <a:ext uri="{FF2B5EF4-FFF2-40B4-BE49-F238E27FC236}">
                <a16:creationId xmlns:a16="http://schemas.microsoft.com/office/drawing/2014/main" id="{3BC687DF-3DD4-AAAF-C095-CF86DAB54F5F}"/>
              </a:ext>
            </a:extLst>
          </p:cNvPr>
          <p:cNvGrpSpPr/>
          <p:nvPr/>
        </p:nvGrpSpPr>
        <p:grpSpPr>
          <a:xfrm>
            <a:off x="8575782" y="4358726"/>
            <a:ext cx="1971040" cy="680376"/>
            <a:chOff x="5265072" y="1656418"/>
            <a:chExt cx="2537026" cy="680376"/>
          </a:xfrm>
        </p:grpSpPr>
        <p:sp>
          <p:nvSpPr>
            <p:cNvPr id="30" name="Rectangle : coins arrondis 29">
              <a:extLst>
                <a:ext uri="{FF2B5EF4-FFF2-40B4-BE49-F238E27FC236}">
                  <a16:creationId xmlns:a16="http://schemas.microsoft.com/office/drawing/2014/main" id="{B43F932C-77AF-C384-10C2-7534CB9BF03E}"/>
                </a:ext>
              </a:extLst>
            </p:cNvPr>
            <p:cNvSpPr/>
            <p:nvPr/>
          </p:nvSpPr>
          <p:spPr>
            <a:xfrm>
              <a:off x="5265072" y="1656418"/>
              <a:ext cx="2537026" cy="680376"/>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Rectangle : coins arrondis 26">
              <a:extLst>
                <a:ext uri="{FF2B5EF4-FFF2-40B4-BE49-F238E27FC236}">
                  <a16:creationId xmlns:a16="http://schemas.microsoft.com/office/drawing/2014/main" id="{10FBD63D-F33B-59CC-C2AB-BDFD3C711641}"/>
                </a:ext>
              </a:extLst>
            </p:cNvPr>
            <p:cNvSpPr txBox="1"/>
            <p:nvPr/>
          </p:nvSpPr>
          <p:spPr>
            <a:xfrm>
              <a:off x="5298285" y="1689631"/>
              <a:ext cx="2470600" cy="6139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7004" tIns="106680" rIns="106680" bIns="106680" numCol="1" spcCol="1270" anchor="ctr" anchorCtr="0">
              <a:noAutofit/>
            </a:bodyPr>
            <a:lstStyle/>
            <a:p>
              <a:pPr marL="0" lvl="0" indent="0" algn="l" defTabSz="1244600">
                <a:lnSpc>
                  <a:spcPct val="90000"/>
                </a:lnSpc>
                <a:spcBef>
                  <a:spcPct val="0"/>
                </a:spcBef>
                <a:spcAft>
                  <a:spcPct val="35000"/>
                </a:spcAft>
                <a:buNone/>
              </a:pPr>
              <a:endParaRPr lang="fr-FR" sz="2800" kern="1200" dirty="0"/>
            </a:p>
          </p:txBody>
        </p:sp>
      </p:grpSp>
      <p:sp>
        <p:nvSpPr>
          <p:cNvPr id="32" name="Rectangle 31">
            <a:extLst>
              <a:ext uri="{FF2B5EF4-FFF2-40B4-BE49-F238E27FC236}">
                <a16:creationId xmlns:a16="http://schemas.microsoft.com/office/drawing/2014/main" id="{5100398E-F27D-6854-D0AC-B993F14B62B2}"/>
              </a:ext>
            </a:extLst>
          </p:cNvPr>
          <p:cNvSpPr/>
          <p:nvPr/>
        </p:nvSpPr>
        <p:spPr>
          <a:xfrm>
            <a:off x="8627389" y="4333651"/>
            <a:ext cx="1919433" cy="738664"/>
          </a:xfrm>
          <a:prstGeom prst="rect">
            <a:avLst/>
          </a:prstGeom>
        </p:spPr>
        <p:txBody>
          <a:bodyPr wrap="square">
            <a:spAutoFit/>
          </a:bodyPr>
          <a:lstStyle/>
          <a:p>
            <a:pPr algn="ctr"/>
            <a:r>
              <a:rPr lang="en-US" sz="1400" dirty="0">
                <a:solidFill>
                  <a:schemeClr val="bg1"/>
                </a:solidFill>
                <a:latin typeface="Sun-Light"/>
              </a:rPr>
              <a:t>Daniel Isenberg - Babson College Executive Education</a:t>
            </a:r>
          </a:p>
        </p:txBody>
      </p:sp>
      <p:cxnSp>
        <p:nvCxnSpPr>
          <p:cNvPr id="33" name="Connecteur droit 32">
            <a:extLst>
              <a:ext uri="{FF2B5EF4-FFF2-40B4-BE49-F238E27FC236}">
                <a16:creationId xmlns:a16="http://schemas.microsoft.com/office/drawing/2014/main" id="{98BCA3DD-E389-9F1B-3F07-B757352190DA}"/>
              </a:ext>
            </a:extLst>
          </p:cNvPr>
          <p:cNvCxnSpPr>
            <a:cxnSpLocks/>
            <a:stCxn id="26" idx="4"/>
            <a:endCxn id="30" idx="0"/>
          </p:cNvCxnSpPr>
          <p:nvPr/>
        </p:nvCxnSpPr>
        <p:spPr>
          <a:xfrm flipH="1">
            <a:off x="9561302" y="2946931"/>
            <a:ext cx="1900" cy="141179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4" name="Ellipse 33">
            <a:extLst>
              <a:ext uri="{FF2B5EF4-FFF2-40B4-BE49-F238E27FC236}">
                <a16:creationId xmlns:a16="http://schemas.microsoft.com/office/drawing/2014/main" id="{44121561-5393-C90E-0BE2-A5EADF5842DE}"/>
              </a:ext>
            </a:extLst>
          </p:cNvPr>
          <p:cNvSpPr/>
          <p:nvPr/>
        </p:nvSpPr>
        <p:spPr>
          <a:xfrm>
            <a:off x="1769225" y="5072414"/>
            <a:ext cx="1187460" cy="1187504"/>
          </a:xfrm>
          <a:prstGeom prst="ellipse">
            <a:avLst/>
          </a:prstGeom>
          <a:blipFill rotWithShape="1">
            <a:blip r:embed="rId3">
              <a:extLst>
                <a:ext uri="{28A0092B-C50C-407E-A947-70E740481C1C}">
                  <a14:useLocalDpi xmlns:a14="http://schemas.microsoft.com/office/drawing/2010/main" val="0"/>
                </a:ext>
              </a:extLst>
            </a:blip>
            <a:srcRect/>
            <a:stretch>
              <a:fillRect t="-15000" b="-1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5" name="ZoneTexte 34">
            <a:extLst>
              <a:ext uri="{FF2B5EF4-FFF2-40B4-BE49-F238E27FC236}">
                <a16:creationId xmlns:a16="http://schemas.microsoft.com/office/drawing/2014/main" id="{B9199E97-5A59-56A5-8518-5082FD0DD36D}"/>
              </a:ext>
            </a:extLst>
          </p:cNvPr>
          <p:cNvSpPr txBox="1"/>
          <p:nvPr/>
        </p:nvSpPr>
        <p:spPr>
          <a:xfrm>
            <a:off x="1129079" y="1410275"/>
            <a:ext cx="2743794" cy="369332"/>
          </a:xfrm>
          <a:prstGeom prst="rect">
            <a:avLst/>
          </a:prstGeom>
          <a:noFill/>
        </p:spPr>
        <p:txBody>
          <a:bodyPr wrap="square" rtlCol="0">
            <a:spAutoFit/>
          </a:bodyPr>
          <a:lstStyle/>
          <a:p>
            <a:pPr algn="ctr"/>
            <a:r>
              <a:rPr lang="fr-FR" b="1" dirty="0"/>
              <a:t>Natural ecosystem</a:t>
            </a:r>
          </a:p>
        </p:txBody>
      </p:sp>
      <p:sp>
        <p:nvSpPr>
          <p:cNvPr id="36" name="Rectangle 35">
            <a:extLst>
              <a:ext uri="{FF2B5EF4-FFF2-40B4-BE49-F238E27FC236}">
                <a16:creationId xmlns:a16="http://schemas.microsoft.com/office/drawing/2014/main" id="{DED7EB67-0D4A-04B8-5893-8B9AA2FB0E1B}"/>
              </a:ext>
            </a:extLst>
          </p:cNvPr>
          <p:cNvSpPr/>
          <p:nvPr/>
        </p:nvSpPr>
        <p:spPr>
          <a:xfrm>
            <a:off x="3508937" y="1405438"/>
            <a:ext cx="2315729" cy="369332"/>
          </a:xfrm>
          <a:prstGeom prst="rect">
            <a:avLst/>
          </a:prstGeom>
        </p:spPr>
        <p:txBody>
          <a:bodyPr wrap="square">
            <a:spAutoFit/>
          </a:bodyPr>
          <a:lstStyle/>
          <a:p>
            <a:pPr algn="ctr"/>
            <a:r>
              <a:rPr lang="fr-FR" b="1" dirty="0"/>
              <a:t>Business ecosystem</a:t>
            </a:r>
          </a:p>
        </p:txBody>
      </p:sp>
      <p:sp>
        <p:nvSpPr>
          <p:cNvPr id="37" name="Rectangle 36">
            <a:extLst>
              <a:ext uri="{FF2B5EF4-FFF2-40B4-BE49-F238E27FC236}">
                <a16:creationId xmlns:a16="http://schemas.microsoft.com/office/drawing/2014/main" id="{326AB22E-BA7E-FD80-FAD8-94589636CBBF}"/>
              </a:ext>
            </a:extLst>
          </p:cNvPr>
          <p:cNvSpPr/>
          <p:nvPr/>
        </p:nvSpPr>
        <p:spPr>
          <a:xfrm>
            <a:off x="7533271" y="1399545"/>
            <a:ext cx="2315729" cy="646331"/>
          </a:xfrm>
          <a:prstGeom prst="rect">
            <a:avLst/>
          </a:prstGeom>
        </p:spPr>
        <p:txBody>
          <a:bodyPr wrap="square">
            <a:spAutoFit/>
          </a:bodyPr>
          <a:lstStyle/>
          <a:p>
            <a:pPr algn="ctr"/>
            <a:r>
              <a:rPr lang="fr-FR" b="1" dirty="0"/>
              <a:t>Entrepreneurial ecosystem</a:t>
            </a:r>
          </a:p>
        </p:txBody>
      </p:sp>
      <p:sp>
        <p:nvSpPr>
          <p:cNvPr id="38" name="Accolade ouvrante 37">
            <a:extLst>
              <a:ext uri="{FF2B5EF4-FFF2-40B4-BE49-F238E27FC236}">
                <a16:creationId xmlns:a16="http://schemas.microsoft.com/office/drawing/2014/main" id="{70CCBA30-AD05-DDD4-981D-9C0C9D555899}"/>
              </a:ext>
            </a:extLst>
          </p:cNvPr>
          <p:cNvSpPr/>
          <p:nvPr/>
        </p:nvSpPr>
        <p:spPr>
          <a:xfrm rot="5400000">
            <a:off x="8469765" y="358463"/>
            <a:ext cx="410896" cy="374321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9" name="Ellipse 38">
            <a:extLst>
              <a:ext uri="{FF2B5EF4-FFF2-40B4-BE49-F238E27FC236}">
                <a16:creationId xmlns:a16="http://schemas.microsoft.com/office/drawing/2014/main" id="{C90E92F4-123B-DE0E-945C-72155179DBDD}"/>
              </a:ext>
            </a:extLst>
          </p:cNvPr>
          <p:cNvSpPr/>
          <p:nvPr/>
        </p:nvSpPr>
        <p:spPr>
          <a:xfrm>
            <a:off x="4245416" y="5062825"/>
            <a:ext cx="1187460" cy="1187504"/>
          </a:xfrm>
          <a:prstGeom prst="ellipse">
            <a:avLst/>
          </a:prstGeom>
          <a:blipFill rotWithShape="1">
            <a:blip r:embed="rId4">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0" name="Ellipse 39">
            <a:extLst>
              <a:ext uri="{FF2B5EF4-FFF2-40B4-BE49-F238E27FC236}">
                <a16:creationId xmlns:a16="http://schemas.microsoft.com/office/drawing/2014/main" id="{B96354B2-F623-7EA5-450B-D0618DFE5ADC}"/>
              </a:ext>
            </a:extLst>
          </p:cNvPr>
          <p:cNvSpPr/>
          <p:nvPr/>
        </p:nvSpPr>
        <p:spPr>
          <a:xfrm>
            <a:off x="6660272" y="5062825"/>
            <a:ext cx="1187460" cy="1187504"/>
          </a:xfrm>
          <a:prstGeom prst="ellipse">
            <a:avLst/>
          </a:prstGeom>
          <a:blipFill rotWithShape="1">
            <a:blip r:embed="rId5">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1" name="Ellipse 40">
            <a:extLst>
              <a:ext uri="{FF2B5EF4-FFF2-40B4-BE49-F238E27FC236}">
                <a16:creationId xmlns:a16="http://schemas.microsoft.com/office/drawing/2014/main" id="{12888BB0-153A-D300-567A-F0C1BD03BC83}"/>
              </a:ext>
            </a:extLst>
          </p:cNvPr>
          <p:cNvSpPr/>
          <p:nvPr/>
        </p:nvSpPr>
        <p:spPr>
          <a:xfrm>
            <a:off x="9094625" y="5072315"/>
            <a:ext cx="1187460" cy="1187504"/>
          </a:xfrm>
          <a:prstGeom prst="ellipse">
            <a:avLst/>
          </a:prstGeom>
          <a:blipFill rotWithShape="1">
            <a:blip r:embed="rId6">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2" name="Rectangle 41">
            <a:extLst>
              <a:ext uri="{FF2B5EF4-FFF2-40B4-BE49-F238E27FC236}">
                <a16:creationId xmlns:a16="http://schemas.microsoft.com/office/drawing/2014/main" id="{C305ADB6-EA41-F307-1060-5F56405CA56B}"/>
              </a:ext>
            </a:extLst>
          </p:cNvPr>
          <p:cNvSpPr/>
          <p:nvPr/>
        </p:nvSpPr>
        <p:spPr>
          <a:xfrm>
            <a:off x="1500377" y="1027312"/>
            <a:ext cx="1994760" cy="338554"/>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fr-FR" sz="1600" b="1" dirty="0" err="1"/>
              <a:t>Biology</a:t>
            </a:r>
            <a:endParaRPr lang="fr-FR" sz="1600" dirty="0"/>
          </a:p>
        </p:txBody>
      </p:sp>
      <p:sp>
        <p:nvSpPr>
          <p:cNvPr id="43" name="Rectangle 42">
            <a:extLst>
              <a:ext uri="{FF2B5EF4-FFF2-40B4-BE49-F238E27FC236}">
                <a16:creationId xmlns:a16="http://schemas.microsoft.com/office/drawing/2014/main" id="{F6DD6AD7-C49E-19D6-8889-30DD95B65C25}"/>
              </a:ext>
            </a:extLst>
          </p:cNvPr>
          <p:cNvSpPr/>
          <p:nvPr/>
        </p:nvSpPr>
        <p:spPr>
          <a:xfrm>
            <a:off x="3686088" y="1022980"/>
            <a:ext cx="1994760" cy="338554"/>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fr-FR" sz="1600" b="1" dirty="0"/>
              <a:t>Management</a:t>
            </a:r>
            <a:endParaRPr lang="fr-FR" sz="1600" dirty="0"/>
          </a:p>
        </p:txBody>
      </p:sp>
      <p:sp>
        <p:nvSpPr>
          <p:cNvPr id="44" name="Rectangle 43">
            <a:extLst>
              <a:ext uri="{FF2B5EF4-FFF2-40B4-BE49-F238E27FC236}">
                <a16:creationId xmlns:a16="http://schemas.microsoft.com/office/drawing/2014/main" id="{484150CE-6225-4C6B-7C79-B0023289DC7D}"/>
              </a:ext>
            </a:extLst>
          </p:cNvPr>
          <p:cNvSpPr/>
          <p:nvPr/>
        </p:nvSpPr>
        <p:spPr>
          <a:xfrm>
            <a:off x="7630009" y="1028302"/>
            <a:ext cx="1994760" cy="338554"/>
          </a:xfrm>
          <a:prstGeom prst="rect">
            <a:avLst/>
          </a:prstGeom>
          <a:ln>
            <a:solidFill>
              <a:srgbClr val="C00000"/>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fr-FR" sz="1600" b="1" dirty="0"/>
              <a:t>Entrepreneurship</a:t>
            </a:r>
            <a:endParaRPr lang="fr-FR" sz="1600" dirty="0"/>
          </a:p>
        </p:txBody>
      </p:sp>
    </p:spTree>
    <p:extLst>
      <p:ext uri="{BB962C8B-B14F-4D97-AF65-F5344CB8AC3E}">
        <p14:creationId xmlns:p14="http://schemas.microsoft.com/office/powerpoint/2010/main" val="4097677865"/>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ZoneTexte 36"/>
          <p:cNvSpPr txBox="1"/>
          <p:nvPr/>
        </p:nvSpPr>
        <p:spPr>
          <a:xfrm>
            <a:off x="380649" y="240039"/>
            <a:ext cx="7251897" cy="553998"/>
          </a:xfrm>
          <a:prstGeom prst="rect">
            <a:avLst/>
          </a:prstGeom>
          <a:noFill/>
        </p:spPr>
        <p:txBody>
          <a:bodyPr wrap="square" rtlCol="0">
            <a:spAutoFit/>
          </a:bodyPr>
          <a:lstStyle/>
          <a:p>
            <a:r>
              <a:rPr lang="fr-FR" sz="3000" b="1" dirty="0" err="1">
                <a:solidFill>
                  <a:srgbClr val="EA4E5F"/>
                </a:solidFill>
              </a:rPr>
              <a:t>What</a:t>
            </a:r>
            <a:r>
              <a:rPr lang="fr-FR" sz="3000" b="1" dirty="0">
                <a:solidFill>
                  <a:srgbClr val="EA4E5F"/>
                </a:solidFill>
              </a:rPr>
              <a:t> </a:t>
            </a:r>
            <a:r>
              <a:rPr lang="fr-FR" sz="3000" b="1" dirty="0" err="1">
                <a:solidFill>
                  <a:srgbClr val="EA4E5F"/>
                </a:solidFill>
              </a:rPr>
              <a:t>we</a:t>
            </a:r>
            <a:r>
              <a:rPr lang="fr-FR" sz="3000" b="1" dirty="0">
                <a:solidFill>
                  <a:srgbClr val="EA4E5F"/>
                </a:solidFill>
              </a:rPr>
              <a:t> know?</a:t>
            </a:r>
          </a:p>
        </p:txBody>
      </p:sp>
      <p:sp>
        <p:nvSpPr>
          <p:cNvPr id="38" name="Rectangle 37"/>
          <p:cNvSpPr/>
          <p:nvPr/>
        </p:nvSpPr>
        <p:spPr>
          <a:xfrm>
            <a:off x="212651" y="1088558"/>
            <a:ext cx="6485861" cy="830997"/>
          </a:xfrm>
          <a:prstGeom prst="rect">
            <a:avLst/>
          </a:prstGeom>
        </p:spPr>
        <p:txBody>
          <a:bodyPr wrap="square">
            <a:spAutoFit/>
          </a:bodyPr>
          <a:lstStyle/>
          <a:p>
            <a:pPr algn="ctr" defTabSz="444500"/>
            <a:r>
              <a:rPr lang="en-US" sz="2400" b="1" dirty="0">
                <a:solidFill>
                  <a:srgbClr val="EB4E5F"/>
                </a:solidFill>
              </a:rPr>
              <a:t>Entrepreneurial ecosystem: emerging and developing research stream </a:t>
            </a:r>
          </a:p>
        </p:txBody>
      </p:sp>
      <p:sp>
        <p:nvSpPr>
          <p:cNvPr id="2" name="Rectangle 1">
            <a:extLst>
              <a:ext uri="{FF2B5EF4-FFF2-40B4-BE49-F238E27FC236}">
                <a16:creationId xmlns:a16="http://schemas.microsoft.com/office/drawing/2014/main" id="{19352F36-B737-4B8E-B2C3-BAD406D8ED01}"/>
              </a:ext>
            </a:extLst>
          </p:cNvPr>
          <p:cNvSpPr/>
          <p:nvPr/>
        </p:nvSpPr>
        <p:spPr>
          <a:xfrm>
            <a:off x="8922750" y="1223388"/>
            <a:ext cx="2571024" cy="430887"/>
          </a:xfrm>
          <a:prstGeom prst="rect">
            <a:avLst/>
          </a:prstGeom>
        </p:spPr>
        <p:txBody>
          <a:bodyPr wrap="none">
            <a:spAutoFit/>
          </a:bodyPr>
          <a:lstStyle/>
          <a:p>
            <a:pPr marL="0" lvl="1" algn="ctr">
              <a:spcBef>
                <a:spcPts val="600"/>
              </a:spcBef>
              <a:spcAft>
                <a:spcPts val="600"/>
              </a:spcAft>
            </a:pPr>
            <a:r>
              <a:rPr lang="fr-FR" sz="2200" b="1" cap="all" dirty="0">
                <a:solidFill>
                  <a:srgbClr val="EB4E5F"/>
                </a:solidFill>
                <a:latin typeface="Calibri" charset="0"/>
              </a:rPr>
              <a:t>Growing </a:t>
            </a:r>
            <a:r>
              <a:rPr lang="en-US" sz="2200" b="1" cap="all" dirty="0">
                <a:solidFill>
                  <a:srgbClr val="EB4E5F"/>
                </a:solidFill>
                <a:latin typeface="Calibri" charset="0"/>
              </a:rPr>
              <a:t>interest</a:t>
            </a:r>
          </a:p>
        </p:txBody>
      </p:sp>
      <p:sp>
        <p:nvSpPr>
          <p:cNvPr id="5" name="Flèche : droite 4">
            <a:extLst>
              <a:ext uri="{FF2B5EF4-FFF2-40B4-BE49-F238E27FC236}">
                <a16:creationId xmlns:a16="http://schemas.microsoft.com/office/drawing/2014/main" id="{0C08EB10-4036-4AB9-83EC-605FC15C25E4}"/>
              </a:ext>
            </a:extLst>
          </p:cNvPr>
          <p:cNvSpPr/>
          <p:nvPr/>
        </p:nvSpPr>
        <p:spPr>
          <a:xfrm>
            <a:off x="7018346" y="1172264"/>
            <a:ext cx="1687555" cy="528182"/>
          </a:xfrm>
          <a:prstGeom prst="rightArrow">
            <a:avLst/>
          </a:prstGeom>
          <a:solidFill>
            <a:srgbClr val="EB4E5F"/>
          </a:solidFill>
          <a:ln>
            <a:solidFill>
              <a:srgbClr val="EB4E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8E11BBA4-0434-47CE-8286-7A922AFB73C2}"/>
              </a:ext>
            </a:extLst>
          </p:cNvPr>
          <p:cNvSpPr/>
          <p:nvPr/>
        </p:nvSpPr>
        <p:spPr>
          <a:xfrm>
            <a:off x="3929650" y="6077843"/>
            <a:ext cx="3946914" cy="276999"/>
          </a:xfrm>
          <a:prstGeom prst="rect">
            <a:avLst/>
          </a:prstGeom>
        </p:spPr>
        <p:txBody>
          <a:bodyPr wrap="none">
            <a:spAutoFit/>
          </a:bodyPr>
          <a:lstStyle/>
          <a:p>
            <a:pPr algn="ctr"/>
            <a:r>
              <a:rPr lang="en-US" sz="1200" dirty="0"/>
              <a:t>Source: 119 selected articles, Scopus January 2021</a:t>
            </a:r>
          </a:p>
        </p:txBody>
      </p:sp>
      <p:graphicFrame>
        <p:nvGraphicFramePr>
          <p:cNvPr id="8" name="Graphique 7">
            <a:extLst>
              <a:ext uri="{FF2B5EF4-FFF2-40B4-BE49-F238E27FC236}">
                <a16:creationId xmlns:a16="http://schemas.microsoft.com/office/drawing/2014/main" id="{A6C358D8-EE0D-4C69-9863-616A656FA7B4}"/>
              </a:ext>
            </a:extLst>
          </p:cNvPr>
          <p:cNvGraphicFramePr>
            <a:graphicFrameLocks/>
          </p:cNvGraphicFramePr>
          <p:nvPr>
            <p:extLst>
              <p:ext uri="{D42A27DB-BD31-4B8C-83A1-F6EECF244321}">
                <p14:modId xmlns:p14="http://schemas.microsoft.com/office/powerpoint/2010/main" val="1438600957"/>
              </p:ext>
            </p:extLst>
          </p:nvPr>
        </p:nvGraphicFramePr>
        <p:xfrm>
          <a:off x="1955465" y="2438894"/>
          <a:ext cx="7624774" cy="3611589"/>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Connecteur droit avec flèche 8">
            <a:extLst>
              <a:ext uri="{FF2B5EF4-FFF2-40B4-BE49-F238E27FC236}">
                <a16:creationId xmlns:a16="http://schemas.microsoft.com/office/drawing/2014/main" id="{BED78214-F92F-406F-B179-F442A24F24E9}"/>
              </a:ext>
            </a:extLst>
          </p:cNvPr>
          <p:cNvCxnSpPr>
            <a:cxnSpLocks/>
          </p:cNvCxnSpPr>
          <p:nvPr/>
        </p:nvCxnSpPr>
        <p:spPr>
          <a:xfrm>
            <a:off x="6007921" y="2127518"/>
            <a:ext cx="1440160" cy="0"/>
          </a:xfrm>
          <a:prstGeom prst="straightConnector1">
            <a:avLst/>
          </a:prstGeom>
          <a:ln>
            <a:solidFill>
              <a:srgbClr val="0070C0"/>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0" name="Connecteur droit avec flèche 9">
            <a:extLst>
              <a:ext uri="{FF2B5EF4-FFF2-40B4-BE49-F238E27FC236}">
                <a16:creationId xmlns:a16="http://schemas.microsoft.com/office/drawing/2014/main" id="{124D4B81-F778-46B5-9DB6-75E147B62935}"/>
              </a:ext>
            </a:extLst>
          </p:cNvPr>
          <p:cNvCxnSpPr>
            <a:cxnSpLocks/>
          </p:cNvCxnSpPr>
          <p:nvPr/>
        </p:nvCxnSpPr>
        <p:spPr>
          <a:xfrm>
            <a:off x="7448081" y="2126642"/>
            <a:ext cx="1850415" cy="0"/>
          </a:xfrm>
          <a:prstGeom prst="straightConnector1">
            <a:avLst/>
          </a:prstGeom>
          <a:ln>
            <a:solidFill>
              <a:srgbClr val="0070C0"/>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1" name="Connecteur droit avec flèche 10">
            <a:extLst>
              <a:ext uri="{FF2B5EF4-FFF2-40B4-BE49-F238E27FC236}">
                <a16:creationId xmlns:a16="http://schemas.microsoft.com/office/drawing/2014/main" id="{42498134-B900-49A8-AE22-2D6190CA5AE3}"/>
              </a:ext>
            </a:extLst>
          </p:cNvPr>
          <p:cNvCxnSpPr>
            <a:cxnSpLocks/>
          </p:cNvCxnSpPr>
          <p:nvPr/>
        </p:nvCxnSpPr>
        <p:spPr>
          <a:xfrm>
            <a:off x="2263505" y="2119081"/>
            <a:ext cx="3744416" cy="1"/>
          </a:xfrm>
          <a:prstGeom prst="straightConnector1">
            <a:avLst/>
          </a:prstGeom>
          <a:ln>
            <a:solidFill>
              <a:srgbClr val="0070C0"/>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8191B3B1-301F-4499-B8B4-6DD61410E73C}"/>
              </a:ext>
            </a:extLst>
          </p:cNvPr>
          <p:cNvCxnSpPr>
            <a:cxnSpLocks/>
          </p:cNvCxnSpPr>
          <p:nvPr/>
        </p:nvCxnSpPr>
        <p:spPr>
          <a:xfrm>
            <a:off x="6007921" y="2126642"/>
            <a:ext cx="0" cy="3657667"/>
          </a:xfrm>
          <a:prstGeom prst="line">
            <a:avLst/>
          </a:prstGeom>
          <a:ln>
            <a:solidFill>
              <a:srgbClr val="0070C0"/>
            </a:solidFill>
            <a:prstDash val="lgDash"/>
          </a:ln>
        </p:spPr>
        <p:style>
          <a:lnRef idx="1">
            <a:schemeClr val="dk1"/>
          </a:lnRef>
          <a:fillRef idx="0">
            <a:schemeClr val="dk1"/>
          </a:fillRef>
          <a:effectRef idx="0">
            <a:schemeClr val="dk1"/>
          </a:effectRef>
          <a:fontRef idx="minor">
            <a:schemeClr val="tx1"/>
          </a:fontRef>
        </p:style>
      </p:cxnSp>
      <p:cxnSp>
        <p:nvCxnSpPr>
          <p:cNvPr id="13" name="Connecteur droit 12">
            <a:extLst>
              <a:ext uri="{FF2B5EF4-FFF2-40B4-BE49-F238E27FC236}">
                <a16:creationId xmlns:a16="http://schemas.microsoft.com/office/drawing/2014/main" id="{B399BFE4-C0A3-4436-B5B4-3EF690D83849}"/>
              </a:ext>
            </a:extLst>
          </p:cNvPr>
          <p:cNvCxnSpPr>
            <a:cxnSpLocks/>
          </p:cNvCxnSpPr>
          <p:nvPr/>
        </p:nvCxnSpPr>
        <p:spPr>
          <a:xfrm>
            <a:off x="7448081" y="2126642"/>
            <a:ext cx="0" cy="3657667"/>
          </a:xfrm>
          <a:prstGeom prst="line">
            <a:avLst/>
          </a:prstGeom>
          <a:ln>
            <a:solidFill>
              <a:srgbClr val="0070C0"/>
            </a:solidFill>
            <a:prstDash val="lgDash"/>
          </a:ln>
        </p:spPr>
        <p:style>
          <a:lnRef idx="1">
            <a:schemeClr val="dk1"/>
          </a:lnRef>
          <a:fillRef idx="0">
            <a:schemeClr val="dk1"/>
          </a:fillRef>
          <a:effectRef idx="0">
            <a:schemeClr val="dk1"/>
          </a:effectRef>
          <a:fontRef idx="minor">
            <a:schemeClr val="tx1"/>
          </a:fontRef>
        </p:style>
      </p:cxnSp>
      <p:sp>
        <p:nvSpPr>
          <p:cNvPr id="14" name="ZoneTexte 1">
            <a:extLst>
              <a:ext uri="{FF2B5EF4-FFF2-40B4-BE49-F238E27FC236}">
                <a16:creationId xmlns:a16="http://schemas.microsoft.com/office/drawing/2014/main" id="{F76B9F3B-F192-4475-95E1-FEA3907DE453}"/>
              </a:ext>
            </a:extLst>
          </p:cNvPr>
          <p:cNvSpPr txBox="1"/>
          <p:nvPr/>
        </p:nvSpPr>
        <p:spPr>
          <a:xfrm>
            <a:off x="5594916" y="1811532"/>
            <a:ext cx="2203245" cy="20297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a:latin typeface="Times New Roman" panose="02020603050405020304" pitchFamily="18" charset="0"/>
                <a:cs typeface="Times New Roman" panose="02020603050405020304" pitchFamily="18" charset="0"/>
              </a:rPr>
              <a:t>Approval</a:t>
            </a:r>
          </a:p>
        </p:txBody>
      </p:sp>
      <p:sp>
        <p:nvSpPr>
          <p:cNvPr id="15" name="ZoneTexte 1">
            <a:extLst>
              <a:ext uri="{FF2B5EF4-FFF2-40B4-BE49-F238E27FC236}">
                <a16:creationId xmlns:a16="http://schemas.microsoft.com/office/drawing/2014/main" id="{4598A168-4F0F-4BC8-8C66-E2807D4BD4DA}"/>
              </a:ext>
            </a:extLst>
          </p:cNvPr>
          <p:cNvSpPr txBox="1"/>
          <p:nvPr/>
        </p:nvSpPr>
        <p:spPr>
          <a:xfrm>
            <a:off x="7293458" y="1830284"/>
            <a:ext cx="2203245" cy="20297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a:latin typeface="Times New Roman" panose="02020603050405020304" pitchFamily="18" charset="0"/>
                <a:cs typeface="Times New Roman" panose="02020603050405020304" pitchFamily="18" charset="0"/>
              </a:rPr>
              <a:t>Expansion</a:t>
            </a:r>
          </a:p>
        </p:txBody>
      </p:sp>
      <p:sp>
        <p:nvSpPr>
          <p:cNvPr id="16" name="ZoneTexte 1">
            <a:extLst>
              <a:ext uri="{FF2B5EF4-FFF2-40B4-BE49-F238E27FC236}">
                <a16:creationId xmlns:a16="http://schemas.microsoft.com/office/drawing/2014/main" id="{30934B91-7F4B-41D3-A4B0-AA739C5E1D49}"/>
              </a:ext>
            </a:extLst>
          </p:cNvPr>
          <p:cNvSpPr txBox="1"/>
          <p:nvPr/>
        </p:nvSpPr>
        <p:spPr>
          <a:xfrm>
            <a:off x="2828028" y="1821848"/>
            <a:ext cx="2203245" cy="20297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a:latin typeface="Times New Roman" panose="02020603050405020304" pitchFamily="18" charset="0"/>
                <a:cs typeface="Times New Roman" panose="02020603050405020304" pitchFamily="18" charset="0"/>
              </a:rPr>
              <a:t>Emergence</a:t>
            </a:r>
          </a:p>
        </p:txBody>
      </p:sp>
      <p:sp>
        <p:nvSpPr>
          <p:cNvPr id="17" name="Espace réservé du contenu 2">
            <a:extLst>
              <a:ext uri="{FF2B5EF4-FFF2-40B4-BE49-F238E27FC236}">
                <a16:creationId xmlns:a16="http://schemas.microsoft.com/office/drawing/2014/main" id="{218F06BF-F05C-48F0-99D8-54608514E993}"/>
              </a:ext>
            </a:extLst>
          </p:cNvPr>
          <p:cNvSpPr txBox="1">
            <a:spLocks/>
          </p:cNvSpPr>
          <p:nvPr/>
        </p:nvSpPr>
        <p:spPr>
          <a:xfrm>
            <a:off x="0" y="6500357"/>
            <a:ext cx="12192000" cy="316959"/>
          </a:xfrm>
          <a:prstGeom prst="rect">
            <a:avLst/>
          </a:prstGeom>
        </p:spPr>
        <p:txBody>
          <a:bodyPr vert="horz" lIns="91440" tIns="45720" rIns="91440" bIns="45720" rtlCol="0">
            <a:normAutofit fontScale="25000" lnSpcReduction="20000"/>
          </a:bodyPr>
          <a:lstStyle>
            <a:lvl1pPr marL="457200" indent="-457200" algn="l" defTabSz="914400" rtl="0" eaLnBrk="1" latinLnBrk="0" hangingPunct="1">
              <a:spcBef>
                <a:spcPct val="20000"/>
              </a:spcBef>
              <a:buClr>
                <a:srgbClr val="EA5053"/>
              </a:buClr>
              <a:buFont typeface="Wingdings" panose="05000000000000000000" pitchFamily="2" charset="2"/>
              <a:buChar char="§"/>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Clr>
                <a:srgbClr val="EA5053"/>
              </a:buClr>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spcBef>
                <a:spcPct val="20000"/>
              </a:spcBef>
              <a:buClr>
                <a:srgbClr val="EA5053"/>
              </a:buClr>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buNone/>
            </a:pPr>
            <a:r>
              <a:rPr lang="fr-FR" sz="4800" b="0" i="1" dirty="0">
                <a:solidFill>
                  <a:srgbClr val="000000"/>
                </a:solidFill>
                <a:latin typeface="Times New Roman" panose="02020603050405020304" pitchFamily="18" charset="0"/>
                <a:ea typeface="+mn-ea"/>
                <a:cs typeface="+mn-cs"/>
                <a:hlinkClick r:id="rId4"/>
              </a:rPr>
              <a:t>Theodoraki, Dana, Caputo, </a:t>
            </a:r>
            <a:r>
              <a:rPr lang="fr-FR" sz="4800" b="0" i="1" dirty="0">
                <a:solidFill>
                  <a:srgbClr val="000000"/>
                </a:solidFill>
                <a:latin typeface="Times New Roman" panose="02020603050405020304" pitchFamily="18" charset="0"/>
                <a:ea typeface="+mn-ea"/>
                <a:cs typeface="Times New Roman" panose="02020603050405020304" pitchFamily="18" charset="0"/>
                <a:hlinkClick r:id="rId4"/>
              </a:rPr>
              <a:t>2022</a:t>
            </a:r>
            <a:r>
              <a:rPr lang="fr-FR" sz="4800" b="0" i="1" dirty="0">
                <a:solidFill>
                  <a:srgbClr val="000000"/>
                </a:solidFill>
                <a:latin typeface="Times New Roman" panose="02020603050405020304" pitchFamily="18" charset="0"/>
                <a:ea typeface="+mn-ea"/>
                <a:cs typeface="Times New Roman" panose="02020603050405020304" pitchFamily="18" charset="0"/>
              </a:rPr>
              <a:t> </a:t>
            </a:r>
            <a:r>
              <a:rPr lang="en-US" sz="4800" b="0" i="1" dirty="0">
                <a:latin typeface="Times New Roman" panose="02020603050405020304" pitchFamily="18" charset="0"/>
                <a:cs typeface="Times New Roman" panose="02020603050405020304" pitchFamily="18" charset="0"/>
              </a:rPr>
              <a:t>Building sustainable entrepreneurial ecosystems: A holistic approach, Journal of Business Research, 140, 346-360.</a:t>
            </a:r>
            <a:endParaRPr lang="fr-FR" sz="4800" b="0" i="1" dirty="0">
              <a:latin typeface="Times New Roman" panose="02020603050405020304" pitchFamily="18" charset="0"/>
              <a:cs typeface="Times New Roman" panose="02020603050405020304" pitchFamily="18" charset="0"/>
            </a:endParaRPr>
          </a:p>
          <a:p>
            <a:pPr marL="0" indent="0">
              <a:buNone/>
            </a:pPr>
            <a:r>
              <a:rPr lang="fr-FR" sz="4800" b="0" dirty="0">
                <a:solidFill>
                  <a:srgbClr val="000000"/>
                </a:solidFill>
                <a:latin typeface="Times New Roman" panose="02020603050405020304" pitchFamily="18" charset="0"/>
                <a:ea typeface="+mn-ea"/>
                <a:cs typeface="Times New Roman" panose="02020603050405020304" pitchFamily="18" charset="0"/>
              </a:rPr>
              <a:t>   </a:t>
            </a:r>
            <a:endParaRPr lang="en-US" sz="4800" b="0" dirty="0">
              <a:solidFill>
                <a:srgbClr val="00000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668357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ZoneTexte 36"/>
          <p:cNvSpPr txBox="1"/>
          <p:nvPr/>
        </p:nvSpPr>
        <p:spPr>
          <a:xfrm>
            <a:off x="87351" y="148436"/>
            <a:ext cx="9462598" cy="553998"/>
          </a:xfrm>
          <a:prstGeom prst="rect">
            <a:avLst/>
          </a:prstGeom>
          <a:noFill/>
        </p:spPr>
        <p:txBody>
          <a:bodyPr wrap="square" rtlCol="0">
            <a:spAutoFit/>
          </a:bodyPr>
          <a:lstStyle/>
          <a:p>
            <a:r>
              <a:rPr lang="fr-FR" sz="3000" b="1" dirty="0">
                <a:solidFill>
                  <a:srgbClr val="EA4E5F"/>
                </a:solidFill>
              </a:rPr>
              <a:t>Co-citation </a:t>
            </a:r>
            <a:r>
              <a:rPr lang="fr-FR" sz="3000" b="1" dirty="0" err="1">
                <a:solidFill>
                  <a:srgbClr val="EA4E5F"/>
                </a:solidFill>
              </a:rPr>
              <a:t>card</a:t>
            </a:r>
            <a:r>
              <a:rPr lang="fr-FR" sz="3000" b="1" i="1" dirty="0"/>
              <a:t> by main contributions </a:t>
            </a:r>
          </a:p>
        </p:txBody>
      </p:sp>
      <p:sp>
        <p:nvSpPr>
          <p:cNvPr id="17" name="Espace réservé du contenu 2">
            <a:extLst>
              <a:ext uri="{FF2B5EF4-FFF2-40B4-BE49-F238E27FC236}">
                <a16:creationId xmlns:a16="http://schemas.microsoft.com/office/drawing/2014/main" id="{218F06BF-F05C-48F0-99D8-54608514E993}"/>
              </a:ext>
            </a:extLst>
          </p:cNvPr>
          <p:cNvSpPr txBox="1">
            <a:spLocks/>
          </p:cNvSpPr>
          <p:nvPr/>
        </p:nvSpPr>
        <p:spPr>
          <a:xfrm>
            <a:off x="0" y="6500357"/>
            <a:ext cx="12192000" cy="316959"/>
          </a:xfrm>
          <a:prstGeom prst="rect">
            <a:avLst/>
          </a:prstGeom>
        </p:spPr>
        <p:txBody>
          <a:bodyPr vert="horz" lIns="91440" tIns="45720" rIns="91440" bIns="45720" rtlCol="0">
            <a:normAutofit fontScale="25000" lnSpcReduction="20000"/>
          </a:bodyPr>
          <a:lstStyle>
            <a:lvl1pPr marL="457200" indent="-457200" algn="l" defTabSz="914400" rtl="0" eaLnBrk="1" latinLnBrk="0" hangingPunct="1">
              <a:spcBef>
                <a:spcPct val="20000"/>
              </a:spcBef>
              <a:buClr>
                <a:srgbClr val="EA5053"/>
              </a:buClr>
              <a:buFont typeface="Wingdings" panose="05000000000000000000" pitchFamily="2" charset="2"/>
              <a:buChar char="§"/>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Clr>
                <a:srgbClr val="EA5053"/>
              </a:buClr>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spcBef>
                <a:spcPct val="20000"/>
              </a:spcBef>
              <a:buClr>
                <a:srgbClr val="EA5053"/>
              </a:buClr>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buNone/>
            </a:pPr>
            <a:r>
              <a:rPr lang="fr-FR" sz="4800" b="0" i="1" dirty="0">
                <a:solidFill>
                  <a:srgbClr val="000000"/>
                </a:solidFill>
                <a:latin typeface="Times New Roman" panose="02020603050405020304" pitchFamily="18" charset="0"/>
                <a:ea typeface="+mn-ea"/>
                <a:cs typeface="+mn-cs"/>
                <a:hlinkClick r:id="rId3"/>
              </a:rPr>
              <a:t>Theodoraki, Dana, Caputo, </a:t>
            </a:r>
            <a:r>
              <a:rPr lang="fr-FR" sz="4800" b="0" i="1" dirty="0">
                <a:solidFill>
                  <a:srgbClr val="000000"/>
                </a:solidFill>
                <a:latin typeface="Times New Roman" panose="02020603050405020304" pitchFamily="18" charset="0"/>
                <a:ea typeface="+mn-ea"/>
                <a:cs typeface="Times New Roman" panose="02020603050405020304" pitchFamily="18" charset="0"/>
                <a:hlinkClick r:id="rId3"/>
              </a:rPr>
              <a:t>2022</a:t>
            </a:r>
            <a:r>
              <a:rPr lang="fr-FR" sz="4800" b="0" i="1" dirty="0">
                <a:solidFill>
                  <a:srgbClr val="000000"/>
                </a:solidFill>
                <a:latin typeface="Times New Roman" panose="02020603050405020304" pitchFamily="18" charset="0"/>
                <a:ea typeface="+mn-ea"/>
                <a:cs typeface="Times New Roman" panose="02020603050405020304" pitchFamily="18" charset="0"/>
              </a:rPr>
              <a:t> </a:t>
            </a:r>
            <a:r>
              <a:rPr lang="en-US" sz="4800" b="0" i="1" dirty="0">
                <a:latin typeface="Times New Roman" panose="02020603050405020304" pitchFamily="18" charset="0"/>
                <a:cs typeface="Times New Roman" panose="02020603050405020304" pitchFamily="18" charset="0"/>
              </a:rPr>
              <a:t>Building sustainable entrepreneurial ecosystems: A holistic approach, Journal of Business Research, 140, 346-360.</a:t>
            </a:r>
            <a:endParaRPr lang="fr-FR" sz="4800" b="0" i="1" dirty="0">
              <a:latin typeface="Times New Roman" panose="02020603050405020304" pitchFamily="18" charset="0"/>
              <a:cs typeface="Times New Roman" panose="02020603050405020304" pitchFamily="18" charset="0"/>
            </a:endParaRPr>
          </a:p>
          <a:p>
            <a:pPr marL="0" indent="0">
              <a:buNone/>
            </a:pPr>
            <a:r>
              <a:rPr lang="fr-FR" sz="4800" b="0" dirty="0">
                <a:solidFill>
                  <a:srgbClr val="000000"/>
                </a:solidFill>
                <a:latin typeface="Times New Roman" panose="02020603050405020304" pitchFamily="18" charset="0"/>
                <a:ea typeface="+mn-ea"/>
                <a:cs typeface="Times New Roman" panose="02020603050405020304" pitchFamily="18" charset="0"/>
              </a:rPr>
              <a:t>   </a:t>
            </a:r>
            <a:endParaRPr lang="en-US" sz="4800" b="0" dirty="0">
              <a:solidFill>
                <a:srgbClr val="000000"/>
              </a:solidFill>
              <a:latin typeface="Times New Roman" panose="02020603050405020304" pitchFamily="18" charset="0"/>
              <a:ea typeface="+mn-ea"/>
              <a:cs typeface="Times New Roman" panose="02020603050405020304" pitchFamily="18" charset="0"/>
            </a:endParaRPr>
          </a:p>
        </p:txBody>
      </p:sp>
      <p:pic>
        <p:nvPicPr>
          <p:cNvPr id="10" name="Image 9">
            <a:extLst>
              <a:ext uri="{FF2B5EF4-FFF2-40B4-BE49-F238E27FC236}">
                <a16:creationId xmlns:a16="http://schemas.microsoft.com/office/drawing/2014/main" id="{50B6AE58-0DA8-49E8-8D23-BC064D5D1DA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500201" y="1369147"/>
            <a:ext cx="8622703" cy="4784057"/>
          </a:xfrm>
          <a:prstGeom prst="rect">
            <a:avLst/>
          </a:prstGeom>
        </p:spPr>
      </p:pic>
      <p:sp>
        <p:nvSpPr>
          <p:cNvPr id="11" name="Rectangle 10">
            <a:extLst>
              <a:ext uri="{FF2B5EF4-FFF2-40B4-BE49-F238E27FC236}">
                <a16:creationId xmlns:a16="http://schemas.microsoft.com/office/drawing/2014/main" id="{EE0B306F-7259-4EB8-8D34-24EC54B2CA9B}"/>
              </a:ext>
            </a:extLst>
          </p:cNvPr>
          <p:cNvSpPr/>
          <p:nvPr/>
        </p:nvSpPr>
        <p:spPr>
          <a:xfrm>
            <a:off x="8006014" y="1634562"/>
            <a:ext cx="2672526" cy="369332"/>
          </a:xfrm>
          <a:prstGeom prst="rect">
            <a:avLst/>
          </a:prstGeom>
          <a:solidFill>
            <a:srgbClr val="E8625A"/>
          </a:solidFill>
        </p:spPr>
        <p:txBody>
          <a:bodyPr wrap="none">
            <a:spAutoFit/>
          </a:bodyPr>
          <a:lstStyle/>
          <a:p>
            <a:r>
              <a:rPr lang="en-US" b="1" dirty="0">
                <a:latin typeface="Times New Roman" panose="02020603050405020304" pitchFamily="18" charset="0"/>
                <a:ea typeface="Cambria" panose="02040503050406030204" pitchFamily="18" charset="0"/>
              </a:rPr>
              <a:t>Ecosystem configuration </a:t>
            </a:r>
            <a:endParaRPr lang="en-US" dirty="0"/>
          </a:p>
        </p:txBody>
      </p:sp>
      <p:sp>
        <p:nvSpPr>
          <p:cNvPr id="12" name="Rectangle 11">
            <a:extLst>
              <a:ext uri="{FF2B5EF4-FFF2-40B4-BE49-F238E27FC236}">
                <a16:creationId xmlns:a16="http://schemas.microsoft.com/office/drawing/2014/main" id="{D9D4E3F1-3914-4535-97AF-3AA12BB0D776}"/>
              </a:ext>
            </a:extLst>
          </p:cNvPr>
          <p:cNvSpPr/>
          <p:nvPr/>
        </p:nvSpPr>
        <p:spPr>
          <a:xfrm>
            <a:off x="971083" y="5257748"/>
            <a:ext cx="2121093" cy="369332"/>
          </a:xfrm>
          <a:prstGeom prst="rect">
            <a:avLst/>
          </a:prstGeom>
          <a:solidFill>
            <a:srgbClr val="6ACF64"/>
          </a:solidFill>
        </p:spPr>
        <p:txBody>
          <a:bodyPr wrap="none">
            <a:spAutoFit/>
          </a:bodyPr>
          <a:lstStyle/>
          <a:p>
            <a:r>
              <a:rPr lang="en-US" b="1" dirty="0">
                <a:latin typeface="Times New Roman" panose="02020603050405020304" pitchFamily="18" charset="0"/>
                <a:ea typeface="Cambria" panose="02040503050406030204" pitchFamily="18" charset="0"/>
              </a:rPr>
              <a:t>System perspective </a:t>
            </a:r>
            <a:endParaRPr lang="en-US" dirty="0"/>
          </a:p>
        </p:txBody>
      </p:sp>
      <p:sp>
        <p:nvSpPr>
          <p:cNvPr id="13" name="Rectangle 12">
            <a:extLst>
              <a:ext uri="{FF2B5EF4-FFF2-40B4-BE49-F238E27FC236}">
                <a16:creationId xmlns:a16="http://schemas.microsoft.com/office/drawing/2014/main" id="{F3425965-C63B-4338-BD0D-8B2DE6823598}"/>
              </a:ext>
            </a:extLst>
          </p:cNvPr>
          <p:cNvSpPr/>
          <p:nvPr/>
        </p:nvSpPr>
        <p:spPr>
          <a:xfrm>
            <a:off x="1142297" y="1608105"/>
            <a:ext cx="2300630" cy="369332"/>
          </a:xfrm>
          <a:prstGeom prst="rect">
            <a:avLst/>
          </a:prstGeom>
          <a:solidFill>
            <a:srgbClr val="95D3F9"/>
          </a:solidFill>
        </p:spPr>
        <p:txBody>
          <a:bodyPr wrap="none">
            <a:spAutoFit/>
          </a:bodyPr>
          <a:lstStyle/>
          <a:p>
            <a:r>
              <a:rPr lang="en-US" b="1" dirty="0">
                <a:latin typeface="Times New Roman" panose="02020603050405020304" pitchFamily="18" charset="0"/>
                <a:ea typeface="Cambria" panose="02040503050406030204" pitchFamily="18" charset="0"/>
              </a:rPr>
              <a:t>Strategic perspective </a:t>
            </a:r>
            <a:endParaRPr lang="en-US" dirty="0"/>
          </a:p>
        </p:txBody>
      </p:sp>
      <p:sp>
        <p:nvSpPr>
          <p:cNvPr id="15" name="Rectangle 14">
            <a:extLst>
              <a:ext uri="{FF2B5EF4-FFF2-40B4-BE49-F238E27FC236}">
                <a16:creationId xmlns:a16="http://schemas.microsoft.com/office/drawing/2014/main" id="{1002BEF0-81F9-4B59-8E50-D26D23046CC5}"/>
              </a:ext>
            </a:extLst>
          </p:cNvPr>
          <p:cNvSpPr/>
          <p:nvPr/>
        </p:nvSpPr>
        <p:spPr>
          <a:xfrm>
            <a:off x="8749074" y="1333586"/>
            <a:ext cx="1062855" cy="369332"/>
          </a:xfrm>
          <a:prstGeom prst="rect">
            <a:avLst/>
          </a:prstGeom>
        </p:spPr>
        <p:txBody>
          <a:bodyPr wrap="none">
            <a:spAutoFit/>
          </a:bodyPr>
          <a:lstStyle/>
          <a:p>
            <a:r>
              <a:rPr lang="en-US" b="1" dirty="0">
                <a:solidFill>
                  <a:srgbClr val="E8625A"/>
                </a:solidFill>
              </a:rPr>
              <a:t>Cluster 1 </a:t>
            </a:r>
          </a:p>
        </p:txBody>
      </p:sp>
      <p:sp>
        <p:nvSpPr>
          <p:cNvPr id="16" name="Rectangle 15">
            <a:extLst>
              <a:ext uri="{FF2B5EF4-FFF2-40B4-BE49-F238E27FC236}">
                <a16:creationId xmlns:a16="http://schemas.microsoft.com/office/drawing/2014/main" id="{2ECC6522-3201-4F53-8AFD-539B807B824A}"/>
              </a:ext>
            </a:extLst>
          </p:cNvPr>
          <p:cNvSpPr/>
          <p:nvPr/>
        </p:nvSpPr>
        <p:spPr>
          <a:xfrm>
            <a:off x="1500201" y="4921168"/>
            <a:ext cx="1062855" cy="369332"/>
          </a:xfrm>
          <a:prstGeom prst="rect">
            <a:avLst/>
          </a:prstGeom>
        </p:spPr>
        <p:txBody>
          <a:bodyPr wrap="none">
            <a:spAutoFit/>
          </a:bodyPr>
          <a:lstStyle/>
          <a:p>
            <a:r>
              <a:rPr lang="en-US" b="1" dirty="0">
                <a:solidFill>
                  <a:srgbClr val="6ACF64"/>
                </a:solidFill>
              </a:rPr>
              <a:t>Cluster 2 </a:t>
            </a:r>
          </a:p>
        </p:txBody>
      </p:sp>
      <p:sp>
        <p:nvSpPr>
          <p:cNvPr id="19" name="Rectangle 18">
            <a:extLst>
              <a:ext uri="{FF2B5EF4-FFF2-40B4-BE49-F238E27FC236}">
                <a16:creationId xmlns:a16="http://schemas.microsoft.com/office/drawing/2014/main" id="{AB63FF94-0E16-436C-9FAF-D344B97D58AE}"/>
              </a:ext>
            </a:extLst>
          </p:cNvPr>
          <p:cNvSpPr/>
          <p:nvPr/>
        </p:nvSpPr>
        <p:spPr>
          <a:xfrm>
            <a:off x="1787013" y="1287409"/>
            <a:ext cx="1062855" cy="369332"/>
          </a:xfrm>
          <a:prstGeom prst="rect">
            <a:avLst/>
          </a:prstGeom>
        </p:spPr>
        <p:txBody>
          <a:bodyPr wrap="none">
            <a:spAutoFit/>
          </a:bodyPr>
          <a:lstStyle/>
          <a:p>
            <a:r>
              <a:rPr lang="en-US" b="1" dirty="0">
                <a:solidFill>
                  <a:srgbClr val="95D3F9"/>
                </a:solidFill>
              </a:rPr>
              <a:t>Cluster 3 </a:t>
            </a:r>
          </a:p>
        </p:txBody>
      </p:sp>
    </p:spTree>
    <p:extLst>
      <p:ext uri="{BB962C8B-B14F-4D97-AF65-F5344CB8AC3E}">
        <p14:creationId xmlns:p14="http://schemas.microsoft.com/office/powerpoint/2010/main" val="42268335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5409E649-FAF0-4740-8424-9C3988C7ACDB}"/>
              </a:ext>
            </a:extLst>
          </p:cNvPr>
          <p:cNvSpPr txBox="1"/>
          <p:nvPr/>
        </p:nvSpPr>
        <p:spPr>
          <a:xfrm>
            <a:off x="0" y="240039"/>
            <a:ext cx="10066605" cy="523220"/>
          </a:xfrm>
          <a:prstGeom prst="rect">
            <a:avLst/>
          </a:prstGeom>
          <a:noFill/>
        </p:spPr>
        <p:txBody>
          <a:bodyPr wrap="square" rtlCol="0">
            <a:spAutoFit/>
          </a:bodyPr>
          <a:lstStyle/>
          <a:p>
            <a:r>
              <a:rPr lang="en-US" sz="2800" b="1" dirty="0">
                <a:solidFill>
                  <a:srgbClr val="EA4E5F"/>
                </a:solidFill>
              </a:rPr>
              <a:t>Bibliographic coupling </a:t>
            </a:r>
            <a:r>
              <a:rPr lang="en-US" sz="2400" b="1" i="1" dirty="0"/>
              <a:t>by sources</a:t>
            </a:r>
            <a:endParaRPr lang="en-US" sz="2800" b="1" i="1" dirty="0"/>
          </a:p>
        </p:txBody>
      </p:sp>
      <p:pic>
        <p:nvPicPr>
          <p:cNvPr id="23" name="Image 22">
            <a:extLst>
              <a:ext uri="{FF2B5EF4-FFF2-40B4-BE49-F238E27FC236}">
                <a16:creationId xmlns:a16="http://schemas.microsoft.com/office/drawing/2014/main" id="{3C2808DB-D13C-41CD-B3EA-0F9088603FC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615768" y="1426931"/>
            <a:ext cx="8640959" cy="4464496"/>
          </a:xfrm>
          <a:prstGeom prst="rect">
            <a:avLst/>
          </a:prstGeom>
        </p:spPr>
      </p:pic>
      <p:sp>
        <p:nvSpPr>
          <p:cNvPr id="24" name="Rectangle 23">
            <a:extLst>
              <a:ext uri="{FF2B5EF4-FFF2-40B4-BE49-F238E27FC236}">
                <a16:creationId xmlns:a16="http://schemas.microsoft.com/office/drawing/2014/main" id="{7FFD6924-4D90-450A-9173-F435E9A426AD}"/>
              </a:ext>
            </a:extLst>
          </p:cNvPr>
          <p:cNvSpPr/>
          <p:nvPr/>
        </p:nvSpPr>
        <p:spPr>
          <a:xfrm>
            <a:off x="5001804" y="2168802"/>
            <a:ext cx="1365924" cy="442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050" b="1" dirty="0">
                <a:solidFill>
                  <a:srgbClr val="FFED37"/>
                </a:solidFill>
                <a:effectLst>
                  <a:outerShdw blurRad="38100" dist="38100" dir="2700000" algn="tl">
                    <a:srgbClr val="000000">
                      <a:alpha val="43137"/>
                    </a:srgbClr>
                  </a:outerShdw>
                </a:effectLst>
              </a:rPr>
              <a:t>Configuration</a:t>
            </a:r>
          </a:p>
        </p:txBody>
      </p:sp>
      <p:sp>
        <p:nvSpPr>
          <p:cNvPr id="25" name="Rectangle 24">
            <a:extLst>
              <a:ext uri="{FF2B5EF4-FFF2-40B4-BE49-F238E27FC236}">
                <a16:creationId xmlns:a16="http://schemas.microsoft.com/office/drawing/2014/main" id="{E8C896AB-0CAA-4DE3-BA1C-6C4F3EFE4666}"/>
              </a:ext>
            </a:extLst>
          </p:cNvPr>
          <p:cNvSpPr/>
          <p:nvPr/>
        </p:nvSpPr>
        <p:spPr>
          <a:xfrm>
            <a:off x="1750373" y="3764916"/>
            <a:ext cx="1365924" cy="442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rgbClr val="FFED37"/>
                </a:solidFill>
                <a:effectLst>
                  <a:outerShdw blurRad="38100" dist="38100" dir="2700000" algn="tl">
                    <a:srgbClr val="000000">
                      <a:alpha val="43137"/>
                    </a:srgbClr>
                  </a:outerShdw>
                </a:effectLst>
              </a:rPr>
              <a:t>Resilience</a:t>
            </a:r>
          </a:p>
        </p:txBody>
      </p:sp>
      <p:sp>
        <p:nvSpPr>
          <p:cNvPr id="26" name="Rectangle 25">
            <a:extLst>
              <a:ext uri="{FF2B5EF4-FFF2-40B4-BE49-F238E27FC236}">
                <a16:creationId xmlns:a16="http://schemas.microsoft.com/office/drawing/2014/main" id="{8B3BFA9F-1020-4C33-BEFA-D5DE6C6667D1}"/>
              </a:ext>
            </a:extLst>
          </p:cNvPr>
          <p:cNvSpPr/>
          <p:nvPr/>
        </p:nvSpPr>
        <p:spPr>
          <a:xfrm>
            <a:off x="7667230" y="2307172"/>
            <a:ext cx="1365924" cy="442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FFED37"/>
                </a:solidFill>
                <a:effectLst>
                  <a:outerShdw blurRad="38100" dist="38100" dir="2700000" algn="tl">
                    <a:srgbClr val="000000">
                      <a:alpha val="43137"/>
                    </a:srgbClr>
                  </a:outerShdw>
                </a:effectLst>
              </a:rPr>
              <a:t>Regions</a:t>
            </a:r>
            <a:endParaRPr lang="en-US" sz="1050" b="1" dirty="0">
              <a:solidFill>
                <a:srgbClr val="FFED37"/>
              </a:solidFill>
              <a:effectLst>
                <a:outerShdw blurRad="38100" dist="38100" dir="2700000" algn="tl">
                  <a:srgbClr val="000000">
                    <a:alpha val="43137"/>
                  </a:srgbClr>
                </a:outerShdw>
              </a:effectLst>
            </a:endParaRPr>
          </a:p>
        </p:txBody>
      </p:sp>
      <p:sp>
        <p:nvSpPr>
          <p:cNvPr id="27" name="Rectangle 26">
            <a:extLst>
              <a:ext uri="{FF2B5EF4-FFF2-40B4-BE49-F238E27FC236}">
                <a16:creationId xmlns:a16="http://schemas.microsoft.com/office/drawing/2014/main" id="{1E004072-F5AA-4C71-830C-D2C43C501FF6}"/>
              </a:ext>
            </a:extLst>
          </p:cNvPr>
          <p:cNvSpPr/>
          <p:nvPr/>
        </p:nvSpPr>
        <p:spPr>
          <a:xfrm>
            <a:off x="7956620" y="4207910"/>
            <a:ext cx="1365924" cy="442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rgbClr val="FFED37"/>
                </a:solidFill>
                <a:effectLst>
                  <a:outerShdw blurRad="38100" dist="38100" dir="2700000" algn="tl">
                    <a:srgbClr val="000000">
                      <a:alpha val="43137"/>
                    </a:srgbClr>
                  </a:outerShdw>
                </a:effectLst>
              </a:rPr>
              <a:t>System</a:t>
            </a:r>
          </a:p>
        </p:txBody>
      </p:sp>
      <p:sp>
        <p:nvSpPr>
          <p:cNvPr id="28" name="Rectangle 27">
            <a:extLst>
              <a:ext uri="{FF2B5EF4-FFF2-40B4-BE49-F238E27FC236}">
                <a16:creationId xmlns:a16="http://schemas.microsoft.com/office/drawing/2014/main" id="{210F163E-47EE-4834-9AED-94B223093B04}"/>
              </a:ext>
            </a:extLst>
          </p:cNvPr>
          <p:cNvSpPr/>
          <p:nvPr/>
        </p:nvSpPr>
        <p:spPr>
          <a:xfrm>
            <a:off x="3116297" y="3033758"/>
            <a:ext cx="1365924" cy="442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rgbClr val="FFED37"/>
                </a:solidFill>
                <a:effectLst>
                  <a:outerShdw blurRad="38100" dist="38100" dir="2700000" algn="tl">
                    <a:srgbClr val="000000">
                      <a:alpha val="43137"/>
                    </a:srgbClr>
                  </a:outerShdw>
                </a:effectLst>
              </a:rPr>
              <a:t>Sustainability</a:t>
            </a:r>
          </a:p>
        </p:txBody>
      </p:sp>
      <p:sp>
        <p:nvSpPr>
          <p:cNvPr id="29" name="Rectangle 28">
            <a:extLst>
              <a:ext uri="{FF2B5EF4-FFF2-40B4-BE49-F238E27FC236}">
                <a16:creationId xmlns:a16="http://schemas.microsoft.com/office/drawing/2014/main" id="{AD2357F7-866A-4BFC-A436-B203E0BC6C1C}"/>
              </a:ext>
            </a:extLst>
          </p:cNvPr>
          <p:cNvSpPr/>
          <p:nvPr/>
        </p:nvSpPr>
        <p:spPr>
          <a:xfrm>
            <a:off x="2915271" y="2186547"/>
            <a:ext cx="1365924" cy="442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rgbClr val="FFED37"/>
                </a:solidFill>
                <a:effectLst>
                  <a:outerShdw blurRad="38100" dist="38100" dir="2700000" algn="tl">
                    <a:srgbClr val="000000">
                      <a:alpha val="43137"/>
                    </a:srgbClr>
                  </a:outerShdw>
                </a:effectLst>
              </a:rPr>
              <a:t>Evolution</a:t>
            </a:r>
          </a:p>
        </p:txBody>
      </p:sp>
      <p:sp>
        <p:nvSpPr>
          <p:cNvPr id="30" name="Rectangle 29">
            <a:extLst>
              <a:ext uri="{FF2B5EF4-FFF2-40B4-BE49-F238E27FC236}">
                <a16:creationId xmlns:a16="http://schemas.microsoft.com/office/drawing/2014/main" id="{43A5E222-9A20-4B29-94E7-58A1459C69F1}"/>
              </a:ext>
            </a:extLst>
          </p:cNvPr>
          <p:cNvSpPr/>
          <p:nvPr/>
        </p:nvSpPr>
        <p:spPr>
          <a:xfrm>
            <a:off x="5684766" y="3360074"/>
            <a:ext cx="1365924" cy="442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rgbClr val="FFED37"/>
                </a:solidFill>
                <a:effectLst>
                  <a:outerShdw blurRad="38100" dist="38100" dir="2700000" algn="tl">
                    <a:srgbClr val="000000">
                      <a:alpha val="43137"/>
                    </a:srgbClr>
                  </a:outerShdw>
                </a:effectLst>
              </a:rPr>
              <a:t>Measures</a:t>
            </a:r>
            <a:r>
              <a:rPr lang="fr-FR" sz="1050" b="1" dirty="0">
                <a:solidFill>
                  <a:srgbClr val="FFED37"/>
                </a:solidFill>
                <a:effectLst>
                  <a:outerShdw blurRad="38100" dist="38100" dir="2700000" algn="tl">
                    <a:srgbClr val="000000">
                      <a:alpha val="43137"/>
                    </a:srgbClr>
                  </a:outerShdw>
                </a:effectLst>
              </a:rPr>
              <a:t> </a:t>
            </a:r>
            <a:endParaRPr lang="en-US" sz="1050" b="1" dirty="0">
              <a:solidFill>
                <a:srgbClr val="FFED37"/>
              </a:solidFill>
              <a:effectLst>
                <a:outerShdw blurRad="38100" dist="38100" dir="2700000" algn="tl">
                  <a:srgbClr val="000000">
                    <a:alpha val="43137"/>
                  </a:srgbClr>
                </a:outerShdw>
              </a:effectLst>
            </a:endParaRPr>
          </a:p>
        </p:txBody>
      </p:sp>
      <p:sp>
        <p:nvSpPr>
          <p:cNvPr id="31" name="Rectangle 30">
            <a:extLst>
              <a:ext uri="{FF2B5EF4-FFF2-40B4-BE49-F238E27FC236}">
                <a16:creationId xmlns:a16="http://schemas.microsoft.com/office/drawing/2014/main" id="{F06F44E9-C8C7-40F8-A0ED-33F643D0FAE4}"/>
              </a:ext>
            </a:extLst>
          </p:cNvPr>
          <p:cNvSpPr/>
          <p:nvPr/>
        </p:nvSpPr>
        <p:spPr>
          <a:xfrm>
            <a:off x="3116297" y="4053080"/>
            <a:ext cx="1365924" cy="442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rgbClr val="FFED37"/>
                </a:solidFill>
                <a:effectLst>
                  <a:outerShdw blurRad="38100" dist="38100" dir="2700000" algn="tl">
                    <a:srgbClr val="000000">
                      <a:alpha val="43137"/>
                    </a:srgbClr>
                  </a:outerShdw>
                </a:effectLst>
              </a:rPr>
              <a:t>Incubators</a:t>
            </a:r>
          </a:p>
        </p:txBody>
      </p:sp>
      <p:sp>
        <p:nvSpPr>
          <p:cNvPr id="32" name="Rectangle 31">
            <a:extLst>
              <a:ext uri="{FF2B5EF4-FFF2-40B4-BE49-F238E27FC236}">
                <a16:creationId xmlns:a16="http://schemas.microsoft.com/office/drawing/2014/main" id="{0D5786F0-F616-4A2F-A5F6-AC4C9B21CA4B}"/>
              </a:ext>
            </a:extLst>
          </p:cNvPr>
          <p:cNvSpPr/>
          <p:nvPr/>
        </p:nvSpPr>
        <p:spPr>
          <a:xfrm>
            <a:off x="4650822" y="5280193"/>
            <a:ext cx="5057539" cy="253916"/>
          </a:xfrm>
          <a:prstGeom prst="rect">
            <a:avLst/>
          </a:prstGeom>
        </p:spPr>
        <p:txBody>
          <a:bodyPr wrap="square">
            <a:spAutoFit/>
          </a:bodyPr>
          <a:lstStyle/>
          <a:p>
            <a:r>
              <a:rPr lang="en-US" sz="1050" b="1" dirty="0">
                <a:solidFill>
                  <a:srgbClr val="FFED37"/>
                </a:solidFill>
                <a:effectLst>
                  <a:outerShdw blurRad="38100" dist="38100" dir="2700000" algn="tl">
                    <a:srgbClr val="000000">
                      <a:alpha val="43137"/>
                    </a:srgbClr>
                  </a:outerShdw>
                </a:effectLst>
              </a:rPr>
              <a:t>Societal impacts</a:t>
            </a:r>
          </a:p>
        </p:txBody>
      </p:sp>
      <p:sp>
        <p:nvSpPr>
          <p:cNvPr id="33" name="Rectangle 32">
            <a:extLst>
              <a:ext uri="{FF2B5EF4-FFF2-40B4-BE49-F238E27FC236}">
                <a16:creationId xmlns:a16="http://schemas.microsoft.com/office/drawing/2014/main" id="{A9430904-8316-45FA-952A-5BE7110F2288}"/>
              </a:ext>
            </a:extLst>
          </p:cNvPr>
          <p:cNvSpPr/>
          <p:nvPr/>
        </p:nvSpPr>
        <p:spPr>
          <a:xfrm>
            <a:off x="5516624" y="4238008"/>
            <a:ext cx="1365924" cy="442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rgbClr val="FFED37"/>
                </a:solidFill>
                <a:effectLst>
                  <a:outerShdw blurRad="38100" dist="38100" dir="2700000" algn="tl">
                    <a:srgbClr val="000000">
                      <a:alpha val="43137"/>
                    </a:srgbClr>
                  </a:outerShdw>
                </a:effectLst>
              </a:rPr>
              <a:t>Education</a:t>
            </a:r>
          </a:p>
        </p:txBody>
      </p:sp>
      <p:sp>
        <p:nvSpPr>
          <p:cNvPr id="34" name="Rectangle 33">
            <a:extLst>
              <a:ext uri="{FF2B5EF4-FFF2-40B4-BE49-F238E27FC236}">
                <a16:creationId xmlns:a16="http://schemas.microsoft.com/office/drawing/2014/main" id="{CFB343FC-032E-4C1F-81B4-F84E899535D0}"/>
              </a:ext>
            </a:extLst>
          </p:cNvPr>
          <p:cNvSpPr/>
          <p:nvPr/>
        </p:nvSpPr>
        <p:spPr>
          <a:xfrm>
            <a:off x="4651712" y="3818444"/>
            <a:ext cx="1365924" cy="442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FFED37"/>
                </a:solidFill>
                <a:effectLst>
                  <a:outerShdw blurRad="38100" dist="38100" dir="2700000" algn="tl">
                    <a:srgbClr val="000000">
                      <a:alpha val="43137"/>
                    </a:srgbClr>
                  </a:outerShdw>
                </a:effectLst>
              </a:rPr>
              <a:t>Social networks</a:t>
            </a:r>
            <a:endParaRPr lang="en-US" sz="1050" b="1" dirty="0">
              <a:solidFill>
                <a:srgbClr val="FFED37"/>
              </a:solidFill>
              <a:effectLst>
                <a:outerShdw blurRad="38100" dist="38100" dir="2700000" algn="tl">
                  <a:srgbClr val="000000">
                    <a:alpha val="43137"/>
                  </a:srgbClr>
                </a:outerShdw>
              </a:effectLst>
            </a:endParaRPr>
          </a:p>
        </p:txBody>
      </p:sp>
      <p:sp>
        <p:nvSpPr>
          <p:cNvPr id="35" name="Rectangle 34">
            <a:extLst>
              <a:ext uri="{FF2B5EF4-FFF2-40B4-BE49-F238E27FC236}">
                <a16:creationId xmlns:a16="http://schemas.microsoft.com/office/drawing/2014/main" id="{5A50F444-8B0C-4340-9869-7F1A8E4F75CE}"/>
              </a:ext>
            </a:extLst>
          </p:cNvPr>
          <p:cNvSpPr/>
          <p:nvPr/>
        </p:nvSpPr>
        <p:spPr>
          <a:xfrm>
            <a:off x="8469238" y="3180540"/>
            <a:ext cx="1365924" cy="442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rgbClr val="FFED37"/>
                </a:solidFill>
                <a:effectLst>
                  <a:outerShdw blurRad="38100" dist="38100" dir="2700000" algn="tl">
                    <a:srgbClr val="000000">
                      <a:alpha val="43137"/>
                    </a:srgbClr>
                  </a:outerShdw>
                </a:effectLst>
              </a:rPr>
              <a:t>Digital</a:t>
            </a:r>
          </a:p>
        </p:txBody>
      </p:sp>
      <p:sp>
        <p:nvSpPr>
          <p:cNvPr id="2" name="ZoneTexte 1">
            <a:extLst>
              <a:ext uri="{FF2B5EF4-FFF2-40B4-BE49-F238E27FC236}">
                <a16:creationId xmlns:a16="http://schemas.microsoft.com/office/drawing/2014/main" id="{7CB5C082-1423-45A5-B679-DCFD7C623B63}"/>
              </a:ext>
            </a:extLst>
          </p:cNvPr>
          <p:cNvSpPr txBox="1"/>
          <p:nvPr/>
        </p:nvSpPr>
        <p:spPr>
          <a:xfrm>
            <a:off x="1615769" y="5885020"/>
            <a:ext cx="8640959" cy="307777"/>
          </a:xfrm>
          <a:prstGeom prst="rect">
            <a:avLst/>
          </a:prstGeom>
          <a:noFill/>
        </p:spPr>
        <p:txBody>
          <a:bodyPr wrap="square" rtlCol="0">
            <a:spAutoFit/>
          </a:bodyPr>
          <a:lstStyle/>
          <a:p>
            <a:pPr algn="ctr"/>
            <a:r>
              <a:rPr lang="en-US" sz="1400" i="1" dirty="0"/>
              <a:t>119 articles, Scopus, January 2021 </a:t>
            </a:r>
          </a:p>
        </p:txBody>
      </p:sp>
      <p:sp>
        <p:nvSpPr>
          <p:cNvPr id="36" name="Espace réservé du contenu 2">
            <a:extLst>
              <a:ext uri="{FF2B5EF4-FFF2-40B4-BE49-F238E27FC236}">
                <a16:creationId xmlns:a16="http://schemas.microsoft.com/office/drawing/2014/main" id="{192E1A5D-11F5-40B3-BDF6-BD267D38FDA1}"/>
              </a:ext>
            </a:extLst>
          </p:cNvPr>
          <p:cNvSpPr txBox="1">
            <a:spLocks/>
          </p:cNvSpPr>
          <p:nvPr/>
        </p:nvSpPr>
        <p:spPr>
          <a:xfrm>
            <a:off x="0" y="6500357"/>
            <a:ext cx="12192000" cy="316959"/>
          </a:xfrm>
          <a:prstGeom prst="rect">
            <a:avLst/>
          </a:prstGeom>
        </p:spPr>
        <p:txBody>
          <a:bodyPr vert="horz" lIns="91440" tIns="45720" rIns="91440" bIns="45720" rtlCol="0">
            <a:normAutofit fontScale="25000" lnSpcReduction="20000"/>
          </a:bodyPr>
          <a:lstStyle>
            <a:lvl1pPr marL="457200" indent="-457200" algn="l" defTabSz="914400" rtl="0" eaLnBrk="1" latinLnBrk="0" hangingPunct="1">
              <a:spcBef>
                <a:spcPct val="20000"/>
              </a:spcBef>
              <a:buClr>
                <a:srgbClr val="EA5053"/>
              </a:buClr>
              <a:buFont typeface="Wingdings" panose="05000000000000000000" pitchFamily="2" charset="2"/>
              <a:buChar char="§"/>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Clr>
                <a:srgbClr val="EA5053"/>
              </a:buClr>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spcBef>
                <a:spcPct val="20000"/>
              </a:spcBef>
              <a:buClr>
                <a:srgbClr val="EA5053"/>
              </a:buClr>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buNone/>
            </a:pPr>
            <a:r>
              <a:rPr lang="fr-FR" sz="4800" b="0" i="1" dirty="0">
                <a:solidFill>
                  <a:srgbClr val="000000"/>
                </a:solidFill>
                <a:latin typeface="Times New Roman" panose="02020603050405020304" pitchFamily="18" charset="0"/>
                <a:ea typeface="+mn-ea"/>
                <a:cs typeface="+mn-cs"/>
                <a:hlinkClick r:id="rId4"/>
              </a:rPr>
              <a:t>Theodoraki, Dana, Caputo, </a:t>
            </a:r>
            <a:r>
              <a:rPr lang="fr-FR" sz="4800" b="0" i="1" dirty="0">
                <a:solidFill>
                  <a:srgbClr val="000000"/>
                </a:solidFill>
                <a:latin typeface="Times New Roman" panose="02020603050405020304" pitchFamily="18" charset="0"/>
                <a:ea typeface="+mn-ea"/>
                <a:cs typeface="Times New Roman" panose="02020603050405020304" pitchFamily="18" charset="0"/>
                <a:hlinkClick r:id="rId4"/>
              </a:rPr>
              <a:t>2022</a:t>
            </a:r>
            <a:r>
              <a:rPr lang="fr-FR" sz="4800" b="0" i="1" dirty="0">
                <a:solidFill>
                  <a:srgbClr val="000000"/>
                </a:solidFill>
                <a:latin typeface="Times New Roman" panose="02020603050405020304" pitchFamily="18" charset="0"/>
                <a:ea typeface="+mn-ea"/>
                <a:cs typeface="Times New Roman" panose="02020603050405020304" pitchFamily="18" charset="0"/>
              </a:rPr>
              <a:t> </a:t>
            </a:r>
            <a:r>
              <a:rPr lang="en-US" sz="4800" b="0" i="1" dirty="0">
                <a:latin typeface="Times New Roman" panose="02020603050405020304" pitchFamily="18" charset="0"/>
                <a:cs typeface="Times New Roman" panose="02020603050405020304" pitchFamily="18" charset="0"/>
              </a:rPr>
              <a:t>Building sustainable entrepreneurial ecosystems: A holistic approach, Journal of Business Research, 140, 346-360.</a:t>
            </a:r>
            <a:endParaRPr lang="fr-FR" sz="4800" b="0" i="1" dirty="0">
              <a:latin typeface="Times New Roman" panose="02020603050405020304" pitchFamily="18" charset="0"/>
              <a:cs typeface="Times New Roman" panose="02020603050405020304" pitchFamily="18" charset="0"/>
            </a:endParaRPr>
          </a:p>
          <a:p>
            <a:pPr marL="0" indent="0">
              <a:buNone/>
            </a:pPr>
            <a:r>
              <a:rPr lang="fr-FR" sz="4800" b="0" dirty="0">
                <a:solidFill>
                  <a:srgbClr val="000000"/>
                </a:solidFill>
                <a:latin typeface="Times New Roman" panose="02020603050405020304" pitchFamily="18" charset="0"/>
                <a:ea typeface="+mn-ea"/>
                <a:cs typeface="Times New Roman" panose="02020603050405020304" pitchFamily="18" charset="0"/>
              </a:rPr>
              <a:t>   </a:t>
            </a:r>
            <a:endParaRPr lang="en-US" sz="4800" b="0" dirty="0">
              <a:solidFill>
                <a:srgbClr val="000000"/>
              </a:solidFill>
              <a:latin typeface="Times New Roman" panose="02020603050405020304" pitchFamily="18" charset="0"/>
              <a:ea typeface="+mn-ea"/>
              <a:cs typeface="Times New Roman" panose="02020603050405020304" pitchFamily="18" charset="0"/>
            </a:endParaRPr>
          </a:p>
        </p:txBody>
      </p:sp>
      <p:sp>
        <p:nvSpPr>
          <p:cNvPr id="5" name="Ellipse 4">
            <a:extLst>
              <a:ext uri="{FF2B5EF4-FFF2-40B4-BE49-F238E27FC236}">
                <a16:creationId xmlns:a16="http://schemas.microsoft.com/office/drawing/2014/main" id="{63183E0E-C7B5-0EFA-B175-98EEA2830EB3}"/>
              </a:ext>
            </a:extLst>
          </p:cNvPr>
          <p:cNvSpPr/>
          <p:nvPr/>
        </p:nvSpPr>
        <p:spPr>
          <a:xfrm>
            <a:off x="2984740" y="4453360"/>
            <a:ext cx="1666082" cy="422629"/>
          </a:xfrm>
          <a:prstGeom prst="ellipse">
            <a:avLst/>
          </a:prstGeom>
          <a:solidFill>
            <a:srgbClr val="FFED37">
              <a:alpha val="30196"/>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98396712"/>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ABF3B5B-E1FF-C344-8178-8DD20968DAA3}"/>
              </a:ext>
            </a:extLst>
          </p:cNvPr>
          <p:cNvSpPr txBox="1"/>
          <p:nvPr/>
        </p:nvSpPr>
        <p:spPr>
          <a:xfrm>
            <a:off x="3395999" y="2880000"/>
            <a:ext cx="7932397" cy="1742800"/>
          </a:xfrm>
          <a:prstGeom prst="rect">
            <a:avLst/>
          </a:prstGeom>
          <a:noFill/>
        </p:spPr>
        <p:txBody>
          <a:bodyPr wrap="square" lIns="360000" rtlCol="0" anchor="ctr" anchorCtr="0">
            <a:noAutofit/>
          </a:bodyPr>
          <a:lstStyle/>
          <a:p>
            <a:pPr>
              <a:lnSpc>
                <a:spcPts val="3800"/>
              </a:lnSpc>
            </a:pPr>
            <a:r>
              <a:rPr lang="en-US" sz="4000" b="1" dirty="0"/>
              <a:t>Exploring the </a:t>
            </a:r>
            <a:r>
              <a:rPr lang="en-US" sz="4000" b="1" i="1" dirty="0"/>
              <a:t>Black Box </a:t>
            </a:r>
            <a:r>
              <a:rPr lang="en-US" sz="4000" b="1" dirty="0"/>
              <a:t>of Ecosystems</a:t>
            </a:r>
          </a:p>
        </p:txBody>
      </p:sp>
      <p:cxnSp>
        <p:nvCxnSpPr>
          <p:cNvPr id="5" name="Connecteur droit 4">
            <a:extLst>
              <a:ext uri="{FF2B5EF4-FFF2-40B4-BE49-F238E27FC236}">
                <a16:creationId xmlns:a16="http://schemas.microsoft.com/office/drawing/2014/main" id="{85AB3147-74DC-364D-ABE4-3F3528B95E06}"/>
              </a:ext>
            </a:extLst>
          </p:cNvPr>
          <p:cNvCxnSpPr>
            <a:cxnSpLocks/>
          </p:cNvCxnSpPr>
          <p:nvPr/>
        </p:nvCxnSpPr>
        <p:spPr>
          <a:xfrm>
            <a:off x="3377979" y="2973659"/>
            <a:ext cx="0" cy="1464526"/>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170" name="Picture 2" descr="black-box - Nokia Software IoT">
            <a:extLst>
              <a:ext uri="{FF2B5EF4-FFF2-40B4-BE49-F238E27FC236}">
                <a16:creationId xmlns:a16="http://schemas.microsoft.com/office/drawing/2014/main" id="{1E3172BE-183B-41B5-AC54-33FD3511EE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2425" y="4792663"/>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444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2F371F0-E616-4F1D-AB39-CE0D944C2E19}"/>
              </a:ext>
            </a:extLst>
          </p:cNvPr>
          <p:cNvSpPr>
            <a:spLocks noGrp="1"/>
          </p:cNvSpPr>
          <p:nvPr>
            <p:ph type="title"/>
          </p:nvPr>
        </p:nvSpPr>
        <p:spPr>
          <a:xfrm>
            <a:off x="165254" y="2568767"/>
            <a:ext cx="11677878" cy="1143000"/>
          </a:xfrm>
        </p:spPr>
        <p:txBody>
          <a:bodyPr>
            <a:normAutofit/>
          </a:bodyPr>
          <a:lstStyle/>
          <a:p>
            <a:pPr algn="ctr"/>
            <a:r>
              <a:rPr lang="en-US" sz="5400" dirty="0"/>
              <a:t>What does </a:t>
            </a:r>
            <a:r>
              <a:rPr lang="en-US" sz="5400" dirty="0">
                <a:solidFill>
                  <a:srgbClr val="EB4E5F"/>
                </a:solidFill>
              </a:rPr>
              <a:t>“ecosystem” </a:t>
            </a:r>
            <a:r>
              <a:rPr lang="en-US" sz="5400" dirty="0"/>
              <a:t>mean?</a:t>
            </a:r>
          </a:p>
        </p:txBody>
      </p:sp>
    </p:spTree>
    <p:extLst>
      <p:ext uri="{BB962C8B-B14F-4D97-AF65-F5344CB8AC3E}">
        <p14:creationId xmlns:p14="http://schemas.microsoft.com/office/powerpoint/2010/main" val="161830592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2F371F0-E616-4F1D-AB39-CE0D944C2E19}"/>
              </a:ext>
            </a:extLst>
          </p:cNvPr>
          <p:cNvSpPr>
            <a:spLocks noGrp="1"/>
          </p:cNvSpPr>
          <p:nvPr>
            <p:ph type="title"/>
          </p:nvPr>
        </p:nvSpPr>
        <p:spPr/>
        <p:txBody>
          <a:bodyPr/>
          <a:lstStyle/>
          <a:p>
            <a:r>
              <a:rPr lang="en-US" dirty="0"/>
              <a:t>What an </a:t>
            </a:r>
            <a:r>
              <a:rPr lang="en-US" dirty="0">
                <a:solidFill>
                  <a:srgbClr val="EB4E5F"/>
                </a:solidFill>
              </a:rPr>
              <a:t>“ecosystem”</a:t>
            </a:r>
            <a:r>
              <a:rPr lang="en-US" dirty="0"/>
              <a:t> is…</a:t>
            </a:r>
          </a:p>
        </p:txBody>
      </p:sp>
      <p:pic>
        <p:nvPicPr>
          <p:cNvPr id="5" name="Picture 2" descr="Qu'est-ce qu'un écosystème - Définition pour ENFANTS !">
            <a:extLst>
              <a:ext uri="{FF2B5EF4-FFF2-40B4-BE49-F238E27FC236}">
                <a16:creationId xmlns:a16="http://schemas.microsoft.com/office/drawing/2014/main" id="{AD4CF704-9B58-7539-70B5-F52044253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6014" y="1600200"/>
            <a:ext cx="3643313" cy="2509838"/>
          </a:xfrm>
          <a:prstGeom prst="rect">
            <a:avLst/>
          </a:prstGeom>
          <a:extLst>
            <a:ext uri="{909E8E84-426E-40DD-AFC4-6F175D3DCCD1}">
              <a14:hiddenFill xmlns:a14="http://schemas.microsoft.com/office/drawing/2010/main">
                <a:solidFill>
                  <a:srgbClr val="FFFFFF"/>
                </a:solidFill>
              </a14:hiddenFill>
            </a:ext>
          </a:extLst>
        </p:spPr>
      </p:pic>
      <p:pic>
        <p:nvPicPr>
          <p:cNvPr id="8" name="Picture 4" descr="Rubriques - Biodiversité : Les écosystèmes - green-valais.ch">
            <a:extLst>
              <a:ext uri="{FF2B5EF4-FFF2-40B4-BE49-F238E27FC236}">
                <a16:creationId xmlns:a16="http://schemas.microsoft.com/office/drawing/2014/main" id="{4DEEDCD5-8624-6B5E-6535-84907B763D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600200"/>
            <a:ext cx="3805238" cy="2509838"/>
          </a:xfrm>
          <a:prstGeom prst="rect">
            <a:avLst/>
          </a:prstGeom>
          <a:extLst>
            <a:ext uri="{909E8E84-426E-40DD-AFC4-6F175D3DCCD1}">
              <a14:hiddenFill xmlns:a14="http://schemas.microsoft.com/office/drawing/2010/main">
                <a:solidFill>
                  <a:srgbClr val="FFFFFF"/>
                </a:solidFill>
              </a14:hiddenFill>
            </a:ext>
          </a:extLst>
        </p:spPr>
      </p:pic>
      <p:pic>
        <p:nvPicPr>
          <p:cNvPr id="9" name="Picture 6" descr="Faire fonctionner système d'information et opérationnels en écosystème ?">
            <a:extLst>
              <a:ext uri="{FF2B5EF4-FFF2-40B4-BE49-F238E27FC236}">
                <a16:creationId xmlns:a16="http://schemas.microsoft.com/office/drawing/2014/main" id="{C8BD977D-41CC-F627-D22F-6DB242FAA6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6012" y="4178300"/>
            <a:ext cx="3081338" cy="2027238"/>
          </a:xfrm>
          <a:prstGeom prst="rect">
            <a:avLst/>
          </a:prstGeom>
          <a:extLst>
            <a:ext uri="{909E8E84-426E-40DD-AFC4-6F175D3DCCD1}">
              <a14:hiddenFill xmlns:a14="http://schemas.microsoft.com/office/drawing/2010/main">
                <a:solidFill>
                  <a:srgbClr val="FFFFFF"/>
                </a:solidFill>
              </a14:hiddenFill>
            </a:ext>
          </a:extLst>
        </p:spPr>
      </p:pic>
      <p:pic>
        <p:nvPicPr>
          <p:cNvPr id="10" name="Picture 8" descr="SVT Rembauville">
            <a:extLst>
              <a:ext uri="{FF2B5EF4-FFF2-40B4-BE49-F238E27FC236}">
                <a16:creationId xmlns:a16="http://schemas.microsoft.com/office/drawing/2014/main" id="{042E9BB0-F220-ECDF-7387-462301807A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5614" y="4178300"/>
            <a:ext cx="4367213" cy="202723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778796"/>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919A2C-236D-4EAC-977D-0CA7C699E85A}"/>
              </a:ext>
            </a:extLst>
          </p:cNvPr>
          <p:cNvSpPr/>
          <p:nvPr/>
        </p:nvSpPr>
        <p:spPr>
          <a:xfrm>
            <a:off x="150931" y="10489"/>
            <a:ext cx="7305282" cy="1015663"/>
          </a:xfrm>
          <a:prstGeom prst="rect">
            <a:avLst/>
          </a:prstGeom>
        </p:spPr>
        <p:txBody>
          <a:bodyPr wrap="square">
            <a:spAutoFit/>
          </a:bodyPr>
          <a:lstStyle/>
          <a:p>
            <a:r>
              <a:rPr lang="en-US" sz="3000" b="1" dirty="0">
                <a:solidFill>
                  <a:srgbClr val="EA4E5F"/>
                </a:solidFill>
              </a:rPr>
              <a:t>Ecosystem Metaphor: An Umbrella Concept</a:t>
            </a:r>
          </a:p>
        </p:txBody>
      </p:sp>
      <p:grpSp>
        <p:nvGrpSpPr>
          <p:cNvPr id="3" name="Groupe 2">
            <a:extLst>
              <a:ext uri="{FF2B5EF4-FFF2-40B4-BE49-F238E27FC236}">
                <a16:creationId xmlns:a16="http://schemas.microsoft.com/office/drawing/2014/main" id="{61C36646-ED1D-4FF9-A46A-F5FA998B7612}"/>
              </a:ext>
            </a:extLst>
          </p:cNvPr>
          <p:cNvGrpSpPr/>
          <p:nvPr/>
        </p:nvGrpSpPr>
        <p:grpSpPr>
          <a:xfrm>
            <a:off x="104140" y="924550"/>
            <a:ext cx="11681460" cy="5933450"/>
            <a:chOff x="12700" y="537408"/>
            <a:chExt cx="11712632" cy="6300282"/>
          </a:xfrm>
        </p:grpSpPr>
        <p:grpSp>
          <p:nvGrpSpPr>
            <p:cNvPr id="48" name="Groupe 47">
              <a:extLst>
                <a:ext uri="{FF2B5EF4-FFF2-40B4-BE49-F238E27FC236}">
                  <a16:creationId xmlns:a16="http://schemas.microsoft.com/office/drawing/2014/main" id="{7EFBAD3B-2A3B-43E7-AA45-CEF3BC4791D7}"/>
                </a:ext>
              </a:extLst>
            </p:cNvPr>
            <p:cNvGrpSpPr/>
            <p:nvPr/>
          </p:nvGrpSpPr>
          <p:grpSpPr>
            <a:xfrm>
              <a:off x="5618477" y="4195596"/>
              <a:ext cx="2238822" cy="1745563"/>
              <a:chOff x="1952345" y="3341447"/>
              <a:chExt cx="2283968" cy="1969178"/>
            </a:xfrm>
            <a:solidFill>
              <a:srgbClr val="EB4E5F"/>
            </a:solidFill>
          </p:grpSpPr>
          <p:sp>
            <p:nvSpPr>
              <p:cNvPr id="49" name="Hexagone 48">
                <a:extLst>
                  <a:ext uri="{FF2B5EF4-FFF2-40B4-BE49-F238E27FC236}">
                    <a16:creationId xmlns:a16="http://schemas.microsoft.com/office/drawing/2014/main" id="{A95418E0-D2C7-4904-92EC-E3626BD025EA}"/>
                  </a:ext>
                </a:extLst>
              </p:cNvPr>
              <p:cNvSpPr/>
              <p:nvPr/>
            </p:nvSpPr>
            <p:spPr>
              <a:xfrm>
                <a:off x="1952345" y="3341447"/>
                <a:ext cx="2283968" cy="1969178"/>
              </a:xfrm>
              <a:prstGeom prst="hexagon">
                <a:avLst>
                  <a:gd name="adj" fmla="val 25000"/>
                  <a:gd name="vf" fmla="val 115470"/>
                </a:avLst>
              </a:prstGeom>
              <a:grpFill/>
              <a:ln>
                <a:solidFill>
                  <a:srgbClr val="EB4E5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0" name="Hexagone 4">
                <a:extLst>
                  <a:ext uri="{FF2B5EF4-FFF2-40B4-BE49-F238E27FC236}">
                    <a16:creationId xmlns:a16="http://schemas.microsoft.com/office/drawing/2014/main" id="{5905A8F3-0982-452F-A25D-9A47F868B351}"/>
                  </a:ext>
                </a:extLst>
              </p:cNvPr>
              <p:cNvSpPr txBox="1"/>
              <p:nvPr/>
            </p:nvSpPr>
            <p:spPr>
              <a:xfrm>
                <a:off x="2279091" y="3645463"/>
                <a:ext cx="1741626" cy="1358020"/>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0" tIns="57150" rIns="0" bIns="57150" numCol="1" spcCol="1270" anchor="ctr" anchorCtr="0">
                <a:noAutofit/>
              </a:bodyPr>
              <a:lstStyle/>
              <a:p>
                <a:pPr lvl="0" algn="ctr" defTabSz="2000250">
                  <a:lnSpc>
                    <a:spcPct val="90000"/>
                  </a:lnSpc>
                  <a:spcBef>
                    <a:spcPct val="0"/>
                  </a:spcBef>
                  <a:spcAft>
                    <a:spcPct val="35000"/>
                  </a:spcAft>
                </a:pPr>
                <a:r>
                  <a:rPr lang="en-US" dirty="0">
                    <a:solidFill>
                      <a:schemeClr val="bg1"/>
                    </a:solidFill>
                  </a:rPr>
                  <a:t>Local/Regional Ecosystems</a:t>
                </a:r>
                <a:endParaRPr lang="fr-FR" dirty="0">
                  <a:solidFill>
                    <a:schemeClr val="bg1"/>
                  </a:solidFill>
                </a:endParaRPr>
              </a:p>
            </p:txBody>
          </p:sp>
        </p:grpSp>
        <p:sp>
          <p:nvSpPr>
            <p:cNvPr id="51" name="Hexagone 50">
              <a:extLst>
                <a:ext uri="{FF2B5EF4-FFF2-40B4-BE49-F238E27FC236}">
                  <a16:creationId xmlns:a16="http://schemas.microsoft.com/office/drawing/2014/main" id="{D2195BD9-460D-46F3-BCA9-6BFE5CDF6361}"/>
                </a:ext>
              </a:extLst>
            </p:cNvPr>
            <p:cNvSpPr/>
            <p:nvPr/>
          </p:nvSpPr>
          <p:spPr>
            <a:xfrm>
              <a:off x="5677956" y="4933972"/>
              <a:ext cx="265374" cy="215239"/>
            </a:xfrm>
            <a:prstGeom prst="hexagon">
              <a:avLst>
                <a:gd name="adj" fmla="val 25000"/>
                <a:gd name="vf" fmla="val 115470"/>
              </a:avLst>
            </a:prstGeom>
            <a:solidFill>
              <a:schemeClr val="bg1"/>
            </a:solidFill>
            <a:ln>
              <a:solidFill>
                <a:schemeClr val="bg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fr-FR" dirty="0"/>
            </a:p>
          </p:txBody>
        </p:sp>
        <p:grpSp>
          <p:nvGrpSpPr>
            <p:cNvPr id="52" name="Groupe 51">
              <a:extLst>
                <a:ext uri="{FF2B5EF4-FFF2-40B4-BE49-F238E27FC236}">
                  <a16:creationId xmlns:a16="http://schemas.microsoft.com/office/drawing/2014/main" id="{FB00CA7C-8FB8-4BF1-8A6E-2580EA8F6C13}"/>
                </a:ext>
              </a:extLst>
            </p:cNvPr>
            <p:cNvGrpSpPr/>
            <p:nvPr/>
          </p:nvGrpSpPr>
          <p:grpSpPr>
            <a:xfrm>
              <a:off x="3732761" y="3299229"/>
              <a:ext cx="2238822" cy="1745563"/>
              <a:chOff x="1868522" y="3620630"/>
              <a:chExt cx="2283968" cy="1969178"/>
            </a:xfrm>
            <a:solidFill>
              <a:schemeClr val="accent1">
                <a:lumMod val="20000"/>
                <a:lumOff val="80000"/>
              </a:schemeClr>
            </a:solidFill>
          </p:grpSpPr>
          <p:sp>
            <p:nvSpPr>
              <p:cNvPr id="53" name="Hexagone 52">
                <a:extLst>
                  <a:ext uri="{FF2B5EF4-FFF2-40B4-BE49-F238E27FC236}">
                    <a16:creationId xmlns:a16="http://schemas.microsoft.com/office/drawing/2014/main" id="{8D9B4C18-266B-4D56-BF8D-D57A92F41F6C}"/>
                  </a:ext>
                </a:extLst>
              </p:cNvPr>
              <p:cNvSpPr/>
              <p:nvPr/>
            </p:nvSpPr>
            <p:spPr>
              <a:xfrm>
                <a:off x="1868522" y="3620630"/>
                <a:ext cx="2283968" cy="1969178"/>
              </a:xfrm>
              <a:prstGeom prst="hexagon">
                <a:avLst>
                  <a:gd name="adj" fmla="val 25000"/>
                  <a:gd name="vf" fmla="val 115470"/>
                </a:avLst>
              </a:prstGeom>
              <a:grpFill/>
              <a:ln>
                <a:solidFill>
                  <a:srgbClr val="EB4E5F"/>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endParaRPr lang="en-US" dirty="0">
                  <a:solidFill>
                    <a:schemeClr val="accent1"/>
                  </a:solidFill>
                </a:endParaRPr>
              </a:p>
              <a:p>
                <a:pPr algn="ctr"/>
                <a:r>
                  <a:rPr lang="en-US" dirty="0">
                    <a:solidFill>
                      <a:srgbClr val="EB4E5F"/>
                    </a:solidFill>
                  </a:rPr>
                  <a:t>Business Ecosystems</a:t>
                </a:r>
                <a:endParaRPr lang="fr-FR" dirty="0">
                  <a:solidFill>
                    <a:srgbClr val="EB4E5F"/>
                  </a:solidFill>
                </a:endParaRPr>
              </a:p>
            </p:txBody>
          </p:sp>
          <p:sp>
            <p:nvSpPr>
              <p:cNvPr id="54" name="Hexagone 53">
                <a:extLst>
                  <a:ext uri="{FF2B5EF4-FFF2-40B4-BE49-F238E27FC236}">
                    <a16:creationId xmlns:a16="http://schemas.microsoft.com/office/drawing/2014/main" id="{185AF84B-A6D9-4AAF-A0B6-650A102EF0A7}"/>
                  </a:ext>
                </a:extLst>
              </p:cNvPr>
              <p:cNvSpPr/>
              <p:nvPr/>
            </p:nvSpPr>
            <p:spPr>
              <a:xfrm>
                <a:off x="3423054" y="5296875"/>
                <a:ext cx="267411" cy="230474"/>
              </a:xfrm>
              <a:prstGeom prst="hexagon">
                <a:avLst>
                  <a:gd name="adj" fmla="val 25000"/>
                  <a:gd name="vf" fmla="val 115470"/>
                </a:avLst>
              </a:prstGeom>
              <a:solidFill>
                <a:schemeClr val="bg1"/>
              </a:solidFill>
              <a:ln>
                <a:solidFill>
                  <a:srgbClr val="EB4E5F"/>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55" name="Groupe 54">
              <a:extLst>
                <a:ext uri="{FF2B5EF4-FFF2-40B4-BE49-F238E27FC236}">
                  <a16:creationId xmlns:a16="http://schemas.microsoft.com/office/drawing/2014/main" id="{B7D677C6-62CF-456C-8826-1F48F23E0882}"/>
                </a:ext>
              </a:extLst>
            </p:cNvPr>
            <p:cNvGrpSpPr/>
            <p:nvPr/>
          </p:nvGrpSpPr>
          <p:grpSpPr>
            <a:xfrm>
              <a:off x="7496660" y="3282870"/>
              <a:ext cx="2238822" cy="1745563"/>
              <a:chOff x="5642510" y="3673096"/>
              <a:chExt cx="2283968" cy="1969178"/>
            </a:xfrm>
            <a:solidFill>
              <a:srgbClr val="EB4E5F"/>
            </a:solidFill>
          </p:grpSpPr>
          <p:sp>
            <p:nvSpPr>
              <p:cNvPr id="56" name="Hexagone 55">
                <a:extLst>
                  <a:ext uri="{FF2B5EF4-FFF2-40B4-BE49-F238E27FC236}">
                    <a16:creationId xmlns:a16="http://schemas.microsoft.com/office/drawing/2014/main" id="{7D53D8CE-6B0F-40D8-A1FE-2124C8F60049}"/>
                  </a:ext>
                </a:extLst>
              </p:cNvPr>
              <p:cNvSpPr/>
              <p:nvPr/>
            </p:nvSpPr>
            <p:spPr>
              <a:xfrm>
                <a:off x="5642510" y="3673096"/>
                <a:ext cx="2283968" cy="1969178"/>
              </a:xfrm>
              <a:prstGeom prst="hexagon">
                <a:avLst>
                  <a:gd name="adj" fmla="val 25000"/>
                  <a:gd name="vf" fmla="val 115470"/>
                </a:avLst>
              </a:prstGeom>
              <a:grpFill/>
              <a:ln>
                <a:solidFill>
                  <a:srgbClr val="EB4E5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fr-FR" dirty="0">
                    <a:solidFill>
                      <a:schemeClr val="bg1"/>
                    </a:solidFill>
                  </a:rPr>
                  <a:t> </a:t>
                </a:r>
              </a:p>
              <a:p>
                <a:pPr algn="ctr"/>
                <a:r>
                  <a:rPr lang="en-US" dirty="0">
                    <a:solidFill>
                      <a:schemeClr val="bg1"/>
                    </a:solidFill>
                  </a:rPr>
                  <a:t>Innovation Ecosystems</a:t>
                </a:r>
                <a:endParaRPr lang="fr-FR" dirty="0">
                  <a:solidFill>
                    <a:schemeClr val="bg1"/>
                  </a:solidFill>
                </a:endParaRPr>
              </a:p>
            </p:txBody>
          </p:sp>
          <p:sp>
            <p:nvSpPr>
              <p:cNvPr id="57" name="Hexagone 56">
                <a:extLst>
                  <a:ext uri="{FF2B5EF4-FFF2-40B4-BE49-F238E27FC236}">
                    <a16:creationId xmlns:a16="http://schemas.microsoft.com/office/drawing/2014/main" id="{BB97E115-2E50-4ACD-B267-5FB79ECF35F4}"/>
                  </a:ext>
                </a:extLst>
              </p:cNvPr>
              <p:cNvSpPr/>
              <p:nvPr/>
            </p:nvSpPr>
            <p:spPr>
              <a:xfrm>
                <a:off x="7230118" y="5339830"/>
                <a:ext cx="267411" cy="230474"/>
              </a:xfrm>
              <a:prstGeom prst="hexagon">
                <a:avLst>
                  <a:gd name="adj" fmla="val 25000"/>
                  <a:gd name="vf" fmla="val 115470"/>
                </a:avLst>
              </a:prstGeom>
              <a:solidFill>
                <a:schemeClr val="bg1"/>
              </a:solidFill>
              <a:ln>
                <a:solidFill>
                  <a:schemeClr val="bg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58" name="Groupe 57">
              <a:extLst>
                <a:ext uri="{FF2B5EF4-FFF2-40B4-BE49-F238E27FC236}">
                  <a16:creationId xmlns:a16="http://schemas.microsoft.com/office/drawing/2014/main" id="{A8AB78F7-632B-4A91-B60B-2F2A5AB3B7F9}"/>
                </a:ext>
              </a:extLst>
            </p:cNvPr>
            <p:cNvGrpSpPr/>
            <p:nvPr/>
          </p:nvGrpSpPr>
          <p:grpSpPr>
            <a:xfrm>
              <a:off x="5605392" y="2385451"/>
              <a:ext cx="2238822" cy="1745563"/>
              <a:chOff x="7582943" y="4705385"/>
              <a:chExt cx="2283968" cy="1969178"/>
            </a:xfrm>
            <a:solidFill>
              <a:srgbClr val="92D050"/>
            </a:solidFill>
          </p:grpSpPr>
          <p:sp>
            <p:nvSpPr>
              <p:cNvPr id="59" name="Hexagone 58">
                <a:extLst>
                  <a:ext uri="{FF2B5EF4-FFF2-40B4-BE49-F238E27FC236}">
                    <a16:creationId xmlns:a16="http://schemas.microsoft.com/office/drawing/2014/main" id="{833B080A-7756-4428-84C0-F500F75019CE}"/>
                  </a:ext>
                </a:extLst>
              </p:cNvPr>
              <p:cNvSpPr/>
              <p:nvPr/>
            </p:nvSpPr>
            <p:spPr>
              <a:xfrm>
                <a:off x="7582943" y="4705385"/>
                <a:ext cx="2283968" cy="1969178"/>
              </a:xfrm>
              <a:prstGeom prst="hexagon">
                <a:avLst>
                  <a:gd name="adj" fmla="val 25000"/>
                  <a:gd name="vf" fmla="val 115470"/>
                </a:avLst>
              </a:prstGeom>
              <a:grpFill/>
              <a:ln>
                <a:solidFill>
                  <a:srgbClr val="EB4E5F"/>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endParaRPr lang="fr-FR" dirty="0">
                  <a:solidFill>
                    <a:srgbClr val="863245"/>
                  </a:solidFill>
                </a:endParaRPr>
              </a:p>
              <a:p>
                <a:pPr algn="ctr"/>
                <a:r>
                  <a:rPr lang="en-US" dirty="0">
                    <a:solidFill>
                      <a:srgbClr val="863245"/>
                    </a:solidFill>
                  </a:rPr>
                  <a:t>Natural</a:t>
                </a:r>
              </a:p>
              <a:p>
                <a:pPr algn="ctr"/>
                <a:r>
                  <a:rPr lang="en-US" dirty="0">
                    <a:solidFill>
                      <a:srgbClr val="863245"/>
                    </a:solidFill>
                  </a:rPr>
                  <a:t>Ecosystems</a:t>
                </a:r>
              </a:p>
            </p:txBody>
          </p:sp>
          <p:sp>
            <p:nvSpPr>
              <p:cNvPr id="60" name="Hexagone 59">
                <a:extLst>
                  <a:ext uri="{FF2B5EF4-FFF2-40B4-BE49-F238E27FC236}">
                    <a16:creationId xmlns:a16="http://schemas.microsoft.com/office/drawing/2014/main" id="{2CE308E6-B171-493B-B820-8C0E3F75EB99}"/>
                  </a:ext>
                </a:extLst>
              </p:cNvPr>
              <p:cNvSpPr/>
              <p:nvPr/>
            </p:nvSpPr>
            <p:spPr>
              <a:xfrm>
                <a:off x="7684995" y="5562581"/>
                <a:ext cx="267411" cy="230474"/>
              </a:xfrm>
              <a:prstGeom prst="hexagon">
                <a:avLst>
                  <a:gd name="adj" fmla="val 25000"/>
                  <a:gd name="vf" fmla="val 115470"/>
                </a:avLst>
              </a:prstGeom>
              <a:solidFill>
                <a:schemeClr val="bg1"/>
              </a:solidFill>
              <a:ln>
                <a:solidFill>
                  <a:srgbClr val="863245"/>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61" name="Groupe 60">
              <a:extLst>
                <a:ext uri="{FF2B5EF4-FFF2-40B4-BE49-F238E27FC236}">
                  <a16:creationId xmlns:a16="http://schemas.microsoft.com/office/drawing/2014/main" id="{148542BA-9A5C-4045-855C-B781E97377D9}"/>
                </a:ext>
              </a:extLst>
            </p:cNvPr>
            <p:cNvGrpSpPr/>
            <p:nvPr/>
          </p:nvGrpSpPr>
          <p:grpSpPr>
            <a:xfrm>
              <a:off x="7485161" y="1461012"/>
              <a:ext cx="2238822" cy="1745563"/>
              <a:chOff x="-60956" y="4529003"/>
              <a:chExt cx="2283968" cy="1969178"/>
            </a:xfrm>
            <a:solidFill>
              <a:srgbClr val="EB4E5F"/>
            </a:solidFill>
          </p:grpSpPr>
          <p:grpSp>
            <p:nvGrpSpPr>
              <p:cNvPr id="62" name="Groupe 61">
                <a:extLst>
                  <a:ext uri="{FF2B5EF4-FFF2-40B4-BE49-F238E27FC236}">
                    <a16:creationId xmlns:a16="http://schemas.microsoft.com/office/drawing/2014/main" id="{65DFABA8-15FD-4272-8EFE-B66FF68C59DF}"/>
                  </a:ext>
                </a:extLst>
              </p:cNvPr>
              <p:cNvGrpSpPr/>
              <p:nvPr/>
            </p:nvGrpSpPr>
            <p:grpSpPr>
              <a:xfrm>
                <a:off x="-60956" y="4529003"/>
                <a:ext cx="2283968" cy="1969178"/>
                <a:chOff x="-1842585" y="3177221"/>
                <a:chExt cx="2283968" cy="1969178"/>
              </a:xfrm>
              <a:grpFill/>
            </p:grpSpPr>
            <p:sp>
              <p:nvSpPr>
                <p:cNvPr id="64" name="Hexagone 63">
                  <a:extLst>
                    <a:ext uri="{FF2B5EF4-FFF2-40B4-BE49-F238E27FC236}">
                      <a16:creationId xmlns:a16="http://schemas.microsoft.com/office/drawing/2014/main" id="{6656E3DF-3768-440F-8247-81DC7EB7737E}"/>
                    </a:ext>
                  </a:extLst>
                </p:cNvPr>
                <p:cNvSpPr/>
                <p:nvPr/>
              </p:nvSpPr>
              <p:spPr>
                <a:xfrm>
                  <a:off x="-1842585" y="3177221"/>
                  <a:ext cx="2283968" cy="1969178"/>
                </a:xfrm>
                <a:prstGeom prst="hexagon">
                  <a:avLst>
                    <a:gd name="adj" fmla="val 25000"/>
                    <a:gd name="vf" fmla="val 115470"/>
                  </a:avLst>
                </a:prstGeom>
                <a:grpFill/>
                <a:ln>
                  <a:solidFill>
                    <a:srgbClr val="EB4E5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5" name="Hexagone 14">
                  <a:extLst>
                    <a:ext uri="{FF2B5EF4-FFF2-40B4-BE49-F238E27FC236}">
                      <a16:creationId xmlns:a16="http://schemas.microsoft.com/office/drawing/2014/main" id="{AA1DB6C6-DD34-4BCA-9EFF-EF156E24ACD0}"/>
                    </a:ext>
                  </a:extLst>
                </p:cNvPr>
                <p:cNvSpPr txBox="1"/>
                <p:nvPr/>
              </p:nvSpPr>
              <p:spPr>
                <a:xfrm>
                  <a:off x="-1647604" y="3525852"/>
                  <a:ext cx="1937637" cy="1358020"/>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0" tIns="57150" rIns="0" bIns="57150" numCol="1" spcCol="1270" anchor="ctr" anchorCtr="0">
                  <a:noAutofit/>
                </a:bodyPr>
                <a:lstStyle/>
                <a:p>
                  <a:pPr lvl="0" algn="ctr" defTabSz="2000250">
                    <a:lnSpc>
                      <a:spcPct val="90000"/>
                    </a:lnSpc>
                    <a:spcBef>
                      <a:spcPct val="0"/>
                    </a:spcBef>
                    <a:spcAft>
                      <a:spcPct val="35000"/>
                    </a:spcAft>
                  </a:pPr>
                  <a:r>
                    <a:rPr lang="en-US" dirty="0">
                      <a:solidFill>
                        <a:schemeClr val="bg1"/>
                      </a:solidFill>
                    </a:rPr>
                    <a:t>Entrepreneurial Ecosystems</a:t>
                  </a:r>
                  <a:endParaRPr lang="fr-FR" dirty="0">
                    <a:solidFill>
                      <a:schemeClr val="bg1"/>
                    </a:solidFill>
                  </a:endParaRPr>
                </a:p>
              </p:txBody>
            </p:sp>
          </p:grpSp>
          <p:sp>
            <p:nvSpPr>
              <p:cNvPr id="63" name="Hexagone 62">
                <a:extLst>
                  <a:ext uri="{FF2B5EF4-FFF2-40B4-BE49-F238E27FC236}">
                    <a16:creationId xmlns:a16="http://schemas.microsoft.com/office/drawing/2014/main" id="{5F274DB1-96A3-49C7-BABF-CBC3FE731FE6}"/>
                  </a:ext>
                </a:extLst>
              </p:cNvPr>
              <p:cNvSpPr/>
              <p:nvPr/>
            </p:nvSpPr>
            <p:spPr>
              <a:xfrm>
                <a:off x="1526296" y="4571665"/>
                <a:ext cx="267411" cy="230474"/>
              </a:xfrm>
              <a:prstGeom prst="hexagon">
                <a:avLst>
                  <a:gd name="adj" fmla="val 25000"/>
                  <a:gd name="vf" fmla="val 115470"/>
                </a:avLst>
              </a:prstGeom>
              <a:solidFill>
                <a:schemeClr val="bg1"/>
              </a:solidFill>
              <a:ln>
                <a:solidFill>
                  <a:schemeClr val="bg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66" name="Hexagone 65">
              <a:extLst>
                <a:ext uri="{FF2B5EF4-FFF2-40B4-BE49-F238E27FC236}">
                  <a16:creationId xmlns:a16="http://schemas.microsoft.com/office/drawing/2014/main" id="{54652B9A-C05E-4374-9FD1-20F55B646CC5}"/>
                </a:ext>
              </a:extLst>
            </p:cNvPr>
            <p:cNvSpPr/>
            <p:nvPr/>
          </p:nvSpPr>
          <p:spPr>
            <a:xfrm>
              <a:off x="1839898" y="2406235"/>
              <a:ext cx="2238822" cy="1745563"/>
            </a:xfrm>
            <a:prstGeom prst="hexagon">
              <a:avLst>
                <a:gd name="adj" fmla="val 25000"/>
                <a:gd name="vf" fmla="val 115470"/>
              </a:avLst>
            </a:prstGeom>
            <a:solidFill>
              <a:schemeClr val="accent1">
                <a:lumMod val="20000"/>
                <a:lumOff val="80000"/>
              </a:schemeClr>
            </a:solidFill>
            <a:ln>
              <a:solidFill>
                <a:srgbClr val="EB4E5F"/>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endParaRPr lang="en-US" dirty="0">
                <a:solidFill>
                  <a:schemeClr val="accent1"/>
                </a:solidFill>
              </a:endParaRPr>
            </a:p>
            <a:p>
              <a:pPr algn="ctr"/>
              <a:r>
                <a:rPr lang="en-US" sz="2000" dirty="0">
                  <a:solidFill>
                    <a:srgbClr val="EB4E5F"/>
                  </a:solidFill>
                </a:rPr>
                <a:t>ICT Ecosystems</a:t>
              </a:r>
              <a:endParaRPr lang="fr-FR" sz="2000" dirty="0">
                <a:solidFill>
                  <a:srgbClr val="EB4E5F"/>
                </a:solidFill>
              </a:endParaRPr>
            </a:p>
          </p:txBody>
        </p:sp>
        <p:sp>
          <p:nvSpPr>
            <p:cNvPr id="67" name="Hexagone 66">
              <a:extLst>
                <a:ext uri="{FF2B5EF4-FFF2-40B4-BE49-F238E27FC236}">
                  <a16:creationId xmlns:a16="http://schemas.microsoft.com/office/drawing/2014/main" id="{BB9F4DA3-1DC8-46BC-B99A-08851169F988}"/>
                </a:ext>
              </a:extLst>
            </p:cNvPr>
            <p:cNvSpPr/>
            <p:nvPr/>
          </p:nvSpPr>
          <p:spPr>
            <a:xfrm>
              <a:off x="1949753" y="3095333"/>
              <a:ext cx="265374" cy="215239"/>
            </a:xfrm>
            <a:prstGeom prst="hexagon">
              <a:avLst>
                <a:gd name="adj" fmla="val 25000"/>
                <a:gd name="vf" fmla="val 115470"/>
              </a:avLst>
            </a:prstGeom>
            <a:ln>
              <a:solidFill>
                <a:srgbClr val="EB4E5F"/>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nvGrpSpPr>
            <p:cNvPr id="68" name="Groupe 67">
              <a:extLst>
                <a:ext uri="{FF2B5EF4-FFF2-40B4-BE49-F238E27FC236}">
                  <a16:creationId xmlns:a16="http://schemas.microsoft.com/office/drawing/2014/main" id="{F4625EC3-9016-403C-B797-4F4ADD2A964C}"/>
                </a:ext>
              </a:extLst>
            </p:cNvPr>
            <p:cNvGrpSpPr/>
            <p:nvPr/>
          </p:nvGrpSpPr>
          <p:grpSpPr>
            <a:xfrm>
              <a:off x="9282500" y="2371005"/>
              <a:ext cx="2442832" cy="1745563"/>
              <a:chOff x="9668500" y="3678774"/>
              <a:chExt cx="2492093" cy="1969178"/>
            </a:xfrm>
            <a:solidFill>
              <a:srgbClr val="EB4E5F"/>
            </a:solidFill>
          </p:grpSpPr>
          <p:grpSp>
            <p:nvGrpSpPr>
              <p:cNvPr id="69" name="Groupe 68">
                <a:extLst>
                  <a:ext uri="{FF2B5EF4-FFF2-40B4-BE49-F238E27FC236}">
                    <a16:creationId xmlns:a16="http://schemas.microsoft.com/office/drawing/2014/main" id="{235F030B-A49F-476E-BE7E-49CB58A0ABEE}"/>
                  </a:ext>
                </a:extLst>
              </p:cNvPr>
              <p:cNvGrpSpPr/>
              <p:nvPr/>
            </p:nvGrpSpPr>
            <p:grpSpPr>
              <a:xfrm>
                <a:off x="9668500" y="3678774"/>
                <a:ext cx="2492093" cy="1969178"/>
                <a:chOff x="9742929" y="3688185"/>
                <a:chExt cx="2492093" cy="1969178"/>
              </a:xfrm>
              <a:grpFill/>
            </p:grpSpPr>
            <p:sp>
              <p:nvSpPr>
                <p:cNvPr id="71" name="Hexagone 70">
                  <a:extLst>
                    <a:ext uri="{FF2B5EF4-FFF2-40B4-BE49-F238E27FC236}">
                      <a16:creationId xmlns:a16="http://schemas.microsoft.com/office/drawing/2014/main" id="{F76BCE1F-1655-4D1E-82EE-9378D73505E6}"/>
                    </a:ext>
                  </a:extLst>
                </p:cNvPr>
                <p:cNvSpPr/>
                <p:nvPr/>
              </p:nvSpPr>
              <p:spPr>
                <a:xfrm>
                  <a:off x="9841850" y="3688185"/>
                  <a:ext cx="2283968" cy="1969178"/>
                </a:xfrm>
                <a:prstGeom prst="hexagon">
                  <a:avLst>
                    <a:gd name="adj" fmla="val 25000"/>
                    <a:gd name="vf" fmla="val 115470"/>
                  </a:avLst>
                </a:prstGeom>
                <a:grpFill/>
                <a:ln>
                  <a:solidFill>
                    <a:srgbClr val="EB4E5F"/>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endParaRPr lang="fr-FR" dirty="0">
                    <a:solidFill>
                      <a:schemeClr val="bg1"/>
                    </a:solidFill>
                  </a:endParaRPr>
                </a:p>
              </p:txBody>
            </p:sp>
            <p:sp>
              <p:nvSpPr>
                <p:cNvPr id="72" name="Rectangle 71">
                  <a:extLst>
                    <a:ext uri="{FF2B5EF4-FFF2-40B4-BE49-F238E27FC236}">
                      <a16:creationId xmlns:a16="http://schemas.microsoft.com/office/drawing/2014/main" id="{0C0C2518-AA85-46B2-A868-CB6371740ED3}"/>
                    </a:ext>
                  </a:extLst>
                </p:cNvPr>
                <p:cNvSpPr/>
                <p:nvPr/>
              </p:nvSpPr>
              <p:spPr>
                <a:xfrm>
                  <a:off x="9742929" y="3993764"/>
                  <a:ext cx="2492093" cy="1354097"/>
                </a:xfrm>
                <a:prstGeom prst="rect">
                  <a:avLst/>
                </a:prstGeom>
                <a:noFill/>
                <a:ln>
                  <a:noFill/>
                </a:ln>
              </p:spPr>
              <p:txBody>
                <a:bodyPr wrap="square">
                  <a:spAutoFit/>
                </a:bodyPr>
                <a:lstStyle/>
                <a:p>
                  <a:pPr algn="ctr"/>
                  <a:endParaRPr lang="en-US" dirty="0">
                    <a:solidFill>
                      <a:schemeClr val="bg1"/>
                    </a:solidFill>
                  </a:endParaRPr>
                </a:p>
                <a:p>
                  <a:pPr algn="ctr"/>
                  <a:r>
                    <a:rPr lang="en-US" dirty="0">
                      <a:solidFill>
                        <a:schemeClr val="bg1"/>
                      </a:solidFill>
                    </a:rPr>
                    <a:t>Entrepreneurship Educational Ecosystems</a:t>
                  </a:r>
                  <a:endParaRPr lang="fr-FR" dirty="0">
                    <a:solidFill>
                      <a:schemeClr val="bg1"/>
                    </a:solidFill>
                  </a:endParaRPr>
                </a:p>
              </p:txBody>
            </p:sp>
          </p:grpSp>
          <p:sp>
            <p:nvSpPr>
              <p:cNvPr id="70" name="Hexagone 69">
                <a:extLst>
                  <a:ext uri="{FF2B5EF4-FFF2-40B4-BE49-F238E27FC236}">
                    <a16:creationId xmlns:a16="http://schemas.microsoft.com/office/drawing/2014/main" id="{761A71A0-B879-4BE4-A1D7-E21B777D4A0C}"/>
                  </a:ext>
                </a:extLst>
              </p:cNvPr>
              <p:cNvSpPr/>
              <p:nvPr/>
            </p:nvSpPr>
            <p:spPr>
              <a:xfrm>
                <a:off x="10212864" y="5354262"/>
                <a:ext cx="267411" cy="230474"/>
              </a:xfrm>
              <a:prstGeom prst="hexagon">
                <a:avLst>
                  <a:gd name="adj" fmla="val 25000"/>
                  <a:gd name="vf" fmla="val 115470"/>
                </a:avLst>
              </a:prstGeom>
              <a:solidFill>
                <a:schemeClr val="bg1"/>
              </a:solidFill>
              <a:ln>
                <a:solidFill>
                  <a:schemeClr val="bg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73" name="Groupe 72">
              <a:extLst>
                <a:ext uri="{FF2B5EF4-FFF2-40B4-BE49-F238E27FC236}">
                  <a16:creationId xmlns:a16="http://schemas.microsoft.com/office/drawing/2014/main" id="{303C1C9F-C645-4159-A185-665C62A2CAFE}"/>
                </a:ext>
              </a:extLst>
            </p:cNvPr>
            <p:cNvGrpSpPr/>
            <p:nvPr/>
          </p:nvGrpSpPr>
          <p:grpSpPr>
            <a:xfrm>
              <a:off x="3722004" y="1469438"/>
              <a:ext cx="2238822" cy="1745563"/>
              <a:chOff x="3069" y="2590819"/>
              <a:chExt cx="2283968" cy="1969178"/>
            </a:xfrm>
            <a:solidFill>
              <a:schemeClr val="accent1">
                <a:lumMod val="20000"/>
                <a:lumOff val="80000"/>
              </a:schemeClr>
            </a:solidFill>
          </p:grpSpPr>
          <p:sp>
            <p:nvSpPr>
              <p:cNvPr id="74" name="Hexagone 73">
                <a:extLst>
                  <a:ext uri="{FF2B5EF4-FFF2-40B4-BE49-F238E27FC236}">
                    <a16:creationId xmlns:a16="http://schemas.microsoft.com/office/drawing/2014/main" id="{4938BFCB-1E30-4112-8E26-123369C97D21}"/>
                  </a:ext>
                </a:extLst>
              </p:cNvPr>
              <p:cNvSpPr/>
              <p:nvPr/>
            </p:nvSpPr>
            <p:spPr>
              <a:xfrm>
                <a:off x="3069" y="2590819"/>
                <a:ext cx="2283968" cy="1969178"/>
              </a:xfrm>
              <a:prstGeom prst="hexagon">
                <a:avLst>
                  <a:gd name="adj" fmla="val 25000"/>
                  <a:gd name="vf" fmla="val 115470"/>
                </a:avLst>
              </a:prstGeom>
              <a:grpFill/>
              <a:ln>
                <a:solidFill>
                  <a:srgbClr val="EB4E5F"/>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endParaRPr lang="en-US" dirty="0">
                  <a:solidFill>
                    <a:srgbClr val="006643"/>
                  </a:solidFill>
                </a:endParaRPr>
              </a:p>
              <a:p>
                <a:pPr algn="ctr"/>
                <a:r>
                  <a:rPr lang="fr-FR" dirty="0">
                    <a:solidFill>
                      <a:srgbClr val="EB4E5F"/>
                    </a:solidFill>
                  </a:rPr>
                  <a:t>Platform </a:t>
                </a:r>
                <a:r>
                  <a:rPr lang="fr-FR" dirty="0" err="1">
                    <a:solidFill>
                      <a:srgbClr val="EB4E5F"/>
                    </a:solidFill>
                  </a:rPr>
                  <a:t>Ecosystems</a:t>
                </a:r>
                <a:endParaRPr lang="fr-FR" dirty="0">
                  <a:solidFill>
                    <a:srgbClr val="EB4E5F"/>
                  </a:solidFill>
                </a:endParaRPr>
              </a:p>
            </p:txBody>
          </p:sp>
          <p:sp>
            <p:nvSpPr>
              <p:cNvPr id="75" name="Hexagone 74">
                <a:extLst>
                  <a:ext uri="{FF2B5EF4-FFF2-40B4-BE49-F238E27FC236}">
                    <a16:creationId xmlns:a16="http://schemas.microsoft.com/office/drawing/2014/main" id="{C80A50D4-CEB3-4376-B607-0BD715363AE8}"/>
                  </a:ext>
                </a:extLst>
              </p:cNvPr>
              <p:cNvSpPr/>
              <p:nvPr/>
            </p:nvSpPr>
            <p:spPr>
              <a:xfrm>
                <a:off x="79409" y="3437292"/>
                <a:ext cx="267411" cy="230474"/>
              </a:xfrm>
              <a:prstGeom prst="hexagon">
                <a:avLst>
                  <a:gd name="adj" fmla="val 25000"/>
                  <a:gd name="vf" fmla="val 115470"/>
                </a:avLst>
              </a:prstGeom>
              <a:solidFill>
                <a:schemeClr val="bg1"/>
              </a:solidFill>
              <a:ln>
                <a:solidFill>
                  <a:srgbClr val="EB4E5F"/>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76" name="Hexagone 75" descr="Résultat de recherche d'images pour &quot;MANAGEMENT&quot;">
              <a:extLst>
                <a:ext uri="{FF2B5EF4-FFF2-40B4-BE49-F238E27FC236}">
                  <a16:creationId xmlns:a16="http://schemas.microsoft.com/office/drawing/2014/main" id="{56D002E0-722F-4D19-86AA-FF2ED6989343}"/>
                </a:ext>
              </a:extLst>
            </p:cNvPr>
            <p:cNvSpPr/>
            <p:nvPr/>
          </p:nvSpPr>
          <p:spPr>
            <a:xfrm>
              <a:off x="12700" y="3289670"/>
              <a:ext cx="2192174" cy="1778033"/>
            </a:xfrm>
            <a:prstGeom prst="hexagon">
              <a:avLst>
                <a:gd name="adj" fmla="val 25000"/>
                <a:gd name="vf" fmla="val 115470"/>
              </a:avLst>
            </a:prstGeom>
            <a:blipFill>
              <a:blip r:embed="rId3" cstate="print">
                <a:extLst>
                  <a:ext uri="{28A0092B-C50C-407E-A947-70E740481C1C}">
                    <a14:useLocalDpi xmlns:a14="http://schemas.microsoft.com/office/drawing/2010/main" val="0"/>
                  </a:ext>
                </a:extLst>
              </a:blip>
              <a:srcRect/>
              <a:stretch>
                <a:fillRect l="-22000" r="-22000"/>
              </a:stretch>
            </a:blipFill>
            <a:ln>
              <a:solidFill>
                <a:srgbClr val="EB4E5F"/>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77" name="Hexagone 76">
              <a:extLst>
                <a:ext uri="{FF2B5EF4-FFF2-40B4-BE49-F238E27FC236}">
                  <a16:creationId xmlns:a16="http://schemas.microsoft.com/office/drawing/2014/main" id="{89A5E57E-2C1B-4DB9-BCAD-6F89787183D3}"/>
                </a:ext>
              </a:extLst>
            </p:cNvPr>
            <p:cNvSpPr/>
            <p:nvPr/>
          </p:nvSpPr>
          <p:spPr>
            <a:xfrm>
              <a:off x="9366331" y="4208503"/>
              <a:ext cx="2218038" cy="1729100"/>
            </a:xfrm>
            <a:prstGeom prst="hexagon">
              <a:avLst>
                <a:gd name="adj" fmla="val 25000"/>
                <a:gd name="vf" fmla="val 115470"/>
              </a:avLst>
            </a:prstGeom>
            <a: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4000" r="-4000"/>
              </a:stretch>
            </a:blipFill>
            <a:ln>
              <a:solidFill>
                <a:srgbClr val="EB4E5F"/>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78" name="Hexagone 77" descr="Résultat de recherche d'images pour &quot;economy&quot;">
              <a:extLst>
                <a:ext uri="{FF2B5EF4-FFF2-40B4-BE49-F238E27FC236}">
                  <a16:creationId xmlns:a16="http://schemas.microsoft.com/office/drawing/2014/main" id="{98FF37EE-BC9E-48F2-8F12-ACDD74920DC8}"/>
                </a:ext>
              </a:extLst>
            </p:cNvPr>
            <p:cNvSpPr/>
            <p:nvPr/>
          </p:nvSpPr>
          <p:spPr>
            <a:xfrm>
              <a:off x="1820138" y="617742"/>
              <a:ext cx="2238822" cy="1701355"/>
            </a:xfrm>
            <a:prstGeom prst="hexagon">
              <a:avLst>
                <a:gd name="adj" fmla="val 25000"/>
                <a:gd name="vf" fmla="val 115470"/>
              </a:avLst>
            </a:prstGeom>
            <a:blipFill>
              <a:blip r:embed="rId6">
                <a:extLst>
                  <a:ext uri="{28A0092B-C50C-407E-A947-70E740481C1C}">
                    <a14:useLocalDpi xmlns:a14="http://schemas.microsoft.com/office/drawing/2010/main" val="0"/>
                  </a:ext>
                </a:extLst>
              </a:blip>
              <a:srcRect/>
              <a:stretch>
                <a:fillRect l="-15000" r="-15000"/>
              </a:stretch>
            </a:blipFill>
            <a:ln>
              <a:solidFill>
                <a:srgbClr val="EB4E5F"/>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79" name="Hexagone 78" descr="Résultat de recherche d'images pour &quot;geography&quot;">
              <a:extLst>
                <a:ext uri="{FF2B5EF4-FFF2-40B4-BE49-F238E27FC236}">
                  <a16:creationId xmlns:a16="http://schemas.microsoft.com/office/drawing/2014/main" id="{2E8877F7-63E1-4AB6-9581-0E7E5E48264D}"/>
                </a:ext>
              </a:extLst>
            </p:cNvPr>
            <p:cNvSpPr/>
            <p:nvPr/>
          </p:nvSpPr>
          <p:spPr>
            <a:xfrm>
              <a:off x="3740294" y="5099259"/>
              <a:ext cx="2237599" cy="1738431"/>
            </a:xfrm>
            <a:prstGeom prst="hexagon">
              <a:avLst>
                <a:gd name="adj" fmla="val 25000"/>
                <a:gd name="vf" fmla="val 115470"/>
              </a:avLst>
            </a:prstGeom>
            <a:blipFill>
              <a:blip r:embed="rId7">
                <a:extLst>
                  <a:ext uri="{28A0092B-C50C-407E-A947-70E740481C1C}">
                    <a14:useLocalDpi xmlns:a14="http://schemas.microsoft.com/office/drawing/2010/main" val="0"/>
                  </a:ext>
                </a:extLst>
              </a:blip>
              <a:srcRect/>
              <a:stretch>
                <a:fillRect l="-11000" r="-11000"/>
              </a:stretch>
            </a:blipFill>
            <a:ln>
              <a:solidFill>
                <a:srgbClr val="EB4E5F"/>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0" name="Hexagone 79" descr="Résultat de recherche d'images pour &quot;sociology&quot;">
              <a:extLst>
                <a:ext uri="{FF2B5EF4-FFF2-40B4-BE49-F238E27FC236}">
                  <a16:creationId xmlns:a16="http://schemas.microsoft.com/office/drawing/2014/main" id="{57052063-3150-4CAC-B3D3-898499A8F9FF}"/>
                </a:ext>
              </a:extLst>
            </p:cNvPr>
            <p:cNvSpPr/>
            <p:nvPr/>
          </p:nvSpPr>
          <p:spPr>
            <a:xfrm>
              <a:off x="9409792" y="617742"/>
              <a:ext cx="2187229" cy="1691959"/>
            </a:xfrm>
            <a:prstGeom prst="hexagon">
              <a:avLst>
                <a:gd name="adj" fmla="val 25000"/>
                <a:gd name="vf" fmla="val 115470"/>
              </a:avLst>
            </a:prstGeom>
            <a:blipFill>
              <a:blip r:embed="rId8">
                <a:extLst>
                  <a:ext uri="{28A0092B-C50C-407E-A947-70E740481C1C}">
                    <a14:useLocalDpi xmlns:a14="http://schemas.microsoft.com/office/drawing/2010/main" val="0"/>
                  </a:ext>
                </a:extLst>
              </a:blip>
              <a:srcRect/>
              <a:stretch>
                <a:fillRect l="-22000" r="-22000"/>
              </a:stretch>
            </a:blipFill>
            <a:ln>
              <a:solidFill>
                <a:srgbClr val="EB4E5F"/>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1" name="Hexagone 80" descr="Résultat de recherche d'images pour &quot;biology&quot;">
              <a:extLst>
                <a:ext uri="{FF2B5EF4-FFF2-40B4-BE49-F238E27FC236}">
                  <a16:creationId xmlns:a16="http://schemas.microsoft.com/office/drawing/2014/main" id="{407FDA3E-6464-45B6-86BC-3C99AF36918E}"/>
                </a:ext>
              </a:extLst>
            </p:cNvPr>
            <p:cNvSpPr/>
            <p:nvPr/>
          </p:nvSpPr>
          <p:spPr>
            <a:xfrm>
              <a:off x="5619128" y="537408"/>
              <a:ext cx="2187229" cy="1763815"/>
            </a:xfrm>
            <a:prstGeom prst="hexagon">
              <a:avLst>
                <a:gd name="adj" fmla="val 25000"/>
                <a:gd name="vf" fmla="val 115470"/>
              </a:avLst>
            </a:prstGeom>
            <a:blipFill>
              <a:blip r:embed="rId9">
                <a:extLst>
                  <a:ext uri="{28A0092B-C50C-407E-A947-70E740481C1C}">
                    <a14:useLocalDpi xmlns:a14="http://schemas.microsoft.com/office/drawing/2010/main" val="0"/>
                  </a:ext>
                </a:extLst>
              </a:blip>
              <a:srcRect/>
              <a:stretch>
                <a:fillRect t="-8000" b="-8000"/>
              </a:stretch>
            </a:blipFill>
            <a:ln>
              <a:solidFill>
                <a:srgbClr val="EB4E5F"/>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82" name="Groupe 81">
              <a:extLst>
                <a:ext uri="{FF2B5EF4-FFF2-40B4-BE49-F238E27FC236}">
                  <a16:creationId xmlns:a16="http://schemas.microsoft.com/office/drawing/2014/main" id="{F8970F80-3B49-4441-832C-024C61ED9B6B}"/>
                </a:ext>
              </a:extLst>
            </p:cNvPr>
            <p:cNvGrpSpPr/>
            <p:nvPr/>
          </p:nvGrpSpPr>
          <p:grpSpPr>
            <a:xfrm>
              <a:off x="1820138" y="4228744"/>
              <a:ext cx="2282434" cy="1745563"/>
              <a:chOff x="1921404" y="4636911"/>
              <a:chExt cx="2282434" cy="1745563"/>
            </a:xfrm>
            <a:solidFill>
              <a:schemeClr val="accent1">
                <a:lumMod val="20000"/>
                <a:lumOff val="80000"/>
              </a:schemeClr>
            </a:solidFill>
          </p:grpSpPr>
          <p:sp>
            <p:nvSpPr>
              <p:cNvPr id="83" name="Hexagone 82">
                <a:extLst>
                  <a:ext uri="{FF2B5EF4-FFF2-40B4-BE49-F238E27FC236}">
                    <a16:creationId xmlns:a16="http://schemas.microsoft.com/office/drawing/2014/main" id="{9757E2E6-4CF8-4B1B-B95E-1903B70C405D}"/>
                  </a:ext>
                </a:extLst>
              </p:cNvPr>
              <p:cNvSpPr/>
              <p:nvPr/>
            </p:nvSpPr>
            <p:spPr>
              <a:xfrm>
                <a:off x="1921404" y="4636911"/>
                <a:ext cx="2282434" cy="1745563"/>
              </a:xfrm>
              <a:prstGeom prst="hexagon">
                <a:avLst>
                  <a:gd name="adj" fmla="val 25000"/>
                  <a:gd name="vf" fmla="val 115470"/>
                </a:avLst>
              </a:prstGeom>
              <a:grpFill/>
              <a:ln>
                <a:solidFill>
                  <a:srgbClr val="EB4E5F"/>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endParaRPr lang="en-US" dirty="0">
                  <a:solidFill>
                    <a:schemeClr val="accent1"/>
                  </a:solidFill>
                </a:endParaRPr>
              </a:p>
              <a:p>
                <a:pPr algn="ctr"/>
                <a:r>
                  <a:rPr lang="fr-FR" sz="2000" dirty="0" err="1">
                    <a:solidFill>
                      <a:srgbClr val="EB4E5F"/>
                    </a:solidFill>
                  </a:rPr>
                  <a:t>Knowledge</a:t>
                </a:r>
                <a:r>
                  <a:rPr lang="fr-FR" sz="2000" dirty="0">
                    <a:solidFill>
                      <a:srgbClr val="EB4E5F"/>
                    </a:solidFill>
                  </a:rPr>
                  <a:t> </a:t>
                </a:r>
                <a:r>
                  <a:rPr lang="fr-FR" sz="2000" dirty="0" err="1">
                    <a:solidFill>
                      <a:srgbClr val="EB4E5F"/>
                    </a:solidFill>
                  </a:rPr>
                  <a:t>Ecosystems</a:t>
                </a:r>
                <a:endParaRPr lang="fr-FR" sz="2000" dirty="0">
                  <a:solidFill>
                    <a:srgbClr val="EB4E5F"/>
                  </a:solidFill>
                </a:endParaRPr>
              </a:p>
            </p:txBody>
          </p:sp>
          <p:sp>
            <p:nvSpPr>
              <p:cNvPr id="84" name="Hexagone 83">
                <a:extLst>
                  <a:ext uri="{FF2B5EF4-FFF2-40B4-BE49-F238E27FC236}">
                    <a16:creationId xmlns:a16="http://schemas.microsoft.com/office/drawing/2014/main" id="{9F6E82E1-DE29-4C00-B07D-87BFC22943AF}"/>
                  </a:ext>
                </a:extLst>
              </p:cNvPr>
              <p:cNvSpPr/>
              <p:nvPr/>
            </p:nvSpPr>
            <p:spPr>
              <a:xfrm>
                <a:off x="3858788" y="5402072"/>
                <a:ext cx="265374" cy="215239"/>
              </a:xfrm>
              <a:prstGeom prst="hexagon">
                <a:avLst>
                  <a:gd name="adj" fmla="val 25000"/>
                  <a:gd name="vf" fmla="val 115470"/>
                </a:avLst>
              </a:prstGeom>
              <a:solidFill>
                <a:schemeClr val="bg1"/>
              </a:solidFill>
              <a:ln>
                <a:solidFill>
                  <a:srgbClr val="EB4E5F"/>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spTree>
    <p:extLst>
      <p:ext uri="{BB962C8B-B14F-4D97-AF65-F5344CB8AC3E}">
        <p14:creationId xmlns:p14="http://schemas.microsoft.com/office/powerpoint/2010/main" val="8433336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Résultat de recherche d'images pour &quot;Natural ecosystem biotope biocenosis&quot;">
            <a:extLst>
              <a:ext uri="{FF2B5EF4-FFF2-40B4-BE49-F238E27FC236}">
                <a16:creationId xmlns:a16="http://schemas.microsoft.com/office/drawing/2014/main" id="{152F5D9A-017A-4499-B1CD-9A25A53935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34" y="2006348"/>
            <a:ext cx="3911070" cy="2845304"/>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FADC1033-6DC4-435C-86F7-032075C6A12C}"/>
              </a:ext>
            </a:extLst>
          </p:cNvPr>
          <p:cNvSpPr txBox="1"/>
          <p:nvPr/>
        </p:nvSpPr>
        <p:spPr>
          <a:xfrm>
            <a:off x="380649" y="240039"/>
            <a:ext cx="9385651" cy="553998"/>
          </a:xfrm>
          <a:prstGeom prst="rect">
            <a:avLst/>
          </a:prstGeom>
          <a:noFill/>
        </p:spPr>
        <p:txBody>
          <a:bodyPr wrap="square" rtlCol="0">
            <a:spAutoFit/>
          </a:bodyPr>
          <a:lstStyle/>
          <a:p>
            <a:r>
              <a:rPr lang="en-US" sz="3000" b="1" dirty="0">
                <a:solidFill>
                  <a:srgbClr val="EA4E5F"/>
                </a:solidFill>
              </a:rPr>
              <a:t>Ecosystem Types</a:t>
            </a:r>
          </a:p>
        </p:txBody>
      </p:sp>
      <p:sp>
        <p:nvSpPr>
          <p:cNvPr id="5" name="ZoneTexte 4">
            <a:extLst>
              <a:ext uri="{FF2B5EF4-FFF2-40B4-BE49-F238E27FC236}">
                <a16:creationId xmlns:a16="http://schemas.microsoft.com/office/drawing/2014/main" id="{FBEA2D3F-D202-4C7C-B577-21D0A96EF804}"/>
              </a:ext>
            </a:extLst>
          </p:cNvPr>
          <p:cNvSpPr txBox="1"/>
          <p:nvPr/>
        </p:nvSpPr>
        <p:spPr>
          <a:xfrm>
            <a:off x="31734" y="1528375"/>
            <a:ext cx="3091759" cy="369332"/>
          </a:xfrm>
          <a:prstGeom prst="rect">
            <a:avLst/>
          </a:prstGeom>
          <a:noFill/>
        </p:spPr>
        <p:txBody>
          <a:bodyPr wrap="square">
            <a:spAutoFit/>
          </a:bodyPr>
          <a:lstStyle/>
          <a:p>
            <a:r>
              <a:rPr lang="en-US" sz="1800" b="1" dirty="0">
                <a:solidFill>
                  <a:srgbClr val="EA4E5F"/>
                </a:solidFill>
              </a:rPr>
              <a:t>Type 1: Natural Ecosystem</a:t>
            </a:r>
            <a:endParaRPr lang="fr-FR" dirty="0"/>
          </a:p>
        </p:txBody>
      </p:sp>
      <p:pic>
        <p:nvPicPr>
          <p:cNvPr id="6" name="Picture 2" descr="Résultat de recherche d'images pour &quot;Apple ecosystem&quot;">
            <a:extLst>
              <a:ext uri="{FF2B5EF4-FFF2-40B4-BE49-F238E27FC236}">
                <a16:creationId xmlns:a16="http://schemas.microsoft.com/office/drawing/2014/main" id="{1C9C1918-B222-4671-9231-0D6E3CFB41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2804" y="1857263"/>
            <a:ext cx="4458827" cy="3143473"/>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664355BC-72DC-4C4F-922D-D91F6DA50492}"/>
              </a:ext>
            </a:extLst>
          </p:cNvPr>
          <p:cNvSpPr txBox="1"/>
          <p:nvPr/>
        </p:nvSpPr>
        <p:spPr>
          <a:xfrm>
            <a:off x="4481582" y="1494799"/>
            <a:ext cx="3525593" cy="369332"/>
          </a:xfrm>
          <a:prstGeom prst="rect">
            <a:avLst/>
          </a:prstGeom>
          <a:noFill/>
        </p:spPr>
        <p:txBody>
          <a:bodyPr wrap="square">
            <a:spAutoFit/>
          </a:bodyPr>
          <a:lstStyle/>
          <a:p>
            <a:r>
              <a:rPr lang="en-US" sz="1800" b="1" dirty="0">
                <a:solidFill>
                  <a:srgbClr val="EA4E5F"/>
                </a:solidFill>
              </a:rPr>
              <a:t>Type 2: Business Ecosystem</a:t>
            </a:r>
            <a:endParaRPr lang="fr-FR" dirty="0"/>
          </a:p>
        </p:txBody>
      </p:sp>
      <p:grpSp>
        <p:nvGrpSpPr>
          <p:cNvPr id="9" name="Groupe 8">
            <a:extLst>
              <a:ext uri="{FF2B5EF4-FFF2-40B4-BE49-F238E27FC236}">
                <a16:creationId xmlns:a16="http://schemas.microsoft.com/office/drawing/2014/main" id="{70EF9B6A-9F66-443F-850C-99F73F704DA4}"/>
              </a:ext>
            </a:extLst>
          </p:cNvPr>
          <p:cNvGrpSpPr/>
          <p:nvPr/>
        </p:nvGrpSpPr>
        <p:grpSpPr>
          <a:xfrm>
            <a:off x="8312570" y="1897708"/>
            <a:ext cx="3847696" cy="2885140"/>
            <a:chOff x="2387774" y="1466848"/>
            <a:chExt cx="6945069" cy="3924303"/>
          </a:xfrm>
        </p:grpSpPr>
        <p:pic>
          <p:nvPicPr>
            <p:cNvPr id="10" name="Picture 2" descr="Résultat de recherche d'images pour &quot;Waterloo, Ontario ecosystem&quot;">
              <a:extLst>
                <a:ext uri="{FF2B5EF4-FFF2-40B4-BE49-F238E27FC236}">
                  <a16:creationId xmlns:a16="http://schemas.microsoft.com/office/drawing/2014/main" id="{62AD57D7-B7C0-4617-AF09-48358603E3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7774" y="1466848"/>
              <a:ext cx="6945069" cy="3924303"/>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A2DFF7F7-D5F6-4012-AD3F-53C984C23852}"/>
                </a:ext>
              </a:extLst>
            </p:cNvPr>
            <p:cNvSpPr txBox="1"/>
            <p:nvPr/>
          </p:nvSpPr>
          <p:spPr>
            <a:xfrm>
              <a:off x="8557591" y="4929809"/>
              <a:ext cx="775252" cy="369332"/>
            </a:xfrm>
            <a:prstGeom prst="rect">
              <a:avLst/>
            </a:prstGeom>
            <a:solidFill>
              <a:srgbClr val="FEFEFE"/>
            </a:solidFill>
          </p:spPr>
          <p:txBody>
            <a:bodyPr wrap="square" rtlCol="0">
              <a:spAutoFit/>
            </a:bodyPr>
            <a:lstStyle/>
            <a:p>
              <a:endParaRPr lang="fr-FR" dirty="0"/>
            </a:p>
          </p:txBody>
        </p:sp>
      </p:grpSp>
      <p:sp>
        <p:nvSpPr>
          <p:cNvPr id="13" name="ZoneTexte 12">
            <a:extLst>
              <a:ext uri="{FF2B5EF4-FFF2-40B4-BE49-F238E27FC236}">
                <a16:creationId xmlns:a16="http://schemas.microsoft.com/office/drawing/2014/main" id="{B0CBA3B8-ABAD-4B0F-A68A-D3914AD41EEE}"/>
              </a:ext>
            </a:extLst>
          </p:cNvPr>
          <p:cNvSpPr txBox="1"/>
          <p:nvPr/>
        </p:nvSpPr>
        <p:spPr>
          <a:xfrm>
            <a:off x="8206967" y="1491202"/>
            <a:ext cx="4377350" cy="369332"/>
          </a:xfrm>
          <a:prstGeom prst="rect">
            <a:avLst/>
          </a:prstGeom>
          <a:noFill/>
        </p:spPr>
        <p:txBody>
          <a:bodyPr wrap="square">
            <a:spAutoFit/>
          </a:bodyPr>
          <a:lstStyle/>
          <a:p>
            <a:r>
              <a:rPr lang="fr-FR" sz="1800" b="1" dirty="0">
                <a:solidFill>
                  <a:srgbClr val="EA4E5F"/>
                </a:solidFill>
              </a:rPr>
              <a:t>Type 3: Entrepreneurial Ecosystem</a:t>
            </a:r>
            <a:endParaRPr lang="fr-FR" dirty="0"/>
          </a:p>
        </p:txBody>
      </p:sp>
    </p:spTree>
    <p:extLst>
      <p:ext uri="{BB962C8B-B14F-4D97-AF65-F5344CB8AC3E}">
        <p14:creationId xmlns:p14="http://schemas.microsoft.com/office/powerpoint/2010/main" val="21555453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ZoneTexte 36"/>
          <p:cNvSpPr txBox="1"/>
          <p:nvPr/>
        </p:nvSpPr>
        <p:spPr>
          <a:xfrm>
            <a:off x="428083" y="244808"/>
            <a:ext cx="9585906" cy="553998"/>
          </a:xfrm>
          <a:prstGeom prst="rect">
            <a:avLst/>
          </a:prstGeom>
          <a:noFill/>
        </p:spPr>
        <p:txBody>
          <a:bodyPr wrap="square" rtlCol="0">
            <a:spAutoFit/>
          </a:bodyPr>
          <a:lstStyle/>
          <a:p>
            <a:r>
              <a:rPr lang="fr-FR" sz="3000" b="1" dirty="0">
                <a:solidFill>
                  <a:srgbClr val="EA4E5F"/>
                </a:solidFill>
              </a:rPr>
              <a:t>Dr. HDR Christina Theodoraki</a:t>
            </a:r>
          </a:p>
        </p:txBody>
      </p:sp>
      <p:pic>
        <p:nvPicPr>
          <p:cNvPr id="2" name="Image 1" descr="Une image contenant personne, habits, mur, femme&#10;&#10;Description générée automatiquement">
            <a:extLst>
              <a:ext uri="{FF2B5EF4-FFF2-40B4-BE49-F238E27FC236}">
                <a16:creationId xmlns:a16="http://schemas.microsoft.com/office/drawing/2014/main" id="{D228B157-0FA1-1F75-8752-4150449903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127" y="985154"/>
            <a:ext cx="1292433" cy="1292433"/>
          </a:xfrm>
          <a:prstGeom prst="ellipse">
            <a:avLst/>
          </a:prstGeom>
          <a:ln w="3175" cap="rnd">
            <a:solidFill>
              <a:srgbClr val="C8C6BD"/>
            </a:solidFill>
            <a:prstDash val="solid"/>
          </a:ln>
          <a:effectLst>
            <a:outerShdw blurRad="127000" algn="bl" rotWithShape="0">
              <a:srgbClr val="000000"/>
            </a:outerShdw>
          </a:effectLst>
        </p:spPr>
      </p:pic>
      <p:graphicFrame>
        <p:nvGraphicFramePr>
          <p:cNvPr id="5" name="Tableau 5">
            <a:extLst>
              <a:ext uri="{FF2B5EF4-FFF2-40B4-BE49-F238E27FC236}">
                <a16:creationId xmlns:a16="http://schemas.microsoft.com/office/drawing/2014/main" id="{004114C4-3CA3-26F7-DCE9-BC299ED5F2A6}"/>
              </a:ext>
            </a:extLst>
          </p:cNvPr>
          <p:cNvGraphicFramePr>
            <a:graphicFrameLocks noGrp="1"/>
          </p:cNvGraphicFramePr>
          <p:nvPr>
            <p:extLst>
              <p:ext uri="{D42A27DB-BD31-4B8C-83A1-F6EECF244321}">
                <p14:modId xmlns:p14="http://schemas.microsoft.com/office/powerpoint/2010/main" val="1223384193"/>
              </p:ext>
            </p:extLst>
          </p:nvPr>
        </p:nvGraphicFramePr>
        <p:xfrm>
          <a:off x="1808692" y="1006558"/>
          <a:ext cx="9545053" cy="2190213"/>
        </p:xfrm>
        <a:graphic>
          <a:graphicData uri="http://schemas.openxmlformats.org/drawingml/2006/table">
            <a:tbl>
              <a:tblPr firstRow="1" bandRow="1">
                <a:tableStyleId>{5C22544A-7EE6-4342-B048-85BDC9FD1C3A}</a:tableStyleId>
              </a:tblPr>
              <a:tblGrid>
                <a:gridCol w="9545053">
                  <a:extLst>
                    <a:ext uri="{9D8B030D-6E8A-4147-A177-3AD203B41FA5}">
                      <a16:colId xmlns:a16="http://schemas.microsoft.com/office/drawing/2014/main" val="3768022579"/>
                    </a:ext>
                  </a:extLst>
                </a:gridCol>
              </a:tblGrid>
              <a:tr h="2190213">
                <a:tc>
                  <a:txBody>
                    <a:bodyPr/>
                    <a:lstStyle/>
                    <a:p>
                      <a:pPr>
                        <a:spcAft>
                          <a:spcPts val="0"/>
                        </a:spcAft>
                      </a:pPr>
                      <a:r>
                        <a:rPr lang="fr-FR" sz="1600" b="0" kern="1200" dirty="0">
                          <a:solidFill>
                            <a:schemeClr val="tx1"/>
                          </a:solidFill>
                          <a:latin typeface="+mn-lt"/>
                          <a:ea typeface="+mn-ea"/>
                          <a:cs typeface="+mn-cs"/>
                        </a:rPr>
                        <a:t>Associate p</a:t>
                      </a:r>
                      <a:r>
                        <a:rPr lang="en-US" sz="1600" b="0" kern="1200" dirty="0" err="1">
                          <a:solidFill>
                            <a:schemeClr val="tx1"/>
                          </a:solidFill>
                          <a:latin typeface="+mn-lt"/>
                          <a:ea typeface="+mn-ea"/>
                          <a:cs typeface="+mn-cs"/>
                        </a:rPr>
                        <a:t>rofessor</a:t>
                      </a:r>
                      <a:r>
                        <a:rPr lang="en-US" sz="1600" b="0" kern="1200" dirty="0">
                          <a:solidFill>
                            <a:schemeClr val="tx1"/>
                          </a:solidFill>
                          <a:latin typeface="+mn-lt"/>
                          <a:ea typeface="+mn-ea"/>
                          <a:cs typeface="+mn-cs"/>
                        </a:rPr>
                        <a:t> HDR in Entrepreneurship, TBS Education, FR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mn-lt"/>
                          <a:ea typeface="+mn-ea"/>
                          <a:cs typeface="+mn-cs"/>
                        </a:rPr>
                        <a:t>Affiliate professor, International University of Monaco, IAE Paris Pantheon-Sorbonne</a:t>
                      </a:r>
                    </a:p>
                    <a:p>
                      <a:pPr>
                        <a:spcAft>
                          <a:spcPts val="0"/>
                        </a:spcAft>
                      </a:pPr>
                      <a:r>
                        <a:rPr lang="en-US" sz="1600" b="0" kern="1200" dirty="0">
                          <a:solidFill>
                            <a:schemeClr val="tx1"/>
                          </a:solidFill>
                          <a:latin typeface="+mn-lt"/>
                          <a:ea typeface="+mn-ea"/>
                          <a:cs typeface="+mn-cs"/>
                        </a:rPr>
                        <a:t>PDW Chair ENT Division AOM</a:t>
                      </a:r>
                    </a:p>
                    <a:p>
                      <a:pPr>
                        <a:spcAft>
                          <a:spcPts val="0"/>
                        </a:spcAft>
                      </a:pPr>
                      <a:r>
                        <a:rPr lang="en-US" sz="1600" b="0" kern="1200" dirty="0">
                          <a:solidFill>
                            <a:schemeClr val="tx1"/>
                          </a:solidFill>
                          <a:latin typeface="+mn-lt"/>
                          <a:ea typeface="+mn-ea"/>
                          <a:cs typeface="+mn-cs"/>
                        </a:rPr>
                        <a:t>Editor </a:t>
                      </a:r>
                      <a:r>
                        <a:rPr lang="en-US" sz="1600" b="0" i="1" kern="1200" dirty="0">
                          <a:solidFill>
                            <a:schemeClr val="tx1"/>
                          </a:solidFill>
                          <a:latin typeface="+mn-lt"/>
                          <a:ea typeface="+mn-ea"/>
                          <a:cs typeface="+mn-cs"/>
                        </a:rPr>
                        <a:t>Small Business Economics: An Entrepreneurship Journal</a:t>
                      </a:r>
                    </a:p>
                    <a:p>
                      <a:pPr>
                        <a:spcAft>
                          <a:spcPts val="0"/>
                        </a:spcAft>
                      </a:pPr>
                      <a:r>
                        <a:rPr lang="en-US" sz="1600" b="0" i="1" kern="1200" dirty="0">
                          <a:solidFill>
                            <a:schemeClr val="tx1"/>
                          </a:solidFill>
                          <a:latin typeface="+mn-lt"/>
                          <a:ea typeface="+mn-ea"/>
                          <a:cs typeface="+mn-cs"/>
                        </a:rPr>
                        <a:t>Associate editor Journal of Small Business Management</a:t>
                      </a:r>
                    </a:p>
                    <a:p>
                      <a:pPr>
                        <a:spcAft>
                          <a:spcPts val="0"/>
                        </a:spcAft>
                      </a:pPr>
                      <a:r>
                        <a:rPr lang="en-US" sz="1600" b="0" kern="1200" dirty="0">
                          <a:solidFill>
                            <a:schemeClr val="tx1"/>
                          </a:solidFill>
                          <a:latin typeface="+mn-lt"/>
                          <a:ea typeface="+mn-ea"/>
                          <a:cs typeface="+mn-cs"/>
                        </a:rPr>
                        <a:t>Advisory Board Member-</a:t>
                      </a:r>
                      <a:r>
                        <a:rPr lang="fr-FR" sz="1600" b="0" kern="1200" dirty="0">
                          <a:solidFill>
                            <a:schemeClr val="tx1"/>
                          </a:solidFill>
                          <a:latin typeface="+mn-lt"/>
                          <a:ea typeface="+mn-ea"/>
                          <a:cs typeface="+mn-cs"/>
                        </a:rPr>
                        <a:t> </a:t>
                      </a:r>
                      <a:r>
                        <a:rPr lang="fr-FR" sz="1600" b="0" kern="1200" dirty="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Institute for </a:t>
                      </a:r>
                      <a:r>
                        <a:rPr lang="fr-FR" sz="1600" b="0" kern="1200" dirty="0" err="1">
                          <a:solidFill>
                            <a:schemeClr val="tx1"/>
                          </a:solidFill>
                          <a:latin typeface="+mn-lt"/>
                          <a:ea typeface="+mn-ea"/>
                          <a:cs typeface="+mn-cs"/>
                          <a:hlinkClick r:id="rId4">
                            <a:extLst>
                              <a:ext uri="{A12FA001-AC4F-418D-AE19-62706E023703}">
                                <ahyp:hlinkClr xmlns:ahyp="http://schemas.microsoft.com/office/drawing/2018/hyperlinkcolor" val="tx"/>
                              </a:ext>
                            </a:extLst>
                          </a:hlinkClick>
                        </a:rPr>
                        <a:t>Development</a:t>
                      </a:r>
                      <a:r>
                        <a:rPr lang="fr-FR" sz="1600" b="0" kern="1200" dirty="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 </a:t>
                      </a:r>
                      <a:r>
                        <a:rPr lang="fr-FR" sz="1600" b="0" kern="1200" dirty="0" err="1">
                          <a:solidFill>
                            <a:schemeClr val="tx1"/>
                          </a:solidFill>
                          <a:latin typeface="+mn-lt"/>
                          <a:ea typeface="+mn-ea"/>
                          <a:cs typeface="+mn-cs"/>
                          <a:hlinkClick r:id="rId4">
                            <a:extLst>
                              <a:ext uri="{A12FA001-AC4F-418D-AE19-62706E023703}">
                                <ahyp:hlinkClr xmlns:ahyp="http://schemas.microsoft.com/office/drawing/2018/hyperlinkcolor" val="tx"/>
                              </a:ext>
                            </a:extLst>
                          </a:hlinkClick>
                        </a:rPr>
                        <a:t>Strategies</a:t>
                      </a:r>
                      <a:r>
                        <a:rPr lang="fr-FR" sz="1600" b="0" kern="1200" dirty="0">
                          <a:solidFill>
                            <a:schemeClr val="tx1"/>
                          </a:solidFill>
                          <a:latin typeface="+mn-lt"/>
                          <a:ea typeface="+mn-ea"/>
                          <a:cs typeface="+mn-cs"/>
                        </a:rPr>
                        <a:t> Indiana </a:t>
                      </a:r>
                      <a:r>
                        <a:rPr lang="fr-FR" sz="1600" b="0" kern="1200" dirty="0" err="1">
                          <a:solidFill>
                            <a:schemeClr val="tx1"/>
                          </a:solidFill>
                          <a:latin typeface="+mn-lt"/>
                          <a:ea typeface="+mn-ea"/>
                          <a:cs typeface="+mn-cs"/>
                        </a:rPr>
                        <a:t>University</a:t>
                      </a:r>
                      <a:r>
                        <a:rPr lang="fr-FR" sz="1600" b="0" kern="1200" dirty="0">
                          <a:solidFill>
                            <a:schemeClr val="tx1"/>
                          </a:solidFill>
                          <a:latin typeface="+mn-lt"/>
                          <a:ea typeface="+mn-ea"/>
                          <a:cs typeface="+mn-cs"/>
                        </a:rPr>
                        <a:t>, USA</a:t>
                      </a:r>
                      <a:endParaRPr lang="en-US" sz="1600" b="0" kern="1200" dirty="0">
                        <a:solidFill>
                          <a:schemeClr val="tx1"/>
                        </a:solidFill>
                        <a:latin typeface="+mn-lt"/>
                        <a:ea typeface="+mn-ea"/>
                        <a:cs typeface="+mn-cs"/>
                      </a:endParaRPr>
                    </a:p>
                    <a:p>
                      <a:r>
                        <a:rPr lang="fr-FR" sz="1600" b="0" dirty="0" err="1">
                          <a:solidFill>
                            <a:schemeClr val="tx1"/>
                          </a:solidFill>
                        </a:rPr>
                        <a:t>Co-leader</a:t>
                      </a:r>
                      <a:r>
                        <a:rPr lang="fr-FR" sz="1600" b="0" dirty="0">
                          <a:solidFill>
                            <a:schemeClr val="tx1"/>
                          </a:solidFill>
                        </a:rPr>
                        <a:t> of the Babson Collaborative Research Group on Entrepreneurial Ecosystems</a:t>
                      </a:r>
                    </a:p>
                    <a:p>
                      <a:r>
                        <a:rPr lang="en-US" sz="1600" b="0" dirty="0">
                          <a:solidFill>
                            <a:schemeClr val="tx1"/>
                          </a:solidFill>
                        </a:rPr>
                        <a:t>Business Dev. Manager (Entrepreneurial Ecosystem Research Network - EERN)</a:t>
                      </a:r>
                      <a:endParaRPr lang="fr-FR" sz="16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29115788"/>
                  </a:ext>
                </a:extLst>
              </a:tr>
            </a:tbl>
          </a:graphicData>
        </a:graphic>
      </p:graphicFrame>
      <p:sp>
        <p:nvSpPr>
          <p:cNvPr id="6" name="Rectangle 5">
            <a:extLst>
              <a:ext uri="{FF2B5EF4-FFF2-40B4-BE49-F238E27FC236}">
                <a16:creationId xmlns:a16="http://schemas.microsoft.com/office/drawing/2014/main" id="{74F3B9AA-315E-B75A-425D-DF03E980030C}"/>
              </a:ext>
            </a:extLst>
          </p:cNvPr>
          <p:cNvSpPr/>
          <p:nvPr/>
        </p:nvSpPr>
        <p:spPr>
          <a:xfrm>
            <a:off x="960080" y="3041241"/>
            <a:ext cx="1425390" cy="369332"/>
          </a:xfrm>
          <a:prstGeom prst="rect">
            <a:avLst/>
          </a:prstGeom>
        </p:spPr>
        <p:txBody>
          <a:bodyPr wrap="none">
            <a:spAutoFit/>
          </a:bodyPr>
          <a:lstStyle/>
          <a:p>
            <a:r>
              <a:rPr lang="en-US" b="1" dirty="0"/>
              <a:t>Distinctions</a:t>
            </a:r>
            <a:endParaRPr lang="fr-FR" dirty="0"/>
          </a:p>
        </p:txBody>
      </p:sp>
      <p:pic>
        <p:nvPicPr>
          <p:cNvPr id="8" name="Image 7">
            <a:extLst>
              <a:ext uri="{FF2B5EF4-FFF2-40B4-BE49-F238E27FC236}">
                <a16:creationId xmlns:a16="http://schemas.microsoft.com/office/drawing/2014/main" id="{32C9EC81-ECEF-F713-B2E1-EA0E7F39FC9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499778" y="3027957"/>
            <a:ext cx="552331" cy="552331"/>
          </a:xfrm>
          <a:prstGeom prst="rect">
            <a:avLst/>
          </a:prstGeom>
        </p:spPr>
      </p:pic>
      <p:sp>
        <p:nvSpPr>
          <p:cNvPr id="9" name="Rectangle 8">
            <a:extLst>
              <a:ext uri="{FF2B5EF4-FFF2-40B4-BE49-F238E27FC236}">
                <a16:creationId xmlns:a16="http://schemas.microsoft.com/office/drawing/2014/main" id="{FE2A9B87-E9E5-44D3-C476-AD244E16EDC9}"/>
              </a:ext>
            </a:extLst>
          </p:cNvPr>
          <p:cNvSpPr/>
          <p:nvPr/>
        </p:nvSpPr>
        <p:spPr>
          <a:xfrm>
            <a:off x="7125511" y="3027958"/>
            <a:ext cx="2117887" cy="369332"/>
          </a:xfrm>
          <a:prstGeom prst="rect">
            <a:avLst/>
          </a:prstGeom>
        </p:spPr>
        <p:txBody>
          <a:bodyPr wrap="none">
            <a:spAutoFit/>
          </a:bodyPr>
          <a:lstStyle/>
          <a:p>
            <a:r>
              <a:rPr lang="en-US" b="1" dirty="0"/>
              <a:t>New publications</a:t>
            </a:r>
            <a:endParaRPr lang="fr-FR" dirty="0"/>
          </a:p>
        </p:txBody>
      </p:sp>
      <p:pic>
        <p:nvPicPr>
          <p:cNvPr id="10" name="Image 9">
            <a:extLst>
              <a:ext uri="{FF2B5EF4-FFF2-40B4-BE49-F238E27FC236}">
                <a16:creationId xmlns:a16="http://schemas.microsoft.com/office/drawing/2014/main" id="{621FEFF9-039E-3C6A-CB7E-2DB74F9C5A98}"/>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642630" y="2890593"/>
            <a:ext cx="644062" cy="644062"/>
          </a:xfrm>
          <a:prstGeom prst="rect">
            <a:avLst/>
          </a:prstGeom>
        </p:spPr>
      </p:pic>
      <p:pic>
        <p:nvPicPr>
          <p:cNvPr id="11" name="Picture 4" descr="RÃ©sultat de recherche d'images pour &quot;DRAPEAU GRECE&quot;">
            <a:extLst>
              <a:ext uri="{FF2B5EF4-FFF2-40B4-BE49-F238E27FC236}">
                <a16:creationId xmlns:a16="http://schemas.microsoft.com/office/drawing/2014/main" id="{E6EAD069-1D16-73D1-5E78-83EEDD807C4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00408" y="1062095"/>
            <a:ext cx="376304" cy="2504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RÃ©sultat de recherche d'images pour &quot;drapeau france&quot;">
            <a:extLst>
              <a:ext uri="{FF2B5EF4-FFF2-40B4-BE49-F238E27FC236}">
                <a16:creationId xmlns:a16="http://schemas.microsoft.com/office/drawing/2014/main" id="{D07D313E-9BE5-46B5-1E7B-B47D7BBF29A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00407" y="1329008"/>
            <a:ext cx="376305" cy="2504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ésultat de recherche d'images pour &quot;english flag&quot;">
            <a:extLst>
              <a:ext uri="{FF2B5EF4-FFF2-40B4-BE49-F238E27FC236}">
                <a16:creationId xmlns:a16="http://schemas.microsoft.com/office/drawing/2014/main" id="{F7A0D3A0-5DBA-E331-2A88-E3E7B2738971}"/>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943" t="18991" r="4943" b="21042"/>
          <a:stretch/>
        </p:blipFill>
        <p:spPr bwMode="auto">
          <a:xfrm>
            <a:off x="1386530" y="1595922"/>
            <a:ext cx="376305" cy="250414"/>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D2CF66BB-BD03-532D-1FD6-4AA61D75AE1A}"/>
              </a:ext>
            </a:extLst>
          </p:cNvPr>
          <p:cNvSpPr/>
          <p:nvPr/>
        </p:nvSpPr>
        <p:spPr>
          <a:xfrm>
            <a:off x="5619404" y="3524705"/>
            <a:ext cx="6653739" cy="3326232"/>
          </a:xfrm>
          <a:prstGeom prst="rect">
            <a:avLst/>
          </a:prstGeom>
        </p:spPr>
        <p:txBody>
          <a:bodyPr wrap="square">
            <a:spAutoFit/>
          </a:bodyPr>
          <a:lstStyle/>
          <a:p>
            <a:pPr marL="92075" indent="-92075">
              <a:buFont typeface="Arial" panose="020B0604020202020204" pitchFamily="34" charset="0"/>
              <a:buChar char="•"/>
            </a:pPr>
            <a:r>
              <a:rPr lang="fr-FR" sz="900" dirty="0">
                <a:solidFill>
                  <a:srgbClr val="000000"/>
                </a:solidFill>
                <a:latin typeface="Corbel" panose="020B0503020204020204" pitchFamily="34" charset="0"/>
                <a:ea typeface="Calibri" panose="020F0502020204030204" pitchFamily="34" charset="0"/>
                <a:cs typeface="Calibri" panose="020F0502020204030204" pitchFamily="34" charset="0"/>
              </a:rPr>
              <a:t>Messeghem, K., Theodoraki, C., Carayannis, E. (2023)</a:t>
            </a:r>
            <a:r>
              <a:rPr lang="fr-FR" sz="900" dirty="0">
                <a:latin typeface="Corbel" panose="020B0503020204020204" pitchFamily="34" charset="0"/>
                <a:ea typeface="Calibri" panose="020F0502020204030204" pitchFamily="34" charset="0"/>
                <a:cs typeface="Times New Roman" panose="02020603050405020304" pitchFamily="18" charset="0"/>
              </a:rPr>
              <a:t> </a:t>
            </a:r>
            <a:r>
              <a:rPr lang="fr-FR" sz="900" dirty="0">
                <a:solidFill>
                  <a:srgbClr val="000000"/>
                </a:solidFill>
                <a:latin typeface="Corbel" panose="020B0503020204020204" pitchFamily="34" charset="0"/>
                <a:ea typeface="Calibri" panose="020F0502020204030204" pitchFamily="34" charset="0"/>
                <a:cs typeface="Calibri" panose="020F0502020204030204" pitchFamily="34" charset="0"/>
              </a:rPr>
              <a:t>Pour une modélisation de l’écosystème entrepreneurial sous forme de sous-écosystèmes : Apport de l’approche des systèmes complexes adaptatifs, </a:t>
            </a:r>
            <a:r>
              <a:rPr lang="fr-FR" sz="900" i="1" dirty="0">
                <a:solidFill>
                  <a:srgbClr val="000000"/>
                </a:solidFill>
                <a:latin typeface="Corbel" panose="020B0503020204020204" pitchFamily="34" charset="0"/>
                <a:ea typeface="Calibri" panose="020F0502020204030204" pitchFamily="34" charset="0"/>
                <a:cs typeface="Times New Roman" panose="02020603050405020304" pitchFamily="18" charset="0"/>
              </a:rPr>
              <a:t>Management International</a:t>
            </a:r>
            <a:r>
              <a:rPr lang="fr-FR" sz="900" dirty="0">
                <a:solidFill>
                  <a:srgbClr val="000000"/>
                </a:solidFill>
                <a:latin typeface="Corbel" panose="020B0503020204020204" pitchFamily="34" charset="0"/>
                <a:ea typeface="Calibri" panose="020F0502020204030204" pitchFamily="34" charset="0"/>
                <a:cs typeface="Calibri" panose="020F0502020204030204" pitchFamily="34" charset="0"/>
              </a:rPr>
              <a:t> </a:t>
            </a:r>
          </a:p>
          <a:p>
            <a:pPr marL="92075" indent="-92075" algn="just">
              <a:lnSpc>
                <a:spcPct val="107000"/>
              </a:lnSpc>
              <a:buFont typeface="Arial" panose="020B0604020202020204" pitchFamily="34" charset="0"/>
              <a:buChar char="•"/>
            </a:pPr>
            <a:r>
              <a:rPr lang="en-US" sz="900" dirty="0">
                <a:solidFill>
                  <a:srgbClr val="000000"/>
                </a:solidFill>
                <a:latin typeface="Corbel" panose="020B0503020204020204" pitchFamily="34" charset="0"/>
                <a:ea typeface="Calibri" panose="020F0502020204030204" pitchFamily="34" charset="0"/>
                <a:cs typeface="Calibri" panose="020F0502020204030204" pitchFamily="34" charset="0"/>
              </a:rPr>
              <a:t>Theodoraki, C., Audretsch, D.B., Pastelakos, E. (2022) The Moderating Effect of Family Firms on SMEs Innovativeness and Internationalization, </a:t>
            </a:r>
            <a:r>
              <a:rPr lang="en-US" sz="900" i="1" dirty="0">
                <a:solidFill>
                  <a:srgbClr val="000000"/>
                </a:solidFill>
                <a:latin typeface="Corbel" panose="020B0503020204020204" pitchFamily="34" charset="0"/>
                <a:ea typeface="Calibri" panose="020F0502020204030204" pitchFamily="34" charset="0"/>
                <a:cs typeface="Calibri" panose="020F0502020204030204" pitchFamily="34" charset="0"/>
              </a:rPr>
              <a:t>Revue de </a:t>
            </a:r>
            <a:r>
              <a:rPr lang="en-US" sz="900" i="1" dirty="0" err="1">
                <a:solidFill>
                  <a:srgbClr val="000000"/>
                </a:solidFill>
                <a:latin typeface="Corbel" panose="020B0503020204020204" pitchFamily="34" charset="0"/>
                <a:ea typeface="Calibri" panose="020F0502020204030204" pitchFamily="34" charset="0"/>
                <a:cs typeface="Calibri" panose="020F0502020204030204" pitchFamily="34" charset="0"/>
              </a:rPr>
              <a:t>l’Entrepreneuriat</a:t>
            </a:r>
            <a:r>
              <a:rPr lang="en-US" sz="900" i="1" dirty="0">
                <a:solidFill>
                  <a:srgbClr val="000000"/>
                </a:solidFill>
                <a:latin typeface="Corbel" panose="020B0503020204020204" pitchFamily="34" charset="0"/>
                <a:ea typeface="Calibri" panose="020F0502020204030204" pitchFamily="34" charset="0"/>
                <a:cs typeface="Calibri" panose="020F0502020204030204" pitchFamily="34" charset="0"/>
              </a:rPr>
              <a:t> </a:t>
            </a:r>
          </a:p>
          <a:p>
            <a:pPr marL="92075" indent="-92075" algn="just">
              <a:lnSpc>
                <a:spcPct val="107000"/>
              </a:lnSpc>
              <a:buFont typeface="Arial" panose="020B0604020202020204" pitchFamily="34" charset="0"/>
              <a:buChar char="•"/>
            </a:pPr>
            <a:r>
              <a:rPr lang="en-US" sz="900" dirty="0">
                <a:latin typeface="Corbel" panose="020B0503020204020204" pitchFamily="34" charset="0"/>
                <a:ea typeface="Calibri" panose="020F0502020204030204" pitchFamily="34" charset="0"/>
                <a:cs typeface="Times New Roman" panose="02020603050405020304" pitchFamily="18" charset="0"/>
              </a:rPr>
              <a:t>Theodoraki, C. (2022), Evolution of Entrepreneurship Research: The Importance of Places, </a:t>
            </a:r>
            <a:r>
              <a:rPr lang="en-US" sz="900" i="1" dirty="0">
                <a:latin typeface="Corbel" panose="020B0503020204020204" pitchFamily="34" charset="0"/>
                <a:ea typeface="Calibri" panose="020F0502020204030204" pitchFamily="34" charset="0"/>
                <a:cs typeface="Times New Roman" panose="02020603050405020304" pitchFamily="18" charset="0"/>
              </a:rPr>
              <a:t>Revue de </a:t>
            </a:r>
            <a:r>
              <a:rPr lang="en-US" sz="900" i="1" dirty="0" err="1">
                <a:latin typeface="Corbel" panose="020B0503020204020204" pitchFamily="34" charset="0"/>
                <a:ea typeface="Calibri" panose="020F0502020204030204" pitchFamily="34" charset="0"/>
                <a:cs typeface="Times New Roman" panose="02020603050405020304" pitchFamily="18" charset="0"/>
              </a:rPr>
              <a:t>l’Entrepreneuriat</a:t>
            </a:r>
            <a:r>
              <a:rPr lang="en-US" sz="900" dirty="0">
                <a:latin typeface="Corbel" panose="020B0503020204020204" pitchFamily="34" charset="0"/>
                <a:ea typeface="Calibri" panose="020F0502020204030204" pitchFamily="34" charset="0"/>
                <a:cs typeface="Times New Roman" panose="02020603050405020304" pitchFamily="18" charset="0"/>
              </a:rPr>
              <a:t>, 21, 75-87, </a:t>
            </a:r>
            <a:r>
              <a:rPr lang="en-US" sz="900" u="sng" dirty="0">
                <a:solidFill>
                  <a:srgbClr val="0563C1"/>
                </a:solidFill>
                <a:latin typeface="Corbel" panose="020B0503020204020204" pitchFamily="34" charset="0"/>
                <a:ea typeface="Calibri" panose="020F0502020204030204" pitchFamily="34" charset="0"/>
                <a:cs typeface="Times New Roman" panose="02020603050405020304" pitchFamily="18" charset="0"/>
                <a:hlinkClick r:id="rId12"/>
              </a:rPr>
              <a:t>Access</a:t>
            </a:r>
            <a:r>
              <a:rPr lang="en-US" sz="900" u="sng" dirty="0">
                <a:solidFill>
                  <a:srgbClr val="0563C1"/>
                </a:solidFill>
                <a:latin typeface="Corbel" panose="020B0503020204020204" pitchFamily="34" charset="0"/>
                <a:ea typeface="Calibri" panose="020F0502020204030204" pitchFamily="34" charset="0"/>
                <a:cs typeface="Times New Roman" panose="02020603050405020304" pitchFamily="18" charset="0"/>
              </a:rPr>
              <a:t>.</a:t>
            </a:r>
          </a:p>
          <a:p>
            <a:pPr marL="92075" indent="-92075" algn="just">
              <a:lnSpc>
                <a:spcPct val="107000"/>
              </a:lnSpc>
              <a:buFont typeface="Arial" panose="020B0604020202020204" pitchFamily="34" charset="0"/>
              <a:buChar char="•"/>
            </a:pPr>
            <a:r>
              <a:rPr lang="en-US" sz="900" dirty="0" err="1">
                <a:solidFill>
                  <a:srgbClr val="000000"/>
                </a:solidFill>
                <a:latin typeface="Corbel" panose="020B0503020204020204" pitchFamily="34" charset="0"/>
                <a:ea typeface="Calibri" panose="020F0502020204030204" pitchFamily="34" charset="0"/>
                <a:cs typeface="Calibri" panose="020F0502020204030204" pitchFamily="34" charset="0"/>
              </a:rPr>
              <a:t>Sureka</a:t>
            </a:r>
            <a:r>
              <a:rPr lang="en-US" sz="900" dirty="0">
                <a:solidFill>
                  <a:srgbClr val="000000"/>
                </a:solidFill>
                <a:latin typeface="Corbel" panose="020B0503020204020204" pitchFamily="34" charset="0"/>
                <a:ea typeface="Calibri" panose="020F0502020204030204" pitchFamily="34" charset="0"/>
                <a:cs typeface="Calibri" panose="020F0502020204030204" pitchFamily="34" charset="0"/>
              </a:rPr>
              <a:t>, R., Kumar, S., Mukherjee, D., </a:t>
            </a:r>
            <a:r>
              <a:rPr lang="en-US" sz="900" dirty="0">
                <a:latin typeface="Corbel" panose="020B0503020204020204" pitchFamily="34" charset="0"/>
                <a:ea typeface="Calibri" panose="020F0502020204030204" pitchFamily="34" charset="0"/>
                <a:cs typeface="Times New Roman" panose="02020603050405020304" pitchFamily="18" charset="0"/>
              </a:rPr>
              <a:t>Theodoraki, C. (2022) </a:t>
            </a:r>
            <a:r>
              <a:rPr lang="en-US" sz="900" dirty="0">
                <a:solidFill>
                  <a:srgbClr val="000000"/>
                </a:solidFill>
                <a:latin typeface="Corbel" panose="020B0503020204020204" pitchFamily="34" charset="0"/>
                <a:ea typeface="Calibri" panose="020F0502020204030204" pitchFamily="34" charset="0"/>
                <a:cs typeface="Calibri" panose="020F0502020204030204" pitchFamily="34" charset="0"/>
              </a:rPr>
              <a:t>What restricts SMEs from adopting sophisticated capital budgeting practices? </a:t>
            </a:r>
            <a:r>
              <a:rPr lang="en-US" sz="900" i="1" dirty="0">
                <a:latin typeface="Corbel" panose="020B0503020204020204" pitchFamily="34" charset="0"/>
                <a:ea typeface="Calibri" panose="020F0502020204030204" pitchFamily="34" charset="0"/>
                <a:cs typeface="Times New Roman" panose="02020603050405020304" pitchFamily="18" charset="0"/>
              </a:rPr>
              <a:t>Small Business Economics</a:t>
            </a:r>
            <a:r>
              <a:rPr lang="en-US" sz="900" dirty="0">
                <a:latin typeface="Corbel" panose="020B0503020204020204" pitchFamily="34" charset="0"/>
                <a:ea typeface="Calibri" panose="020F0502020204030204" pitchFamily="34" charset="0"/>
                <a:cs typeface="Times New Roman" panose="02020603050405020304" pitchFamily="18" charset="0"/>
              </a:rPr>
              <a:t>, </a:t>
            </a:r>
            <a:r>
              <a:rPr lang="en-US" sz="900" u="sng" dirty="0">
                <a:solidFill>
                  <a:srgbClr val="0563C1"/>
                </a:solidFill>
                <a:latin typeface="Corbel" panose="020B0503020204020204" pitchFamily="34" charset="0"/>
                <a:ea typeface="Calibri" panose="020F0502020204030204" pitchFamily="34" charset="0"/>
                <a:cs typeface="Times New Roman" panose="02020603050405020304" pitchFamily="18" charset="0"/>
                <a:hlinkClick r:id="rId13"/>
              </a:rPr>
              <a:t>Read online</a:t>
            </a:r>
            <a:r>
              <a:rPr lang="en-US" sz="900" dirty="0">
                <a:latin typeface="Corbel" panose="020B0503020204020204" pitchFamily="34" charset="0"/>
                <a:ea typeface="Calibri" panose="020F0502020204030204" pitchFamily="34" charset="0"/>
                <a:cs typeface="Times New Roman" panose="02020603050405020304" pitchFamily="18" charset="0"/>
              </a:rPr>
              <a:t>. </a:t>
            </a:r>
            <a:endParaRPr lang="en-US" sz="900" dirty="0">
              <a:solidFill>
                <a:srgbClr val="000000"/>
              </a:solidFill>
              <a:latin typeface="Corbel" panose="020B0503020204020204" pitchFamily="34" charset="0"/>
              <a:ea typeface="Calibri" panose="020F0502020204030204" pitchFamily="34" charset="0"/>
              <a:cs typeface="Calibri" panose="020F0502020204030204" pitchFamily="34" charset="0"/>
            </a:endParaRPr>
          </a:p>
          <a:p>
            <a:pPr marL="92075" indent="-92075">
              <a:buFont typeface="Arial" panose="020B0604020202020204" pitchFamily="34" charset="0"/>
              <a:buChar char="•"/>
            </a:pPr>
            <a:r>
              <a:rPr lang="en-US" sz="900" b="0" i="0" dirty="0">
                <a:solidFill>
                  <a:srgbClr val="000000"/>
                </a:solidFill>
                <a:effectLst/>
                <a:latin typeface="Corbel" panose="020B0503020204020204" pitchFamily="34" charset="0"/>
                <a:ea typeface="Calibri" panose="020F0502020204030204" pitchFamily="34" charset="0"/>
                <a:cs typeface="Calibri" panose="020F0502020204030204" pitchFamily="34" charset="0"/>
              </a:rPr>
              <a:t>Cloitre, A., Dos Santos </a:t>
            </a:r>
            <a:r>
              <a:rPr lang="en-US" sz="900" b="0" i="0" dirty="0" err="1">
                <a:solidFill>
                  <a:srgbClr val="000000"/>
                </a:solidFill>
                <a:effectLst/>
                <a:latin typeface="Corbel" panose="020B0503020204020204" pitchFamily="34" charset="0"/>
                <a:ea typeface="Calibri" panose="020F0502020204030204" pitchFamily="34" charset="0"/>
                <a:cs typeface="Calibri" panose="020F0502020204030204" pitchFamily="34" charset="0"/>
              </a:rPr>
              <a:t>Paulino</a:t>
            </a:r>
            <a:r>
              <a:rPr lang="en-US" sz="900" b="0" i="0" dirty="0">
                <a:solidFill>
                  <a:srgbClr val="000000"/>
                </a:solidFill>
                <a:effectLst/>
                <a:latin typeface="Corbel" panose="020B0503020204020204" pitchFamily="34" charset="0"/>
                <a:ea typeface="Calibri" panose="020F0502020204030204" pitchFamily="34" charset="0"/>
                <a:cs typeface="Calibri" panose="020F0502020204030204" pitchFamily="34" charset="0"/>
              </a:rPr>
              <a:t>, V., Theodoraki, C. (2022) The quadruple/quintuple helix model in entrepreneurial ecosystems: an institutional perspective on the space case study, </a:t>
            </a:r>
            <a:r>
              <a:rPr lang="en-US" sz="900" i="1" dirty="0">
                <a:solidFill>
                  <a:srgbClr val="000000"/>
                </a:solidFill>
                <a:effectLst/>
                <a:latin typeface="Corbel" panose="020B0503020204020204" pitchFamily="34" charset="0"/>
                <a:ea typeface="Calibri" panose="020F0502020204030204" pitchFamily="34" charset="0"/>
                <a:cs typeface="Times New Roman" panose="02020603050405020304" pitchFamily="18" charset="0"/>
              </a:rPr>
              <a:t>R&amp;D Management</a:t>
            </a:r>
            <a:r>
              <a:rPr lang="en-US" sz="900" b="0" i="0" dirty="0">
                <a:solidFill>
                  <a:srgbClr val="000000"/>
                </a:solidFill>
                <a:effectLst/>
                <a:latin typeface="Corbel" panose="020B0503020204020204" pitchFamily="34" charset="0"/>
                <a:ea typeface="Calibri" panose="020F0502020204030204" pitchFamily="34" charset="0"/>
                <a:cs typeface="Calibri" panose="020F0502020204030204" pitchFamily="34" charset="0"/>
              </a:rPr>
              <a:t>, </a:t>
            </a:r>
            <a:r>
              <a:rPr lang="en-US" sz="900" u="sng" dirty="0">
                <a:solidFill>
                  <a:srgbClr val="0563C1"/>
                </a:solidFill>
                <a:effectLst/>
                <a:latin typeface="Corbel" panose="020B0503020204020204" pitchFamily="34" charset="0"/>
                <a:ea typeface="Calibri" panose="020F0502020204030204" pitchFamily="34" charset="0"/>
                <a:cs typeface="Times New Roman" panose="02020603050405020304" pitchFamily="18" charset="0"/>
                <a:hlinkClick r:id="rId14"/>
              </a:rPr>
              <a:t>Open Access</a:t>
            </a:r>
            <a:endParaRPr lang="en-US" sz="900" u="sng" dirty="0">
              <a:solidFill>
                <a:srgbClr val="0563C1"/>
              </a:solidFill>
              <a:effectLst/>
              <a:latin typeface="Corbel" panose="020B0503020204020204" pitchFamily="34" charset="0"/>
              <a:ea typeface="Calibri" panose="020F0502020204030204" pitchFamily="34" charset="0"/>
              <a:cs typeface="Times New Roman" panose="02020603050405020304" pitchFamily="18" charset="0"/>
            </a:endParaRPr>
          </a:p>
          <a:p>
            <a:pPr marL="92075" indent="-92075">
              <a:buFont typeface="Arial" panose="020B0604020202020204" pitchFamily="34" charset="0"/>
              <a:buChar char="•"/>
            </a:pPr>
            <a:r>
              <a:rPr lang="en-US" sz="900" b="0" i="0" dirty="0">
                <a:solidFill>
                  <a:srgbClr val="000000"/>
                </a:solidFill>
                <a:effectLst/>
                <a:latin typeface="Corbel" panose="020B0503020204020204" pitchFamily="34" charset="0"/>
                <a:ea typeface="Calibri" panose="020F0502020204030204" pitchFamily="34" charset="0"/>
                <a:cs typeface="Calibri" panose="020F0502020204030204" pitchFamily="34" charset="0"/>
              </a:rPr>
              <a:t>Pastelakos, E., Theodoraki, C., Catanzaro, A. (2022) The role of innovation and internationalization support in small- and medium-sized enterprises’ export performance, </a:t>
            </a:r>
            <a:r>
              <a:rPr lang="en-US" sz="900" i="1" dirty="0">
                <a:solidFill>
                  <a:srgbClr val="000000"/>
                </a:solidFill>
                <a:effectLst/>
                <a:latin typeface="Corbel" panose="020B0503020204020204" pitchFamily="34" charset="0"/>
                <a:ea typeface="Calibri" panose="020F0502020204030204" pitchFamily="34" charset="0"/>
                <a:cs typeface="Times New Roman" panose="02020603050405020304" pitchFamily="18" charset="0"/>
              </a:rPr>
              <a:t>European Management Review,</a:t>
            </a:r>
            <a:r>
              <a:rPr lang="en-US" sz="900" i="1" dirty="0">
                <a:solidFill>
                  <a:srgbClr val="000000"/>
                </a:solidFill>
                <a:effectLst/>
                <a:latin typeface="Corbel" panose="020B0503020204020204" pitchFamily="34" charset="0"/>
                <a:ea typeface="Calibri" panose="020F0502020204030204" pitchFamily="34" charset="0"/>
                <a:cs typeface="Calibri" panose="020F0502020204030204" pitchFamily="34" charset="0"/>
              </a:rPr>
              <a:t> </a:t>
            </a:r>
            <a:r>
              <a:rPr lang="en-US" sz="900" b="0" i="0" dirty="0">
                <a:solidFill>
                  <a:srgbClr val="000000"/>
                </a:solidFill>
                <a:effectLst/>
                <a:latin typeface="Corbel" panose="020B0503020204020204" pitchFamily="34" charset="0"/>
                <a:ea typeface="Calibri" panose="020F0502020204030204" pitchFamily="34" charset="0"/>
                <a:cs typeface="Calibri" panose="020F0502020204030204" pitchFamily="34" charset="0"/>
              </a:rPr>
              <a:t>1–17. </a:t>
            </a:r>
            <a:r>
              <a:rPr lang="en-US" sz="900" u="sng" dirty="0">
                <a:solidFill>
                  <a:srgbClr val="0563C1"/>
                </a:solidFill>
                <a:effectLst/>
                <a:latin typeface="Corbel" panose="020B0503020204020204" pitchFamily="34" charset="0"/>
                <a:ea typeface="Calibri" panose="020F0502020204030204" pitchFamily="34" charset="0"/>
                <a:cs typeface="Calibri" panose="020F0502020204030204" pitchFamily="34" charset="0"/>
                <a:hlinkClick r:id="rId15"/>
              </a:rPr>
              <a:t>Read online</a:t>
            </a:r>
            <a:endParaRPr lang="en-US" sz="900" dirty="0">
              <a:solidFill>
                <a:srgbClr val="1F1A1B"/>
              </a:solidFill>
              <a:latin typeface="Corbel" panose="020B0503020204020204" pitchFamily="34" charset="0"/>
              <a:ea typeface="Times New Roman" panose="02020603050405020304" pitchFamily="18" charset="0"/>
              <a:cs typeface="Calibri" panose="020F0502020204030204" pitchFamily="34" charset="0"/>
            </a:endParaRPr>
          </a:p>
          <a:p>
            <a:pPr marL="92075" indent="-92075">
              <a:buFont typeface="Arial" panose="020B0604020202020204" pitchFamily="34" charset="0"/>
              <a:buChar char="•"/>
            </a:pPr>
            <a:r>
              <a:rPr lang="en-US" sz="900" dirty="0">
                <a:solidFill>
                  <a:srgbClr val="1F1A1B"/>
                </a:solidFill>
                <a:latin typeface="Corbel" panose="020B0503020204020204" pitchFamily="34" charset="0"/>
                <a:ea typeface="Times New Roman" panose="02020603050405020304" pitchFamily="18" charset="0"/>
                <a:cs typeface="Calibri" panose="020F0502020204030204" pitchFamily="34" charset="0"/>
              </a:rPr>
              <a:t>Theodoraki, C., Dana, L.P., Caputo, A. (2022), Building sustainable entrepreneurial ecosystems: A holistic approach, </a:t>
            </a:r>
            <a:r>
              <a:rPr lang="en-US" sz="900" i="1" dirty="0">
                <a:solidFill>
                  <a:srgbClr val="1F1A1B"/>
                </a:solidFill>
                <a:latin typeface="Corbel" panose="020B0503020204020204" pitchFamily="34" charset="0"/>
                <a:ea typeface="Times New Roman" panose="02020603050405020304" pitchFamily="18" charset="0"/>
                <a:cs typeface="Calibri" panose="020F0502020204030204" pitchFamily="34" charset="0"/>
              </a:rPr>
              <a:t>Journal of Business Research, </a:t>
            </a:r>
            <a:r>
              <a:rPr lang="fr-FR" sz="900" u="sng" dirty="0" err="1">
                <a:solidFill>
                  <a:srgbClr val="0563C1"/>
                </a:solidFill>
                <a:effectLst/>
                <a:latin typeface="Corbel" panose="020B0503020204020204" pitchFamily="34" charset="0"/>
                <a:ea typeface="Calibri" panose="020F0502020204030204" pitchFamily="34" charset="0"/>
                <a:cs typeface="Times New Roman" panose="02020603050405020304" pitchFamily="18" charset="0"/>
                <a:hlinkClick r:id="rId16"/>
              </a:rPr>
              <a:t>Early</a:t>
            </a:r>
            <a:r>
              <a:rPr lang="fr-FR" sz="900" u="sng" dirty="0">
                <a:solidFill>
                  <a:srgbClr val="0563C1"/>
                </a:solidFill>
                <a:effectLst/>
                <a:latin typeface="Corbel" panose="020B0503020204020204" pitchFamily="34" charset="0"/>
                <a:ea typeface="Calibri" panose="020F0502020204030204" pitchFamily="34" charset="0"/>
                <a:cs typeface="Times New Roman" panose="02020603050405020304" pitchFamily="18" charset="0"/>
                <a:hlinkClick r:id="rId16"/>
              </a:rPr>
              <a:t> </a:t>
            </a:r>
            <a:r>
              <a:rPr lang="fr-FR" sz="900" u="sng" dirty="0" err="1">
                <a:solidFill>
                  <a:srgbClr val="0563C1"/>
                </a:solidFill>
                <a:effectLst/>
                <a:latin typeface="Corbel" panose="020B0503020204020204" pitchFamily="34" charset="0"/>
                <a:ea typeface="Calibri" panose="020F0502020204030204" pitchFamily="34" charset="0"/>
                <a:cs typeface="Times New Roman" panose="02020603050405020304" pitchFamily="18" charset="0"/>
                <a:hlinkClick r:id="rId16"/>
              </a:rPr>
              <a:t>access</a:t>
            </a:r>
            <a:endParaRPr lang="en-US" sz="900" i="1" dirty="0">
              <a:solidFill>
                <a:srgbClr val="1F1A1B"/>
              </a:solidFill>
              <a:latin typeface="Corbel" panose="020B0503020204020204" pitchFamily="34" charset="0"/>
              <a:ea typeface="Times New Roman" panose="02020603050405020304" pitchFamily="18" charset="0"/>
              <a:cs typeface="Calibri" panose="020F0502020204030204" pitchFamily="34" charset="0"/>
            </a:endParaRPr>
          </a:p>
          <a:p>
            <a:pPr marL="92075" indent="-92075">
              <a:buFont typeface="Arial" panose="020B0604020202020204" pitchFamily="34" charset="0"/>
              <a:buChar char="•"/>
            </a:pPr>
            <a:r>
              <a:rPr lang="fr-FR" sz="900" dirty="0">
                <a:solidFill>
                  <a:srgbClr val="1F1A1B"/>
                </a:solidFill>
                <a:latin typeface="Corbel" panose="020B0503020204020204" pitchFamily="34" charset="0"/>
                <a:ea typeface="Times New Roman" panose="02020603050405020304" pitchFamily="18" charset="0"/>
                <a:cs typeface="Calibri" panose="020F0502020204030204" pitchFamily="34" charset="0"/>
              </a:rPr>
              <a:t>Theodoraki, C. ; Messeghem, K. ; Audretsch, D. (2022) The </a:t>
            </a:r>
            <a:r>
              <a:rPr lang="fr-FR" sz="900" dirty="0" err="1">
                <a:solidFill>
                  <a:srgbClr val="1F1A1B"/>
                </a:solidFill>
                <a:latin typeface="Corbel" panose="020B0503020204020204" pitchFamily="34" charset="0"/>
                <a:ea typeface="Times New Roman" panose="02020603050405020304" pitchFamily="18" charset="0"/>
                <a:cs typeface="Calibri" panose="020F0502020204030204" pitchFamily="34" charset="0"/>
              </a:rPr>
              <a:t>Effectiveness</a:t>
            </a:r>
            <a:r>
              <a:rPr lang="fr-FR" sz="900" dirty="0">
                <a:solidFill>
                  <a:srgbClr val="1F1A1B"/>
                </a:solidFill>
                <a:latin typeface="Corbel" panose="020B0503020204020204" pitchFamily="34" charset="0"/>
                <a:ea typeface="Times New Roman" panose="02020603050405020304" pitchFamily="18" charset="0"/>
                <a:cs typeface="Calibri" panose="020F0502020204030204" pitchFamily="34" charset="0"/>
              </a:rPr>
              <a:t> of </a:t>
            </a:r>
            <a:r>
              <a:rPr lang="fr-FR" sz="900" dirty="0" err="1">
                <a:solidFill>
                  <a:srgbClr val="1F1A1B"/>
                </a:solidFill>
                <a:latin typeface="Corbel" panose="020B0503020204020204" pitchFamily="34" charset="0"/>
                <a:ea typeface="Times New Roman" panose="02020603050405020304" pitchFamily="18" charset="0"/>
                <a:cs typeface="Calibri" panose="020F0502020204030204" pitchFamily="34" charset="0"/>
              </a:rPr>
              <a:t>Incubators</a:t>
            </a:r>
            <a:r>
              <a:rPr lang="fr-FR" sz="900" dirty="0">
                <a:solidFill>
                  <a:srgbClr val="1F1A1B"/>
                </a:solidFill>
                <a:latin typeface="Corbel" panose="020B0503020204020204" pitchFamily="34" charset="0"/>
                <a:ea typeface="Times New Roman" panose="02020603050405020304" pitchFamily="18" charset="0"/>
                <a:cs typeface="Calibri" panose="020F0502020204030204" pitchFamily="34" charset="0"/>
              </a:rPr>
              <a:t>’ </a:t>
            </a:r>
            <a:r>
              <a:rPr lang="fr-FR" sz="900" dirty="0" err="1">
                <a:solidFill>
                  <a:srgbClr val="1F1A1B"/>
                </a:solidFill>
                <a:latin typeface="Corbel" panose="020B0503020204020204" pitchFamily="34" charset="0"/>
                <a:ea typeface="Times New Roman" panose="02020603050405020304" pitchFamily="18" charset="0"/>
                <a:cs typeface="Calibri" panose="020F0502020204030204" pitchFamily="34" charset="0"/>
              </a:rPr>
              <a:t>Co-Opetition</a:t>
            </a:r>
            <a:r>
              <a:rPr lang="fr-FR" sz="900" dirty="0">
                <a:solidFill>
                  <a:srgbClr val="1F1A1B"/>
                </a:solidFill>
                <a:latin typeface="Corbel" panose="020B0503020204020204" pitchFamily="34" charset="0"/>
                <a:ea typeface="Times New Roman" panose="02020603050405020304" pitchFamily="18" charset="0"/>
                <a:cs typeface="Calibri" panose="020F0502020204030204" pitchFamily="34" charset="0"/>
              </a:rPr>
              <a:t> </a:t>
            </a:r>
            <a:r>
              <a:rPr lang="fr-FR" sz="900" dirty="0" err="1">
                <a:solidFill>
                  <a:srgbClr val="1F1A1B"/>
                </a:solidFill>
                <a:latin typeface="Corbel" panose="020B0503020204020204" pitchFamily="34" charset="0"/>
                <a:ea typeface="Times New Roman" panose="02020603050405020304" pitchFamily="18" charset="0"/>
                <a:cs typeface="Calibri" panose="020F0502020204030204" pitchFamily="34" charset="0"/>
              </a:rPr>
              <a:t>Strategy</a:t>
            </a:r>
            <a:r>
              <a:rPr lang="fr-FR" sz="900" dirty="0">
                <a:solidFill>
                  <a:srgbClr val="1F1A1B"/>
                </a:solidFill>
                <a:latin typeface="Corbel" panose="020B0503020204020204" pitchFamily="34" charset="0"/>
                <a:ea typeface="Times New Roman" panose="02020603050405020304" pitchFamily="18" charset="0"/>
                <a:cs typeface="Calibri" panose="020F0502020204030204" pitchFamily="34" charset="0"/>
              </a:rPr>
              <a:t> in the Entrepreneurial Ecosystem : </a:t>
            </a:r>
            <a:r>
              <a:rPr lang="fr-FR" sz="900" dirty="0" err="1">
                <a:solidFill>
                  <a:srgbClr val="1F1A1B"/>
                </a:solidFill>
                <a:latin typeface="Corbel" panose="020B0503020204020204" pitchFamily="34" charset="0"/>
                <a:ea typeface="Times New Roman" panose="02020603050405020304" pitchFamily="18" charset="0"/>
                <a:cs typeface="Calibri" panose="020F0502020204030204" pitchFamily="34" charset="0"/>
              </a:rPr>
              <a:t>Empirical</a:t>
            </a:r>
            <a:r>
              <a:rPr lang="fr-FR" sz="900" dirty="0">
                <a:solidFill>
                  <a:srgbClr val="1F1A1B"/>
                </a:solidFill>
                <a:latin typeface="Corbel" panose="020B0503020204020204" pitchFamily="34" charset="0"/>
                <a:ea typeface="Times New Roman" panose="02020603050405020304" pitchFamily="18" charset="0"/>
                <a:cs typeface="Calibri" panose="020F0502020204030204" pitchFamily="34" charset="0"/>
              </a:rPr>
              <a:t> Evidence from France, </a:t>
            </a:r>
            <a:r>
              <a:rPr lang="fr-FR" sz="900" i="1" dirty="0">
                <a:solidFill>
                  <a:srgbClr val="1F1A1B"/>
                </a:solidFill>
                <a:latin typeface="Corbel" panose="020B0503020204020204" pitchFamily="34" charset="0"/>
                <a:ea typeface="Times New Roman" panose="02020603050405020304" pitchFamily="18" charset="0"/>
                <a:cs typeface="Calibri" panose="020F0502020204030204" pitchFamily="34" charset="0"/>
              </a:rPr>
              <a:t>IEEE TEM</a:t>
            </a:r>
            <a:r>
              <a:rPr lang="fr-FR" sz="900" dirty="0">
                <a:solidFill>
                  <a:srgbClr val="1F1A1B"/>
                </a:solidFill>
                <a:latin typeface="Corbel" panose="020B0503020204020204" pitchFamily="34" charset="0"/>
                <a:ea typeface="Times New Roman" panose="02020603050405020304" pitchFamily="18" charset="0"/>
                <a:cs typeface="Calibri" panose="020F0502020204030204" pitchFamily="34" charset="0"/>
              </a:rPr>
              <a:t>, </a:t>
            </a:r>
            <a:r>
              <a:rPr lang="en-US" sz="900" u="sng" dirty="0">
                <a:latin typeface="Corbel" panose="020B0503020204020204" pitchFamily="34" charset="0"/>
                <a:hlinkClick r:id="rId17"/>
              </a:rPr>
              <a:t>Early access</a:t>
            </a:r>
            <a:endParaRPr lang="fr-FR" sz="900" dirty="0">
              <a:solidFill>
                <a:srgbClr val="1F1A1B"/>
              </a:solidFill>
              <a:latin typeface="Corbel" panose="020B0503020204020204" pitchFamily="34" charset="0"/>
              <a:ea typeface="Times New Roman" panose="02020603050405020304" pitchFamily="18" charset="0"/>
              <a:cs typeface="Calibri" panose="020F0502020204030204" pitchFamily="34" charset="0"/>
            </a:endParaRPr>
          </a:p>
          <a:p>
            <a:pPr marL="92075" indent="-92075">
              <a:buFont typeface="Arial" panose="020B0604020202020204" pitchFamily="34" charset="0"/>
              <a:buChar char="•"/>
            </a:pPr>
            <a:r>
              <a:rPr lang="fr-FR" sz="900" dirty="0">
                <a:solidFill>
                  <a:srgbClr val="1F1A1B"/>
                </a:solidFill>
                <a:latin typeface="Corbel" panose="020B0503020204020204" pitchFamily="34" charset="0"/>
                <a:ea typeface="Times New Roman" panose="02020603050405020304" pitchFamily="18" charset="0"/>
                <a:cs typeface="Calibri" panose="020F0502020204030204" pitchFamily="34" charset="0"/>
              </a:rPr>
              <a:t>Theodoraki, C. (2021), Ecosystème entrepreneurial académique : vers l’élaboration d’une stratégie écosystémique efficace, </a:t>
            </a:r>
            <a:r>
              <a:rPr lang="fr-FR" sz="900" i="1" dirty="0">
                <a:solidFill>
                  <a:srgbClr val="1F1A1B"/>
                </a:solidFill>
                <a:latin typeface="Corbel" panose="020B0503020204020204" pitchFamily="34" charset="0"/>
                <a:ea typeface="Times New Roman" panose="02020603050405020304" pitchFamily="18" charset="0"/>
                <a:cs typeface="Calibri" panose="020F0502020204030204" pitchFamily="34" charset="0"/>
              </a:rPr>
              <a:t>Revue internationale PME, 34(3-4), 68-89.</a:t>
            </a:r>
            <a:r>
              <a:rPr lang="fr-FR" sz="900" u="sng" dirty="0">
                <a:solidFill>
                  <a:srgbClr val="0563C1"/>
                </a:solidFill>
                <a:effectLst/>
                <a:latin typeface="Corbel" panose="020B0503020204020204" pitchFamily="34" charset="0"/>
                <a:ea typeface="Calibri" panose="020F0502020204030204" pitchFamily="34" charset="0"/>
                <a:cs typeface="Times New Roman" panose="02020603050405020304" pitchFamily="18" charset="0"/>
                <a:hlinkClick r:id="rId16"/>
              </a:rPr>
              <a:t> </a:t>
            </a:r>
            <a:r>
              <a:rPr lang="fr-FR" sz="900" u="sng" dirty="0" err="1">
                <a:solidFill>
                  <a:srgbClr val="0563C1"/>
                </a:solidFill>
                <a:effectLst/>
                <a:latin typeface="Corbel" panose="020B0503020204020204" pitchFamily="34" charset="0"/>
                <a:ea typeface="Calibri" panose="020F0502020204030204" pitchFamily="34" charset="0"/>
                <a:cs typeface="Times New Roman" panose="02020603050405020304" pitchFamily="18" charset="0"/>
                <a:hlinkClick r:id="rId18"/>
              </a:rPr>
              <a:t>Early</a:t>
            </a:r>
            <a:r>
              <a:rPr lang="fr-FR" sz="900" u="sng" dirty="0">
                <a:solidFill>
                  <a:srgbClr val="0563C1"/>
                </a:solidFill>
                <a:effectLst/>
                <a:latin typeface="Corbel" panose="020B0503020204020204" pitchFamily="34" charset="0"/>
                <a:ea typeface="Calibri" panose="020F0502020204030204" pitchFamily="34" charset="0"/>
                <a:cs typeface="Times New Roman" panose="02020603050405020304" pitchFamily="18" charset="0"/>
                <a:hlinkClick r:id="rId18"/>
              </a:rPr>
              <a:t> </a:t>
            </a:r>
            <a:r>
              <a:rPr lang="fr-FR" sz="900" u="sng" dirty="0" err="1">
                <a:solidFill>
                  <a:srgbClr val="0563C1"/>
                </a:solidFill>
                <a:effectLst/>
                <a:latin typeface="Corbel" panose="020B0503020204020204" pitchFamily="34" charset="0"/>
                <a:ea typeface="Calibri" panose="020F0502020204030204" pitchFamily="34" charset="0"/>
                <a:cs typeface="Times New Roman" panose="02020603050405020304" pitchFamily="18" charset="0"/>
                <a:hlinkClick r:id="rId18"/>
              </a:rPr>
              <a:t>access</a:t>
            </a:r>
            <a:endParaRPr lang="fr-FR" sz="900" u="sng" dirty="0">
              <a:solidFill>
                <a:srgbClr val="0563C1"/>
              </a:solidFill>
              <a:effectLst/>
              <a:latin typeface="Corbel" panose="020B0503020204020204" pitchFamily="34" charset="0"/>
              <a:ea typeface="Calibri" panose="020F0502020204030204" pitchFamily="34" charset="0"/>
              <a:cs typeface="Times New Roman" panose="02020603050405020304" pitchFamily="18" charset="0"/>
            </a:endParaRPr>
          </a:p>
          <a:p>
            <a:pPr marL="92075" indent="-92075">
              <a:buFont typeface="Arial" panose="020B0604020202020204" pitchFamily="34" charset="0"/>
              <a:buChar char="•"/>
            </a:pPr>
            <a:r>
              <a:rPr lang="fr-FR" sz="900" dirty="0">
                <a:solidFill>
                  <a:srgbClr val="1F1A1B"/>
                </a:solidFill>
                <a:latin typeface="Corbel" panose="020B0503020204020204" pitchFamily="34" charset="0"/>
                <a:ea typeface="Times New Roman" panose="02020603050405020304" pitchFamily="18" charset="0"/>
                <a:cs typeface="Calibri" panose="020F0502020204030204" pitchFamily="34" charset="0"/>
              </a:rPr>
              <a:t>Lô, A. ; Theodoraki, C. (2021). </a:t>
            </a:r>
            <a:r>
              <a:rPr lang="fr-FR" sz="900" dirty="0" err="1">
                <a:solidFill>
                  <a:srgbClr val="1F1A1B"/>
                </a:solidFill>
                <a:latin typeface="Corbel" panose="020B0503020204020204" pitchFamily="34" charset="0"/>
                <a:ea typeface="Times New Roman" panose="02020603050405020304" pitchFamily="18" charset="0"/>
                <a:cs typeface="Calibri" panose="020F0502020204030204" pitchFamily="34" charset="0"/>
              </a:rPr>
              <a:t>Achieving</a:t>
            </a:r>
            <a:r>
              <a:rPr lang="fr-FR" sz="900" dirty="0">
                <a:solidFill>
                  <a:srgbClr val="1F1A1B"/>
                </a:solidFill>
                <a:latin typeface="Corbel" panose="020B0503020204020204" pitchFamily="34" charset="0"/>
                <a:ea typeface="Times New Roman" panose="02020603050405020304" pitchFamily="18" charset="0"/>
                <a:cs typeface="Calibri" panose="020F0502020204030204" pitchFamily="34" charset="0"/>
              </a:rPr>
              <a:t> </a:t>
            </a:r>
            <a:r>
              <a:rPr lang="fr-FR" sz="900" dirty="0" err="1">
                <a:solidFill>
                  <a:srgbClr val="1F1A1B"/>
                </a:solidFill>
                <a:latin typeface="Corbel" panose="020B0503020204020204" pitchFamily="34" charset="0"/>
                <a:ea typeface="Times New Roman" panose="02020603050405020304" pitchFamily="18" charset="0"/>
                <a:cs typeface="Calibri" panose="020F0502020204030204" pitchFamily="34" charset="0"/>
              </a:rPr>
              <a:t>Interorganizational</a:t>
            </a:r>
            <a:r>
              <a:rPr lang="fr-FR" sz="900" dirty="0">
                <a:solidFill>
                  <a:srgbClr val="1F1A1B"/>
                </a:solidFill>
                <a:latin typeface="Corbel" panose="020B0503020204020204" pitchFamily="34" charset="0"/>
                <a:ea typeface="Times New Roman" panose="02020603050405020304" pitchFamily="18" charset="0"/>
                <a:cs typeface="Calibri" panose="020F0502020204030204" pitchFamily="34" charset="0"/>
              </a:rPr>
              <a:t> </a:t>
            </a:r>
            <a:r>
              <a:rPr lang="fr-FR" sz="900" dirty="0" err="1">
                <a:solidFill>
                  <a:srgbClr val="1F1A1B"/>
                </a:solidFill>
                <a:latin typeface="Corbel" panose="020B0503020204020204" pitchFamily="34" charset="0"/>
                <a:ea typeface="Times New Roman" panose="02020603050405020304" pitchFamily="18" charset="0"/>
                <a:cs typeface="Calibri" panose="020F0502020204030204" pitchFamily="34" charset="0"/>
              </a:rPr>
              <a:t>Ambidexterity</a:t>
            </a:r>
            <a:r>
              <a:rPr lang="fr-FR" sz="900" dirty="0">
                <a:solidFill>
                  <a:srgbClr val="1F1A1B"/>
                </a:solidFill>
                <a:latin typeface="Corbel" panose="020B0503020204020204" pitchFamily="34" charset="0"/>
                <a:ea typeface="Times New Roman" panose="02020603050405020304" pitchFamily="18" charset="0"/>
                <a:cs typeface="Calibri" panose="020F0502020204030204" pitchFamily="34" charset="0"/>
              </a:rPr>
              <a:t> </a:t>
            </a:r>
            <a:r>
              <a:rPr lang="fr-FR" sz="900" dirty="0" err="1">
                <a:solidFill>
                  <a:srgbClr val="1F1A1B"/>
                </a:solidFill>
                <a:latin typeface="Corbel" panose="020B0503020204020204" pitchFamily="34" charset="0"/>
                <a:ea typeface="Times New Roman" panose="02020603050405020304" pitchFamily="18" charset="0"/>
                <a:cs typeface="Calibri" panose="020F0502020204030204" pitchFamily="34" charset="0"/>
              </a:rPr>
              <a:t>Through</a:t>
            </a:r>
            <a:r>
              <a:rPr lang="fr-FR" sz="900" dirty="0">
                <a:solidFill>
                  <a:srgbClr val="1F1A1B"/>
                </a:solidFill>
                <a:latin typeface="Corbel" panose="020B0503020204020204" pitchFamily="34" charset="0"/>
                <a:ea typeface="Times New Roman" panose="02020603050405020304" pitchFamily="18" charset="0"/>
                <a:cs typeface="Calibri" panose="020F0502020204030204" pitchFamily="34" charset="0"/>
              </a:rPr>
              <a:t> a </a:t>
            </a:r>
            <a:r>
              <a:rPr lang="fr-FR" sz="900" dirty="0" err="1">
                <a:solidFill>
                  <a:srgbClr val="1F1A1B"/>
                </a:solidFill>
                <a:latin typeface="Corbel" panose="020B0503020204020204" pitchFamily="34" charset="0"/>
                <a:ea typeface="Times New Roman" panose="02020603050405020304" pitchFamily="18" charset="0"/>
                <a:cs typeface="Calibri" panose="020F0502020204030204" pitchFamily="34" charset="0"/>
              </a:rPr>
              <a:t>Nested</a:t>
            </a:r>
            <a:r>
              <a:rPr lang="fr-FR" sz="900" dirty="0">
                <a:solidFill>
                  <a:srgbClr val="1F1A1B"/>
                </a:solidFill>
                <a:latin typeface="Corbel" panose="020B0503020204020204" pitchFamily="34" charset="0"/>
                <a:ea typeface="Times New Roman" panose="02020603050405020304" pitchFamily="18" charset="0"/>
                <a:cs typeface="Calibri" panose="020F0502020204030204" pitchFamily="34" charset="0"/>
              </a:rPr>
              <a:t> Entrepreneurial Ecosystem, </a:t>
            </a:r>
            <a:r>
              <a:rPr lang="fr-FR" sz="900" i="1" dirty="0">
                <a:solidFill>
                  <a:srgbClr val="1F1A1B"/>
                </a:solidFill>
                <a:latin typeface="Corbel" panose="020B0503020204020204" pitchFamily="34" charset="0"/>
                <a:ea typeface="Times New Roman" panose="02020603050405020304" pitchFamily="18" charset="0"/>
                <a:cs typeface="Calibri" panose="020F0502020204030204" pitchFamily="34" charset="0"/>
              </a:rPr>
              <a:t>IEEE TEM</a:t>
            </a:r>
            <a:r>
              <a:rPr lang="fr-FR" sz="900" dirty="0">
                <a:solidFill>
                  <a:srgbClr val="1F1A1B"/>
                </a:solidFill>
                <a:latin typeface="Corbel" panose="020B0503020204020204" pitchFamily="34" charset="0"/>
                <a:ea typeface="Times New Roman" panose="02020603050405020304" pitchFamily="18" charset="0"/>
                <a:cs typeface="Calibri" panose="020F0502020204030204" pitchFamily="34" charset="0"/>
              </a:rPr>
              <a:t>, 68(2), 418-429 </a:t>
            </a:r>
            <a:r>
              <a:rPr lang="en-US" sz="900" u="sng" dirty="0">
                <a:latin typeface="Corbel" panose="020B0503020204020204" pitchFamily="34" charset="0"/>
                <a:hlinkClick r:id="rId19"/>
              </a:rPr>
              <a:t>Early access</a:t>
            </a:r>
            <a:endParaRPr lang="en-US" sz="900" u="sng" dirty="0">
              <a:latin typeface="Corbel" panose="020B0503020204020204" pitchFamily="34" charset="0"/>
            </a:endParaRPr>
          </a:p>
          <a:p>
            <a:pPr marL="92075" indent="-92075">
              <a:buFont typeface="Arial" panose="020B0604020202020204" pitchFamily="34" charset="0"/>
              <a:buChar char="•"/>
            </a:pPr>
            <a:r>
              <a:rPr lang="en-US" sz="900" dirty="0">
                <a:solidFill>
                  <a:srgbClr val="1F1A1B"/>
                </a:solidFill>
                <a:latin typeface="Corbel" panose="020B0503020204020204" pitchFamily="34" charset="0"/>
                <a:ea typeface="Times New Roman" panose="02020603050405020304" pitchFamily="18" charset="0"/>
                <a:cs typeface="Calibri" panose="020F0502020204030204" pitchFamily="34" charset="0"/>
              </a:rPr>
              <a:t>Theodoraki, C., Catanzaro, A. (2021), Widening the borders of the entrepreneurial ecosystem through the international lens, </a:t>
            </a:r>
            <a:r>
              <a:rPr lang="en-US" sz="900" i="1" dirty="0">
                <a:solidFill>
                  <a:srgbClr val="1F1A1B"/>
                </a:solidFill>
                <a:latin typeface="Corbel" panose="020B0503020204020204" pitchFamily="34" charset="0"/>
                <a:ea typeface="Times New Roman" panose="02020603050405020304" pitchFamily="18" charset="0"/>
                <a:cs typeface="Calibri" panose="020F0502020204030204" pitchFamily="34" charset="0"/>
              </a:rPr>
              <a:t>The Journal of Technology Transfer</a:t>
            </a:r>
            <a:r>
              <a:rPr lang="en-US" sz="900" dirty="0">
                <a:solidFill>
                  <a:srgbClr val="1F1A1B"/>
                </a:solidFill>
                <a:latin typeface="Corbel" panose="020B0503020204020204" pitchFamily="34" charset="0"/>
                <a:ea typeface="Times New Roman" panose="02020603050405020304" pitchFamily="18" charset="0"/>
                <a:cs typeface="Calibri" panose="020F0502020204030204" pitchFamily="34" charset="0"/>
              </a:rPr>
              <a:t>, </a:t>
            </a:r>
            <a:r>
              <a:rPr lang="en-US" sz="900" u="sng" dirty="0">
                <a:latin typeface="Corbel" panose="020B0503020204020204" pitchFamily="34" charset="0"/>
                <a:hlinkClick r:id="rId20"/>
              </a:rPr>
              <a:t>Read online</a:t>
            </a:r>
            <a:endParaRPr lang="en-US" sz="900" dirty="0">
              <a:solidFill>
                <a:srgbClr val="1F1A1B"/>
              </a:solidFill>
              <a:latin typeface="Corbel" panose="020B0503020204020204" pitchFamily="34" charset="0"/>
              <a:ea typeface="Times New Roman" panose="02020603050405020304" pitchFamily="18" charset="0"/>
              <a:cs typeface="Calibri" panose="020F0502020204030204" pitchFamily="34" charset="0"/>
            </a:endParaRPr>
          </a:p>
          <a:p>
            <a:pPr marL="92075" indent="-92075">
              <a:spcAft>
                <a:spcPts val="0"/>
              </a:spcAft>
              <a:buFont typeface="Arial" panose="020B0604020202020204" pitchFamily="34" charset="0"/>
              <a:buChar char="•"/>
            </a:pPr>
            <a:r>
              <a:rPr lang="fr-FR" sz="900" dirty="0">
                <a:solidFill>
                  <a:srgbClr val="1F1A1B"/>
                </a:solidFill>
                <a:latin typeface="Corbel" panose="020B0503020204020204" pitchFamily="34" charset="0"/>
                <a:ea typeface="Times New Roman" panose="02020603050405020304" pitchFamily="18" charset="0"/>
                <a:cs typeface="Calibri" panose="020F0502020204030204" pitchFamily="34" charset="0"/>
              </a:rPr>
              <a:t>Theodoraki, C. (2020). A </a:t>
            </a:r>
            <a:r>
              <a:rPr lang="fr-FR" sz="900" dirty="0" err="1">
                <a:solidFill>
                  <a:srgbClr val="1F1A1B"/>
                </a:solidFill>
                <a:latin typeface="Corbel" panose="020B0503020204020204" pitchFamily="34" charset="0"/>
                <a:ea typeface="Times New Roman" panose="02020603050405020304" pitchFamily="18" charset="0"/>
                <a:cs typeface="Calibri" panose="020F0502020204030204" pitchFamily="34" charset="0"/>
              </a:rPr>
              <a:t>Holistic</a:t>
            </a:r>
            <a:r>
              <a:rPr lang="fr-FR" sz="900" dirty="0">
                <a:solidFill>
                  <a:srgbClr val="1F1A1B"/>
                </a:solidFill>
                <a:latin typeface="Corbel" panose="020B0503020204020204" pitchFamily="34" charset="0"/>
                <a:ea typeface="Times New Roman" panose="02020603050405020304" pitchFamily="18" charset="0"/>
                <a:cs typeface="Calibri" panose="020F0502020204030204" pitchFamily="34" charset="0"/>
              </a:rPr>
              <a:t> </a:t>
            </a:r>
            <a:r>
              <a:rPr lang="fr-FR" sz="900" dirty="0" err="1">
                <a:solidFill>
                  <a:srgbClr val="1F1A1B"/>
                </a:solidFill>
                <a:latin typeface="Corbel" panose="020B0503020204020204" pitchFamily="34" charset="0"/>
                <a:ea typeface="Times New Roman" panose="02020603050405020304" pitchFamily="18" charset="0"/>
                <a:cs typeface="Calibri" panose="020F0502020204030204" pitchFamily="34" charset="0"/>
              </a:rPr>
              <a:t>Approach</a:t>
            </a:r>
            <a:r>
              <a:rPr lang="fr-FR" sz="900" dirty="0">
                <a:solidFill>
                  <a:srgbClr val="1F1A1B"/>
                </a:solidFill>
                <a:latin typeface="Corbel" panose="020B0503020204020204" pitchFamily="34" charset="0"/>
                <a:ea typeface="Times New Roman" panose="02020603050405020304" pitchFamily="18" charset="0"/>
                <a:cs typeface="Calibri" panose="020F0502020204030204" pitchFamily="34" charset="0"/>
              </a:rPr>
              <a:t> to </a:t>
            </a:r>
            <a:r>
              <a:rPr lang="fr-FR" sz="900" dirty="0" err="1">
                <a:solidFill>
                  <a:srgbClr val="1F1A1B"/>
                </a:solidFill>
                <a:latin typeface="Corbel" panose="020B0503020204020204" pitchFamily="34" charset="0"/>
                <a:ea typeface="Times New Roman" panose="02020603050405020304" pitchFamily="18" charset="0"/>
                <a:cs typeface="Calibri" panose="020F0502020204030204" pitchFamily="34" charset="0"/>
              </a:rPr>
              <a:t>Incubator</a:t>
            </a:r>
            <a:r>
              <a:rPr lang="fr-FR" sz="900" dirty="0">
                <a:solidFill>
                  <a:srgbClr val="1F1A1B"/>
                </a:solidFill>
                <a:latin typeface="Corbel" panose="020B0503020204020204" pitchFamily="34" charset="0"/>
                <a:ea typeface="Times New Roman" panose="02020603050405020304" pitchFamily="18" charset="0"/>
                <a:cs typeface="Calibri" panose="020F0502020204030204" pitchFamily="34" charset="0"/>
              </a:rPr>
              <a:t> </a:t>
            </a:r>
            <a:r>
              <a:rPr lang="fr-FR" sz="900" dirty="0" err="1">
                <a:solidFill>
                  <a:srgbClr val="1F1A1B"/>
                </a:solidFill>
                <a:latin typeface="Corbel" panose="020B0503020204020204" pitchFamily="34" charset="0"/>
                <a:ea typeface="Times New Roman" panose="02020603050405020304" pitchFamily="18" charset="0"/>
                <a:cs typeface="Calibri" panose="020F0502020204030204" pitchFamily="34" charset="0"/>
              </a:rPr>
              <a:t>Strategies</a:t>
            </a:r>
            <a:r>
              <a:rPr lang="fr-FR" sz="900" dirty="0">
                <a:solidFill>
                  <a:srgbClr val="1F1A1B"/>
                </a:solidFill>
                <a:latin typeface="Corbel" panose="020B0503020204020204" pitchFamily="34" charset="0"/>
                <a:ea typeface="Times New Roman" panose="02020603050405020304" pitchFamily="18" charset="0"/>
                <a:cs typeface="Calibri" panose="020F0502020204030204" pitchFamily="34" charset="0"/>
              </a:rPr>
              <a:t> in the Entrepreneurial Support </a:t>
            </a:r>
            <a:r>
              <a:rPr lang="fr-FR" sz="900" dirty="0" err="1">
                <a:solidFill>
                  <a:srgbClr val="1F1A1B"/>
                </a:solidFill>
                <a:latin typeface="Corbel" panose="020B0503020204020204" pitchFamily="34" charset="0"/>
                <a:ea typeface="Times New Roman" panose="02020603050405020304" pitchFamily="18" charset="0"/>
                <a:cs typeface="Calibri" panose="020F0502020204030204" pitchFamily="34" charset="0"/>
              </a:rPr>
              <a:t>Ecosystem</a:t>
            </a:r>
            <a:r>
              <a:rPr lang="fr-FR" sz="900" dirty="0">
                <a:solidFill>
                  <a:srgbClr val="1F1A1B"/>
                </a:solidFill>
                <a:latin typeface="Corbel" panose="020B0503020204020204" pitchFamily="34" charset="0"/>
                <a:ea typeface="Times New Roman" panose="02020603050405020304" pitchFamily="18" charset="0"/>
                <a:cs typeface="Calibri" panose="020F0502020204030204" pitchFamily="34" charset="0"/>
              </a:rPr>
              <a:t>, </a:t>
            </a:r>
            <a:r>
              <a:rPr lang="fr-FR" sz="900" i="1" dirty="0" err="1">
                <a:solidFill>
                  <a:srgbClr val="1F1A1B"/>
                </a:solidFill>
                <a:latin typeface="Corbel" panose="020B0503020204020204" pitchFamily="34" charset="0"/>
                <a:ea typeface="Times New Roman" panose="02020603050405020304" pitchFamily="18" charset="0"/>
                <a:cs typeface="Calibri" panose="020F0502020204030204" pitchFamily="34" charset="0"/>
              </a:rPr>
              <a:t>M@n@gement</a:t>
            </a:r>
            <a:r>
              <a:rPr lang="fr-FR" sz="900" dirty="0">
                <a:solidFill>
                  <a:srgbClr val="1F1A1B"/>
                </a:solidFill>
                <a:latin typeface="Corbel" panose="020B0503020204020204" pitchFamily="34" charset="0"/>
                <a:ea typeface="Times New Roman" panose="02020603050405020304" pitchFamily="18" charset="0"/>
                <a:cs typeface="Calibri" panose="020F0502020204030204" pitchFamily="34" charset="0"/>
              </a:rPr>
              <a:t>, </a:t>
            </a:r>
            <a:r>
              <a:rPr lang="en-US" sz="900" u="sng" dirty="0">
                <a:latin typeface="Corbel" panose="020B0503020204020204" pitchFamily="34" charset="0"/>
                <a:hlinkClick r:id="rId21"/>
              </a:rPr>
              <a:t>Open Access</a:t>
            </a:r>
            <a:endParaRPr lang="fr-FR" sz="900" dirty="0">
              <a:effectLst/>
              <a:latin typeface="Corbel" panose="020B0503020204020204" pitchFamily="34" charset="0"/>
              <a:ea typeface="Calibri" panose="020F050202020403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87879A9-708B-6CA6-8474-FB1904069B4C}"/>
              </a:ext>
            </a:extLst>
          </p:cNvPr>
          <p:cNvSpPr/>
          <p:nvPr/>
        </p:nvSpPr>
        <p:spPr>
          <a:xfrm>
            <a:off x="139350" y="3534655"/>
            <a:ext cx="5638799" cy="3108543"/>
          </a:xfrm>
          <a:prstGeom prst="rect">
            <a:avLst/>
          </a:prstGeom>
        </p:spPr>
        <p:txBody>
          <a:bodyPr wrap="square">
            <a:spAutoFit/>
          </a:bodyPr>
          <a:lstStyle/>
          <a:p>
            <a:pPr marL="214313" indent="-214313">
              <a:buFont typeface="Arial" panose="020B0604020202020204" pitchFamily="34" charset="0"/>
              <a:buChar char="•"/>
            </a:pPr>
            <a:r>
              <a:rPr lang="en-US" sz="1400" i="1" dirty="0">
                <a:hlinkClick r:id="rId22"/>
              </a:rPr>
              <a:t>Editor Award, </a:t>
            </a:r>
            <a:r>
              <a:rPr lang="en-US" sz="1400" i="1" dirty="0" err="1">
                <a:hlinkClick r:id="rId22"/>
              </a:rPr>
              <a:t>Innodays</a:t>
            </a:r>
            <a:r>
              <a:rPr lang="en-US" sz="1400" i="1" dirty="0">
                <a:hlinkClick r:id="" action="ppaction://noaction"/>
              </a:rPr>
              <a:t> - International Conference for Innovation and Entrepreneurship</a:t>
            </a:r>
          </a:p>
          <a:p>
            <a:pPr marL="214313" indent="-214313">
              <a:buFont typeface="Arial" panose="020B0604020202020204" pitchFamily="34" charset="0"/>
              <a:buChar char="•"/>
            </a:pPr>
            <a:r>
              <a:rPr lang="en-US" sz="1400" i="1" dirty="0">
                <a:hlinkClick r:id="" action="ppaction://noaction"/>
              </a:rPr>
              <a:t>Cretan Distinguished Scientists with Excellence in Research</a:t>
            </a:r>
          </a:p>
          <a:p>
            <a:pPr marL="214313" indent="-214313">
              <a:buFont typeface="Arial" panose="020B0604020202020204" pitchFamily="34" charset="0"/>
              <a:buChar char="•"/>
            </a:pPr>
            <a:r>
              <a:rPr lang="en-US" sz="1400" i="1" dirty="0">
                <a:hlinkClick r:id="" action="ppaction://noaction"/>
              </a:rPr>
              <a:t>Best Policy Paper ICSB Global Award 2021 Pre-incubation Ecosystem</a:t>
            </a:r>
            <a:endParaRPr lang="en-US" sz="1400" i="1" dirty="0"/>
          </a:p>
          <a:p>
            <a:pPr marL="214313" indent="-214313">
              <a:buFont typeface="Arial" panose="020B0604020202020204" pitchFamily="34" charset="0"/>
              <a:buChar char="•"/>
            </a:pPr>
            <a:r>
              <a:rPr lang="en-US" sz="1400" i="1" dirty="0">
                <a:hlinkClick r:id="rId23"/>
              </a:rPr>
              <a:t>Babson Collaborative Member of the Year Award 2021</a:t>
            </a:r>
            <a:endParaRPr lang="en-US" sz="1400" i="1" dirty="0"/>
          </a:p>
          <a:p>
            <a:pPr marL="214313" indent="-214313">
              <a:buFont typeface="Arial" panose="020B0604020202020204" pitchFamily="34" charset="0"/>
              <a:buChar char="•"/>
            </a:pPr>
            <a:r>
              <a:rPr lang="en-US" sz="1400" i="1" dirty="0"/>
              <a:t>ICSB Resiliency Awards 2020 – Top 1 </a:t>
            </a:r>
            <a:r>
              <a:rPr lang="en-US" sz="1400" i="1" dirty="0">
                <a:hlinkClick r:id="rId24"/>
              </a:rPr>
              <a:t>Best Webinar Understanding Entrepreneurial Ecosystems</a:t>
            </a:r>
            <a:r>
              <a:rPr lang="en-US" sz="1400" i="1" dirty="0"/>
              <a:t> </a:t>
            </a:r>
          </a:p>
          <a:p>
            <a:pPr marL="214313" indent="-214313">
              <a:buFont typeface="Arial" panose="020B0604020202020204" pitchFamily="34" charset="0"/>
              <a:buChar char="•"/>
            </a:pPr>
            <a:r>
              <a:rPr lang="en-US" sz="1400" i="1" dirty="0"/>
              <a:t>ICSB Resiliency Awards 2020 – Top 9 </a:t>
            </a:r>
            <a:r>
              <a:rPr lang="en-US" sz="1400" i="1" dirty="0">
                <a:hlinkClick r:id="rId25"/>
              </a:rPr>
              <a:t>Article How to Build a Sustainable Ecosystem: The Relevance of Governance and Coopetition</a:t>
            </a:r>
            <a:endParaRPr lang="en-US" sz="1400" i="1" dirty="0"/>
          </a:p>
          <a:p>
            <a:pPr marL="214313" indent="-214313">
              <a:buFont typeface="Arial" panose="020B0604020202020204" pitchFamily="34" charset="0"/>
              <a:buChar char="•"/>
            </a:pPr>
            <a:r>
              <a:rPr lang="en-US" sz="1400" i="1" dirty="0"/>
              <a:t>Best dissertation award 2018 AEI</a:t>
            </a:r>
          </a:p>
          <a:p>
            <a:pPr marL="214313" indent="-214313">
              <a:buFont typeface="Arial" panose="020B0604020202020204" pitchFamily="34" charset="0"/>
              <a:buChar char="•"/>
            </a:pPr>
            <a:r>
              <a:rPr lang="en-US" sz="1400" i="1" dirty="0"/>
              <a:t>Best dissertation award 2018 AIREPME </a:t>
            </a:r>
          </a:p>
          <a:p>
            <a:pPr marL="214313" indent="-214313">
              <a:buFont typeface="Arial" panose="020B0604020202020204" pitchFamily="34" charset="0"/>
              <a:buChar char="•"/>
            </a:pPr>
            <a:r>
              <a:rPr lang="en-US" sz="1400" i="1" dirty="0"/>
              <a:t>Recognized </a:t>
            </a:r>
            <a:r>
              <a:rPr lang="en-US" sz="1400" i="1" dirty="0">
                <a:hlinkClick r:id="rId26"/>
              </a:rPr>
              <a:t>Entrepreneurial Ecosystem Builder – ESHIP community – Kauffman </a:t>
            </a:r>
            <a:endParaRPr lang="en-US" sz="1400" i="1" dirty="0"/>
          </a:p>
          <a:p>
            <a:pPr marL="285750" indent="-285750">
              <a:buFont typeface="Arial" panose="020B0604020202020204" pitchFamily="34" charset="0"/>
              <a:buChar char="•"/>
            </a:pPr>
            <a:endParaRPr lang="fr-FR" sz="1400" dirty="0"/>
          </a:p>
        </p:txBody>
      </p:sp>
      <p:pic>
        <p:nvPicPr>
          <p:cNvPr id="4" name="Image 3" descr="Une image contenant texte, Police, capture d’écran, logo&#10;&#10;Description générée automatiquement">
            <a:extLst>
              <a:ext uri="{FF2B5EF4-FFF2-40B4-BE49-F238E27FC236}">
                <a16:creationId xmlns:a16="http://schemas.microsoft.com/office/drawing/2014/main" id="{42DA3745-64B1-0904-E719-3F8540CBD9B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37658" y="1894037"/>
            <a:ext cx="848106" cy="800100"/>
          </a:xfrm>
          <a:prstGeom prst="rect">
            <a:avLst/>
          </a:prstGeom>
        </p:spPr>
      </p:pic>
    </p:spTree>
    <p:extLst>
      <p:ext uri="{BB962C8B-B14F-4D97-AF65-F5344CB8AC3E}">
        <p14:creationId xmlns:p14="http://schemas.microsoft.com/office/powerpoint/2010/main" val="230457168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2F371F0-E616-4F1D-AB39-CE0D944C2E19}"/>
              </a:ext>
            </a:extLst>
          </p:cNvPr>
          <p:cNvSpPr>
            <a:spLocks noGrp="1"/>
          </p:cNvSpPr>
          <p:nvPr>
            <p:ph type="title"/>
          </p:nvPr>
        </p:nvSpPr>
        <p:spPr>
          <a:xfrm>
            <a:off x="1789858" y="2757824"/>
            <a:ext cx="9600000" cy="540000"/>
          </a:xfrm>
        </p:spPr>
        <p:txBody>
          <a:bodyPr/>
          <a:lstStyle/>
          <a:p>
            <a:r>
              <a:rPr lang="en-US" dirty="0">
                <a:solidFill>
                  <a:srgbClr val="00B050"/>
                </a:solidFill>
              </a:rPr>
              <a:t>“Sustainable ecosystem Definition”</a:t>
            </a:r>
          </a:p>
        </p:txBody>
      </p:sp>
      <p:sp>
        <p:nvSpPr>
          <p:cNvPr id="2" name="ZoneTexte 1">
            <a:extLst>
              <a:ext uri="{FF2B5EF4-FFF2-40B4-BE49-F238E27FC236}">
                <a16:creationId xmlns:a16="http://schemas.microsoft.com/office/drawing/2014/main" id="{0E721FE8-B90A-D63F-CC1E-5B0649DB1C65}"/>
              </a:ext>
            </a:extLst>
          </p:cNvPr>
          <p:cNvSpPr txBox="1"/>
          <p:nvPr/>
        </p:nvSpPr>
        <p:spPr>
          <a:xfrm>
            <a:off x="611898" y="6294982"/>
            <a:ext cx="4188103" cy="584775"/>
          </a:xfrm>
          <a:prstGeom prst="rect">
            <a:avLst/>
          </a:prstGeom>
          <a:noFill/>
        </p:spPr>
        <p:txBody>
          <a:bodyPr wrap="square">
            <a:spAutoFit/>
          </a:bodyPr>
          <a:lstStyle/>
          <a:p>
            <a:r>
              <a:rPr lang="fr-FR" sz="1600" u="sng" dirty="0">
                <a:solidFill>
                  <a:srgbClr val="0563C1"/>
                </a:solidFill>
                <a:effectLst/>
                <a:latin typeface="Calibri" panose="020F0502020204030204" pitchFamily="34" charset="0"/>
                <a:ea typeface="Calibri" panose="020F0502020204030204" pitchFamily="34" charset="0"/>
                <a:hlinkClick r:id="rId3"/>
              </a:rPr>
              <a:t>Qu’est-ce que l’écosystème entrepreneurial ?</a:t>
            </a:r>
            <a:r>
              <a:rPr lang="fr-FR" sz="1600" dirty="0">
                <a:effectLst/>
                <a:latin typeface="Calibri" panose="020F0502020204030204" pitchFamily="34" charset="0"/>
                <a:ea typeface="Calibri" panose="020F0502020204030204" pitchFamily="34" charset="0"/>
              </a:rPr>
              <a:t> </a:t>
            </a:r>
            <a:r>
              <a:rPr lang="en-US" sz="1600" b="1" dirty="0" err="1">
                <a:effectLst/>
                <a:latin typeface="Calibri" panose="020F0502020204030204" pitchFamily="34" charset="0"/>
                <a:ea typeface="Calibri" panose="020F0502020204030204" pitchFamily="34" charset="0"/>
              </a:rPr>
              <a:t>Fnege</a:t>
            </a:r>
            <a:r>
              <a:rPr lang="en-US" sz="1600" b="1" dirty="0">
                <a:effectLst/>
                <a:latin typeface="Calibri" panose="020F0502020204030204" pitchFamily="34" charset="0"/>
                <a:ea typeface="Calibri" panose="020F0502020204030204" pitchFamily="34" charset="0"/>
              </a:rPr>
              <a:t> Media </a:t>
            </a:r>
            <a:r>
              <a:rPr lang="en-US" sz="1600" b="1" dirty="0" err="1">
                <a:effectLst/>
                <a:latin typeface="Calibri" panose="020F0502020204030204" pitchFamily="34" charset="0"/>
                <a:ea typeface="Calibri" panose="020F0502020204030204" pitchFamily="34" charset="0"/>
              </a:rPr>
              <a:t>Dico</a:t>
            </a:r>
            <a:r>
              <a:rPr lang="en-US" sz="1600" b="1" dirty="0">
                <a:effectLst/>
                <a:latin typeface="Calibri" panose="020F0502020204030204" pitchFamily="34" charset="0"/>
                <a:ea typeface="Calibri" panose="020F0502020204030204" pitchFamily="34" charset="0"/>
              </a:rPr>
              <a:t> Management</a:t>
            </a:r>
            <a:r>
              <a:rPr lang="en-US" sz="1600" i="1" dirty="0">
                <a:effectLst/>
                <a:latin typeface="Calibri" panose="020F0502020204030204" pitchFamily="34" charset="0"/>
                <a:ea typeface="Calibri" panose="020F0502020204030204" pitchFamily="34" charset="0"/>
              </a:rPr>
              <a:t> </a:t>
            </a:r>
            <a:r>
              <a:rPr lang="en-US" sz="1600" u="sng" dirty="0">
                <a:solidFill>
                  <a:srgbClr val="0563C1"/>
                </a:solidFill>
                <a:effectLst/>
                <a:latin typeface="Calibri" panose="020F0502020204030204" pitchFamily="34" charset="0"/>
                <a:ea typeface="Calibri" panose="020F0502020204030204" pitchFamily="34" charset="0"/>
                <a:hlinkClick r:id="rId3"/>
              </a:rPr>
              <a:t>Video</a:t>
            </a:r>
            <a:r>
              <a:rPr lang="en-US" sz="1600" dirty="0">
                <a:effectLst/>
                <a:latin typeface="Calibri" panose="020F0502020204030204" pitchFamily="34" charset="0"/>
                <a:ea typeface="Calibri" panose="020F0502020204030204" pitchFamily="34" charset="0"/>
              </a:rPr>
              <a:t> ; </a:t>
            </a:r>
            <a:r>
              <a:rPr lang="en-US" sz="1600" u="sng" dirty="0">
                <a:solidFill>
                  <a:srgbClr val="0563C1"/>
                </a:solidFill>
                <a:effectLst/>
                <a:latin typeface="Calibri" panose="020F0502020204030204" pitchFamily="34" charset="0"/>
                <a:ea typeface="Calibri" panose="020F0502020204030204" pitchFamily="34" charset="0"/>
                <a:hlinkClick r:id="rId4"/>
              </a:rPr>
              <a:t>Podcast</a:t>
            </a:r>
            <a:endParaRPr lang="fr-FR" sz="1600" dirty="0"/>
          </a:p>
        </p:txBody>
      </p:sp>
      <p:pic>
        <p:nvPicPr>
          <p:cNvPr id="4" name="Image 3">
            <a:extLst>
              <a:ext uri="{FF2B5EF4-FFF2-40B4-BE49-F238E27FC236}">
                <a16:creationId xmlns:a16="http://schemas.microsoft.com/office/drawing/2014/main" id="{3DE96FC6-CB7B-5D6B-44AD-43B7B8F7C6F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318" y="6264203"/>
            <a:ext cx="646332" cy="646332"/>
          </a:xfrm>
          <a:prstGeom prst="rect">
            <a:avLst/>
          </a:prstGeom>
        </p:spPr>
      </p:pic>
      <p:pic>
        <p:nvPicPr>
          <p:cNvPr id="3076" name="Picture 4" descr="Podcast - Icônes les communications gratuites">
            <a:extLst>
              <a:ext uri="{FF2B5EF4-FFF2-40B4-BE49-F238E27FC236}">
                <a16:creationId xmlns:a16="http://schemas.microsoft.com/office/drawing/2014/main" id="{BC987C91-196B-1B43-5FF9-5F41EAC1E4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2139" y="6304035"/>
            <a:ext cx="504366" cy="50436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692F409-622A-21FB-42FD-F934317652D8}"/>
              </a:ext>
            </a:extLst>
          </p:cNvPr>
          <p:cNvSpPr/>
          <p:nvPr/>
        </p:nvSpPr>
        <p:spPr>
          <a:xfrm>
            <a:off x="6822623" y="6294480"/>
            <a:ext cx="4675340" cy="584775"/>
          </a:xfrm>
          <a:prstGeom prst="rect">
            <a:avLst/>
          </a:prstGeom>
          <a:noFill/>
        </p:spPr>
        <p:txBody>
          <a:bodyPr wrap="square">
            <a:spAutoFit/>
          </a:bodyPr>
          <a:lstStyle/>
          <a:p>
            <a:r>
              <a:rPr lang="fr-FR" sz="1600" u="sng" dirty="0">
                <a:solidFill>
                  <a:srgbClr val="0563C1"/>
                </a:solidFill>
                <a:latin typeface="Calibri" panose="020F0502020204030204" pitchFamily="34" charset="0"/>
                <a:hlinkClick r:id="rId8">
                  <a:extLst>
                    <a:ext uri="{A12FA001-AC4F-418D-AE19-62706E023703}">
                      <ahyp:hlinkClr xmlns:ahyp="http://schemas.microsoft.com/office/drawing/2018/hyperlinkcolor" val="tx"/>
                    </a:ext>
                  </a:extLst>
                </a:hlinkClick>
              </a:rPr>
              <a:t>Webinar </a:t>
            </a:r>
            <a:r>
              <a:rPr lang="fr-FR" sz="1600" u="sng" dirty="0" err="1">
                <a:solidFill>
                  <a:srgbClr val="0563C1"/>
                </a:solidFill>
                <a:latin typeface="Calibri" panose="020F0502020204030204" pitchFamily="34" charset="0"/>
                <a:hlinkClick r:id="rId8">
                  <a:extLst>
                    <a:ext uri="{A12FA001-AC4F-418D-AE19-62706E023703}">
                      <ahyp:hlinkClr xmlns:ahyp="http://schemas.microsoft.com/office/drawing/2018/hyperlinkcolor" val="tx"/>
                    </a:ext>
                  </a:extLst>
                </a:hlinkClick>
              </a:rPr>
              <a:t>Understanding</a:t>
            </a:r>
            <a:r>
              <a:rPr lang="fr-FR" sz="1600" u="sng" dirty="0">
                <a:solidFill>
                  <a:srgbClr val="0563C1"/>
                </a:solidFill>
                <a:latin typeface="Calibri" panose="020F0502020204030204" pitchFamily="34" charset="0"/>
                <a:hlinkClick r:id="rId8">
                  <a:extLst>
                    <a:ext uri="{A12FA001-AC4F-418D-AE19-62706E023703}">
                      <ahyp:hlinkClr xmlns:ahyp="http://schemas.microsoft.com/office/drawing/2018/hyperlinkcolor" val="tx"/>
                    </a:ext>
                  </a:extLst>
                </a:hlinkClick>
              </a:rPr>
              <a:t> Entrepreneurial Ecosystems</a:t>
            </a:r>
            <a:endParaRPr lang="fr-FR" sz="1600" u="sng" dirty="0">
              <a:solidFill>
                <a:srgbClr val="0563C1"/>
              </a:solidFill>
              <a:latin typeface="Calibri" panose="020F0502020204030204" pitchFamily="34" charset="0"/>
            </a:endParaRPr>
          </a:p>
          <a:p>
            <a:r>
              <a:rPr lang="en-US" sz="1600" b="1" dirty="0">
                <a:effectLst/>
                <a:latin typeface="Calibri" panose="020F0502020204030204" pitchFamily="34" charset="0"/>
                <a:ea typeface="Calibri" panose="020F0502020204030204" pitchFamily="34" charset="0"/>
              </a:rPr>
              <a:t>ICSB Webinar, ICSB Resiliency Awards 2020</a:t>
            </a:r>
            <a:endParaRPr lang="fr-FR" sz="1600" u="sng" dirty="0">
              <a:solidFill>
                <a:srgbClr val="0563C1"/>
              </a:solidFill>
              <a:latin typeface="Calibri" panose="020F0502020204030204" pitchFamily="34" charset="0"/>
            </a:endParaRPr>
          </a:p>
        </p:txBody>
      </p:sp>
      <p:pic>
        <p:nvPicPr>
          <p:cNvPr id="12" name="Image 11" descr="Une image contenant texte, matériel&#10;&#10;Description générée automatiquement">
            <a:extLst>
              <a:ext uri="{FF2B5EF4-FFF2-40B4-BE49-F238E27FC236}">
                <a16:creationId xmlns:a16="http://schemas.microsoft.com/office/drawing/2014/main" id="{4216EAB7-7DFE-0195-9293-B2AA8D4714B0}"/>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1133574" y="5985051"/>
            <a:ext cx="1192729" cy="995820"/>
          </a:xfrm>
          <a:prstGeom prst="rect">
            <a:avLst/>
          </a:prstGeom>
        </p:spPr>
      </p:pic>
      <p:sp>
        <p:nvSpPr>
          <p:cNvPr id="13" name="ZoneTexte 12">
            <a:extLst>
              <a:ext uri="{FF2B5EF4-FFF2-40B4-BE49-F238E27FC236}">
                <a16:creationId xmlns:a16="http://schemas.microsoft.com/office/drawing/2014/main" id="{802E95B2-13B5-D1EC-A829-9B5CA7F44E36}"/>
              </a:ext>
            </a:extLst>
          </p:cNvPr>
          <p:cNvSpPr txBox="1"/>
          <p:nvPr/>
        </p:nvSpPr>
        <p:spPr>
          <a:xfrm>
            <a:off x="11389858" y="6243922"/>
            <a:ext cx="687533" cy="369332"/>
          </a:xfrm>
          <a:prstGeom prst="rect">
            <a:avLst/>
          </a:prstGeom>
          <a:noFill/>
        </p:spPr>
        <p:txBody>
          <a:bodyPr wrap="square" rtlCol="0">
            <a:spAutoFit/>
          </a:bodyPr>
          <a:lstStyle/>
          <a:p>
            <a:pPr algn="ctr"/>
            <a:r>
              <a:rPr lang="fr-FR" sz="900" b="1" dirty="0"/>
              <a:t>ICSB 2020</a:t>
            </a:r>
            <a:endParaRPr lang="en-US" sz="900" b="1" dirty="0"/>
          </a:p>
        </p:txBody>
      </p:sp>
      <p:pic>
        <p:nvPicPr>
          <p:cNvPr id="14" name="Image 13">
            <a:extLst>
              <a:ext uri="{FF2B5EF4-FFF2-40B4-BE49-F238E27FC236}">
                <a16:creationId xmlns:a16="http://schemas.microsoft.com/office/drawing/2014/main" id="{129B9101-6AD9-949F-5B7D-24ACDF34A7E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192953" y="6264203"/>
            <a:ext cx="646332" cy="646332"/>
          </a:xfrm>
          <a:prstGeom prst="rect">
            <a:avLst/>
          </a:prstGeom>
        </p:spPr>
      </p:pic>
      <p:sp>
        <p:nvSpPr>
          <p:cNvPr id="16" name="ZoneTexte 15">
            <a:extLst>
              <a:ext uri="{FF2B5EF4-FFF2-40B4-BE49-F238E27FC236}">
                <a16:creationId xmlns:a16="http://schemas.microsoft.com/office/drawing/2014/main" id="{E6BAAC11-2208-746E-425C-C93C8A053D77}"/>
              </a:ext>
            </a:extLst>
          </p:cNvPr>
          <p:cNvSpPr txBox="1"/>
          <p:nvPr/>
        </p:nvSpPr>
        <p:spPr>
          <a:xfrm>
            <a:off x="769523" y="3830176"/>
            <a:ext cx="10652956" cy="1938992"/>
          </a:xfrm>
          <a:prstGeom prst="rect">
            <a:avLst/>
          </a:prstGeom>
          <a:noFill/>
          <a:ln w="38100">
            <a:solidFill>
              <a:srgbClr val="00B050"/>
            </a:solidFill>
          </a:ln>
        </p:spPr>
        <p:txBody>
          <a:bodyPr wrap="square">
            <a:spAutoFit/>
          </a:bodyPr>
          <a:lstStyle/>
          <a:p>
            <a:pPr algn="ctr"/>
            <a:r>
              <a:rPr lang="en-US" sz="2000" b="1" dirty="0"/>
              <a:t> </a:t>
            </a:r>
          </a:p>
          <a:p>
            <a:pPr algn="ctr"/>
            <a:r>
              <a:rPr lang="en-US" b="0" i="0" dirty="0">
                <a:solidFill>
                  <a:srgbClr val="000000"/>
                </a:solidFill>
                <a:effectLst/>
                <a:latin typeface="CharisSIL"/>
              </a:rPr>
              <a:t>“</a:t>
            </a:r>
            <a:r>
              <a:rPr lang="en-US" sz="2000" b="1" dirty="0">
                <a:solidFill>
                  <a:srgbClr val="00B050"/>
                </a:solidFill>
              </a:rPr>
              <a:t>an interconnected and collaborating group of stakeholders </a:t>
            </a:r>
            <a:r>
              <a:rPr lang="en-US" sz="2000" dirty="0"/>
              <a:t>providing</a:t>
            </a:r>
            <a:r>
              <a:rPr lang="en-US" b="0" i="0" dirty="0">
                <a:solidFill>
                  <a:srgbClr val="000000"/>
                </a:solidFill>
                <a:effectLst/>
                <a:latin typeface="CharisSIL"/>
              </a:rPr>
              <a:t> </a:t>
            </a:r>
            <a:r>
              <a:rPr lang="en-US" sz="2000" b="1" dirty="0">
                <a:solidFill>
                  <a:srgbClr val="00B050"/>
                </a:solidFill>
              </a:rPr>
              <a:t>sustainability</a:t>
            </a:r>
            <a:r>
              <a:rPr lang="en-US" b="0" i="0" dirty="0">
                <a:solidFill>
                  <a:srgbClr val="00B050"/>
                </a:solidFill>
                <a:effectLst/>
                <a:latin typeface="CharisSIL"/>
              </a:rPr>
              <a:t> </a:t>
            </a:r>
            <a:r>
              <a:rPr lang="en-US" sz="2000" b="1" dirty="0">
                <a:solidFill>
                  <a:srgbClr val="00B050"/>
                </a:solidFill>
              </a:rPr>
              <a:t>focused support </a:t>
            </a:r>
            <a:r>
              <a:rPr lang="en-US" sz="2000" dirty="0"/>
              <a:t>to entrepreneurs in order to foster </a:t>
            </a:r>
            <a:r>
              <a:rPr lang="en-US" sz="2000" b="1" dirty="0">
                <a:solidFill>
                  <a:srgbClr val="00B050"/>
                </a:solidFill>
              </a:rPr>
              <a:t>entrepreneurial activities </a:t>
            </a:r>
            <a:r>
              <a:rPr lang="en-US" sz="2000" dirty="0"/>
              <a:t>and thereby contribute to the </a:t>
            </a:r>
            <a:r>
              <a:rPr lang="en-US" sz="2000" b="1" dirty="0">
                <a:solidFill>
                  <a:srgbClr val="00B050"/>
                </a:solidFill>
              </a:rPr>
              <a:t>transformation</a:t>
            </a:r>
            <a:r>
              <a:rPr lang="en-US" b="0" i="0" dirty="0">
                <a:solidFill>
                  <a:srgbClr val="000000"/>
                </a:solidFill>
                <a:effectLst/>
                <a:latin typeface="CharisSIL"/>
              </a:rPr>
              <a:t> </a:t>
            </a:r>
            <a:r>
              <a:rPr lang="en-US" sz="2000" dirty="0"/>
              <a:t>to a</a:t>
            </a:r>
            <a:r>
              <a:rPr lang="en-US" b="0" i="0" dirty="0">
                <a:solidFill>
                  <a:srgbClr val="000000"/>
                </a:solidFill>
                <a:effectLst/>
                <a:latin typeface="CharisSIL"/>
              </a:rPr>
              <a:t> </a:t>
            </a:r>
            <a:r>
              <a:rPr lang="en-US" sz="2000" b="1" dirty="0">
                <a:solidFill>
                  <a:srgbClr val="00B050"/>
                </a:solidFill>
              </a:rPr>
              <a:t>sustainable regional economy</a:t>
            </a:r>
            <a:r>
              <a:rPr lang="en-US" sz="2000" dirty="0"/>
              <a:t>”</a:t>
            </a:r>
            <a:r>
              <a:rPr lang="de-DE" sz="2000" dirty="0"/>
              <a:t> </a:t>
            </a:r>
          </a:p>
          <a:p>
            <a:pPr algn="ctr"/>
            <a:r>
              <a:rPr lang="de-DE" sz="1600" i="1" dirty="0"/>
              <a:t>(Bischoff and Volkmann, 2018, p. 186)</a:t>
            </a:r>
            <a:br>
              <a:rPr lang="en-US" sz="2000" dirty="0"/>
            </a:br>
            <a:endParaRPr lang="fr-FR" sz="2000" dirty="0"/>
          </a:p>
        </p:txBody>
      </p:sp>
      <p:sp>
        <p:nvSpPr>
          <p:cNvPr id="6" name="ZoneTexte 5">
            <a:extLst>
              <a:ext uri="{FF2B5EF4-FFF2-40B4-BE49-F238E27FC236}">
                <a16:creationId xmlns:a16="http://schemas.microsoft.com/office/drawing/2014/main" id="{18B29D5B-D84B-736F-1FC2-0AF7124A35EA}"/>
              </a:ext>
            </a:extLst>
          </p:cNvPr>
          <p:cNvSpPr txBox="1"/>
          <p:nvPr/>
        </p:nvSpPr>
        <p:spPr>
          <a:xfrm>
            <a:off x="0" y="167575"/>
            <a:ext cx="7251897" cy="553998"/>
          </a:xfrm>
          <a:prstGeom prst="rect">
            <a:avLst/>
          </a:prstGeom>
          <a:noFill/>
        </p:spPr>
        <p:txBody>
          <a:bodyPr wrap="square" rtlCol="0">
            <a:spAutoFit/>
          </a:bodyPr>
          <a:lstStyle/>
          <a:p>
            <a:r>
              <a:rPr lang="fr-FR" sz="3000" b="1" dirty="0">
                <a:solidFill>
                  <a:srgbClr val="EA4E5F"/>
                </a:solidFill>
              </a:rPr>
              <a:t>Entrepreneurial </a:t>
            </a:r>
            <a:r>
              <a:rPr lang="fr-FR" sz="3000" b="1" dirty="0" err="1">
                <a:solidFill>
                  <a:srgbClr val="EA4E5F"/>
                </a:solidFill>
              </a:rPr>
              <a:t>Ecosystem</a:t>
            </a:r>
            <a:r>
              <a:rPr lang="fr-FR" sz="3000" b="1" dirty="0">
                <a:solidFill>
                  <a:srgbClr val="EA4E5F"/>
                </a:solidFill>
              </a:rPr>
              <a:t> </a:t>
            </a:r>
            <a:r>
              <a:rPr lang="fr-FR" sz="3000" b="1" dirty="0" err="1">
                <a:solidFill>
                  <a:srgbClr val="EA4E5F"/>
                </a:solidFill>
              </a:rPr>
              <a:t>Definition</a:t>
            </a:r>
            <a:endParaRPr lang="fr-FR" sz="3000" b="1" dirty="0">
              <a:solidFill>
                <a:srgbClr val="EA4E5F"/>
              </a:solidFill>
            </a:endParaRPr>
          </a:p>
        </p:txBody>
      </p:sp>
      <p:sp>
        <p:nvSpPr>
          <p:cNvPr id="7" name="Rectangle 6">
            <a:extLst>
              <a:ext uri="{FF2B5EF4-FFF2-40B4-BE49-F238E27FC236}">
                <a16:creationId xmlns:a16="http://schemas.microsoft.com/office/drawing/2014/main" id="{17106138-3DE4-CF5E-5E1F-6F443B3E727A}"/>
              </a:ext>
            </a:extLst>
          </p:cNvPr>
          <p:cNvSpPr/>
          <p:nvPr/>
        </p:nvSpPr>
        <p:spPr>
          <a:xfrm>
            <a:off x="769522" y="1387661"/>
            <a:ext cx="10652956" cy="954107"/>
          </a:xfrm>
          <a:prstGeom prst="rect">
            <a:avLst/>
          </a:prstGeom>
          <a:ln w="28575">
            <a:solidFill>
              <a:srgbClr val="EA4E5F"/>
            </a:solidFill>
          </a:ln>
        </p:spPr>
        <p:txBody>
          <a:bodyPr wrap="square">
            <a:spAutoFit/>
          </a:bodyPr>
          <a:lstStyle/>
          <a:p>
            <a:pPr algn="ctr"/>
            <a:r>
              <a:rPr lang="en-US" sz="2000" dirty="0"/>
              <a:t>“a set of </a:t>
            </a:r>
            <a:r>
              <a:rPr lang="en-US" sz="2000" b="1" dirty="0">
                <a:solidFill>
                  <a:srgbClr val="EB4E5F"/>
                </a:solidFill>
              </a:rPr>
              <a:t>interdependent actors </a:t>
            </a:r>
            <a:r>
              <a:rPr lang="en-US" sz="2000" dirty="0"/>
              <a:t>and </a:t>
            </a:r>
            <a:r>
              <a:rPr lang="en-US" sz="2000" b="1" dirty="0">
                <a:solidFill>
                  <a:srgbClr val="EB4E5F"/>
                </a:solidFill>
              </a:rPr>
              <a:t>factors</a:t>
            </a:r>
            <a:r>
              <a:rPr lang="en-US" sz="2000" dirty="0"/>
              <a:t> coordinated in such a way that they enable </a:t>
            </a:r>
            <a:r>
              <a:rPr lang="en-US" sz="2000" b="1" dirty="0">
                <a:solidFill>
                  <a:srgbClr val="EB4E5F"/>
                </a:solidFill>
              </a:rPr>
              <a:t>productive entrepreneurship </a:t>
            </a:r>
            <a:r>
              <a:rPr lang="en-US" sz="2000" dirty="0"/>
              <a:t>within a </a:t>
            </a:r>
            <a:r>
              <a:rPr lang="en-US" sz="2000" b="1" dirty="0">
                <a:solidFill>
                  <a:srgbClr val="EB4E5F"/>
                </a:solidFill>
              </a:rPr>
              <a:t>particular territory</a:t>
            </a:r>
            <a:r>
              <a:rPr lang="en-US" sz="2000" dirty="0"/>
              <a:t>”</a:t>
            </a:r>
          </a:p>
          <a:p>
            <a:pPr algn="ctr"/>
            <a:r>
              <a:rPr lang="en-US" sz="1600" i="1" dirty="0">
                <a:solidFill>
                  <a:srgbClr val="000000"/>
                </a:solidFill>
                <a:latin typeface="Times New Roman" panose="02020603050405020304" pitchFamily="18" charset="0"/>
              </a:rPr>
              <a:t>Stam and </a:t>
            </a:r>
            <a:r>
              <a:rPr lang="en-US" sz="1600" i="1" dirty="0" err="1">
                <a:solidFill>
                  <a:srgbClr val="000000"/>
                </a:solidFill>
                <a:latin typeface="Times New Roman" panose="02020603050405020304" pitchFamily="18" charset="0"/>
              </a:rPr>
              <a:t>Spigel</a:t>
            </a:r>
            <a:r>
              <a:rPr lang="en-US" sz="1600" i="1" dirty="0">
                <a:solidFill>
                  <a:srgbClr val="000000"/>
                </a:solidFill>
                <a:latin typeface="Times New Roman" panose="02020603050405020304" pitchFamily="18" charset="0"/>
              </a:rPr>
              <a:t>, 2016 p. 1</a:t>
            </a:r>
          </a:p>
        </p:txBody>
      </p:sp>
      <p:sp>
        <p:nvSpPr>
          <p:cNvPr id="15" name="Flèche : bas 14">
            <a:extLst>
              <a:ext uri="{FF2B5EF4-FFF2-40B4-BE49-F238E27FC236}">
                <a16:creationId xmlns:a16="http://schemas.microsoft.com/office/drawing/2014/main" id="{07D2DEE0-48B2-3378-D6E5-CD4D92354C2D}"/>
              </a:ext>
            </a:extLst>
          </p:cNvPr>
          <p:cNvSpPr/>
          <p:nvPr/>
        </p:nvSpPr>
        <p:spPr>
          <a:xfrm>
            <a:off x="1304925" y="2428180"/>
            <a:ext cx="342900" cy="1296095"/>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 bas 16">
            <a:extLst>
              <a:ext uri="{FF2B5EF4-FFF2-40B4-BE49-F238E27FC236}">
                <a16:creationId xmlns:a16="http://schemas.microsoft.com/office/drawing/2014/main" id="{8604F376-56C6-16EB-CC01-BE7E6CADD40F}"/>
              </a:ext>
            </a:extLst>
          </p:cNvPr>
          <p:cNvSpPr/>
          <p:nvPr/>
        </p:nvSpPr>
        <p:spPr>
          <a:xfrm>
            <a:off x="10153650" y="2392326"/>
            <a:ext cx="342900" cy="1296095"/>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476432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ZoneTexte 27">
            <a:extLst>
              <a:ext uri="{FF2B5EF4-FFF2-40B4-BE49-F238E27FC236}">
                <a16:creationId xmlns:a16="http://schemas.microsoft.com/office/drawing/2014/main" id="{1B4CE306-6D15-4DC1-9A99-53ADFB7837D6}"/>
              </a:ext>
            </a:extLst>
          </p:cNvPr>
          <p:cNvSpPr txBox="1"/>
          <p:nvPr/>
        </p:nvSpPr>
        <p:spPr>
          <a:xfrm>
            <a:off x="380649" y="240039"/>
            <a:ext cx="9187894" cy="553998"/>
          </a:xfrm>
          <a:prstGeom prst="rect">
            <a:avLst/>
          </a:prstGeom>
          <a:noFill/>
        </p:spPr>
        <p:txBody>
          <a:bodyPr wrap="square" rtlCol="0">
            <a:spAutoFit/>
          </a:bodyPr>
          <a:lstStyle/>
          <a:p>
            <a:r>
              <a:rPr lang="fr-FR" sz="3000" b="1" dirty="0">
                <a:solidFill>
                  <a:srgbClr val="EA4E5F"/>
                </a:solidFill>
              </a:rPr>
              <a:t>EE Main Components</a:t>
            </a:r>
          </a:p>
        </p:txBody>
      </p:sp>
      <p:pic>
        <p:nvPicPr>
          <p:cNvPr id="3" name="Image 2">
            <a:extLst>
              <a:ext uri="{FF2B5EF4-FFF2-40B4-BE49-F238E27FC236}">
                <a16:creationId xmlns:a16="http://schemas.microsoft.com/office/drawing/2014/main" id="{090E3AF0-38C3-468B-BA13-CE2A1EEC3EA2}"/>
              </a:ext>
            </a:extLst>
          </p:cNvPr>
          <p:cNvPicPr>
            <a:picLocks noChangeAspect="1"/>
          </p:cNvPicPr>
          <p:nvPr/>
        </p:nvPicPr>
        <p:blipFill>
          <a:blip r:embed="rId3"/>
          <a:stretch>
            <a:fillRect/>
          </a:stretch>
        </p:blipFill>
        <p:spPr>
          <a:xfrm>
            <a:off x="1777093" y="967882"/>
            <a:ext cx="7900307" cy="5890118"/>
          </a:xfrm>
          <a:prstGeom prst="rect">
            <a:avLst/>
          </a:prstGeom>
        </p:spPr>
      </p:pic>
    </p:spTree>
    <p:extLst>
      <p:ext uri="{BB962C8B-B14F-4D97-AF65-F5344CB8AC3E}">
        <p14:creationId xmlns:p14="http://schemas.microsoft.com/office/powerpoint/2010/main" val="40671521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ABF3B5B-E1FF-C344-8178-8DD20968DAA3}"/>
              </a:ext>
            </a:extLst>
          </p:cNvPr>
          <p:cNvSpPr txBox="1"/>
          <p:nvPr/>
        </p:nvSpPr>
        <p:spPr>
          <a:xfrm>
            <a:off x="3395999" y="2880000"/>
            <a:ext cx="8237197" cy="1742800"/>
          </a:xfrm>
          <a:prstGeom prst="rect">
            <a:avLst/>
          </a:prstGeom>
          <a:noFill/>
        </p:spPr>
        <p:txBody>
          <a:bodyPr wrap="square" lIns="360000" rtlCol="0" anchor="ctr" anchorCtr="0">
            <a:noAutofit/>
          </a:bodyPr>
          <a:lstStyle/>
          <a:p>
            <a:pPr>
              <a:lnSpc>
                <a:spcPts val="3800"/>
              </a:lnSpc>
            </a:pPr>
            <a:r>
              <a:rPr lang="en-US" sz="4000" b="1" dirty="0"/>
              <a:t>Main Models - Tools and Tips</a:t>
            </a:r>
            <a:endParaRPr lang="fr-FR" sz="4000" b="1" dirty="0"/>
          </a:p>
        </p:txBody>
      </p:sp>
      <p:cxnSp>
        <p:nvCxnSpPr>
          <p:cNvPr id="5" name="Connecteur droit 4">
            <a:extLst>
              <a:ext uri="{FF2B5EF4-FFF2-40B4-BE49-F238E27FC236}">
                <a16:creationId xmlns:a16="http://schemas.microsoft.com/office/drawing/2014/main" id="{85AB3147-74DC-364D-ABE4-3F3528B95E06}"/>
              </a:ext>
            </a:extLst>
          </p:cNvPr>
          <p:cNvCxnSpPr>
            <a:cxnSpLocks/>
          </p:cNvCxnSpPr>
          <p:nvPr/>
        </p:nvCxnSpPr>
        <p:spPr>
          <a:xfrm>
            <a:off x="3377979" y="2973659"/>
            <a:ext cx="0" cy="1464526"/>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Image 5" descr="Une image contenant outil&#10;&#10;Description générée automatiquement">
            <a:extLst>
              <a:ext uri="{FF2B5EF4-FFF2-40B4-BE49-F238E27FC236}">
                <a16:creationId xmlns:a16="http://schemas.microsoft.com/office/drawing/2014/main" id="{85AD7B4F-6142-488E-8DF6-E44F65E28AB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953500" y="4622800"/>
            <a:ext cx="1968500" cy="1968500"/>
          </a:xfrm>
          <a:prstGeom prst="rect">
            <a:avLst/>
          </a:prstGeom>
        </p:spPr>
      </p:pic>
    </p:spTree>
    <p:extLst>
      <p:ext uri="{BB962C8B-B14F-4D97-AF65-F5344CB8AC3E}">
        <p14:creationId xmlns:p14="http://schemas.microsoft.com/office/powerpoint/2010/main" val="608823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0D0F531E-B1CA-86BB-265A-85AC0B23DCFD}"/>
              </a:ext>
            </a:extLst>
          </p:cNvPr>
          <p:cNvGrpSpPr/>
          <p:nvPr/>
        </p:nvGrpSpPr>
        <p:grpSpPr>
          <a:xfrm>
            <a:off x="3000461" y="1303267"/>
            <a:ext cx="5702411" cy="5039742"/>
            <a:chOff x="1419839" y="0"/>
            <a:chExt cx="4459735" cy="4459735"/>
          </a:xfrm>
        </p:grpSpPr>
        <p:sp>
          <p:nvSpPr>
            <p:cNvPr id="14" name="Ellipse 13">
              <a:extLst>
                <a:ext uri="{FF2B5EF4-FFF2-40B4-BE49-F238E27FC236}">
                  <a16:creationId xmlns:a16="http://schemas.microsoft.com/office/drawing/2014/main" id="{A8688564-A0CF-3C44-A31A-C9F6FA79228C}"/>
                </a:ext>
              </a:extLst>
            </p:cNvPr>
            <p:cNvSpPr/>
            <p:nvPr/>
          </p:nvSpPr>
          <p:spPr>
            <a:xfrm>
              <a:off x="1419839" y="0"/>
              <a:ext cx="4459735" cy="4459735"/>
            </a:xfrm>
            <a:prstGeom prst="ellipse">
              <a:avLst/>
            </a:prstGeom>
            <a:solidFill>
              <a:srgbClr val="EB4E5F"/>
            </a:solidFill>
            <a:ln>
              <a:prstDash val="solid"/>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5" name="Ellipse 4">
              <a:extLst>
                <a:ext uri="{FF2B5EF4-FFF2-40B4-BE49-F238E27FC236}">
                  <a16:creationId xmlns:a16="http://schemas.microsoft.com/office/drawing/2014/main" id="{0ADE8469-B73E-39AD-7515-42E06CB59203}"/>
                </a:ext>
              </a:extLst>
            </p:cNvPr>
            <p:cNvSpPr txBox="1"/>
            <p:nvPr/>
          </p:nvSpPr>
          <p:spPr>
            <a:xfrm>
              <a:off x="2870367" y="222986"/>
              <a:ext cx="1558677" cy="6689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fr-FR" sz="2200" kern="1200" dirty="0"/>
                <a:t> </a:t>
              </a:r>
            </a:p>
          </p:txBody>
        </p:sp>
      </p:grpSp>
      <p:grpSp>
        <p:nvGrpSpPr>
          <p:cNvPr id="19" name="Groupe 18">
            <a:extLst>
              <a:ext uri="{FF2B5EF4-FFF2-40B4-BE49-F238E27FC236}">
                <a16:creationId xmlns:a16="http://schemas.microsoft.com/office/drawing/2014/main" id="{82C00E18-7921-DB79-968E-394CC038FBF8}"/>
              </a:ext>
            </a:extLst>
          </p:cNvPr>
          <p:cNvGrpSpPr/>
          <p:nvPr/>
        </p:nvGrpSpPr>
        <p:grpSpPr>
          <a:xfrm>
            <a:off x="3628007" y="1912462"/>
            <a:ext cx="4459735" cy="4459735"/>
            <a:chOff x="1419839" y="0"/>
            <a:chExt cx="4459735" cy="4459735"/>
          </a:xfrm>
        </p:grpSpPr>
        <p:sp>
          <p:nvSpPr>
            <p:cNvPr id="31" name="Ellipse 30">
              <a:extLst>
                <a:ext uri="{FF2B5EF4-FFF2-40B4-BE49-F238E27FC236}">
                  <a16:creationId xmlns:a16="http://schemas.microsoft.com/office/drawing/2014/main" id="{39F12729-BB82-214A-45E6-234F18CD7097}"/>
                </a:ext>
              </a:extLst>
            </p:cNvPr>
            <p:cNvSpPr/>
            <p:nvPr/>
          </p:nvSpPr>
          <p:spPr>
            <a:xfrm>
              <a:off x="1419839" y="0"/>
              <a:ext cx="4459735" cy="4459735"/>
            </a:xfrm>
            <a:prstGeom prst="ellipse">
              <a:avLst/>
            </a:prstGeom>
            <a:solidFill>
              <a:srgbClr val="EB4E5F"/>
            </a:solidFill>
            <a:ln>
              <a:prstDash val="solid"/>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2" name="Ellipse 4">
              <a:extLst>
                <a:ext uri="{FF2B5EF4-FFF2-40B4-BE49-F238E27FC236}">
                  <a16:creationId xmlns:a16="http://schemas.microsoft.com/office/drawing/2014/main" id="{12465504-0DEF-618D-B2E5-667DC20A51A7}"/>
                </a:ext>
              </a:extLst>
            </p:cNvPr>
            <p:cNvSpPr txBox="1"/>
            <p:nvPr/>
          </p:nvSpPr>
          <p:spPr>
            <a:xfrm>
              <a:off x="2870367" y="222986"/>
              <a:ext cx="1558677" cy="6689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fr-FR" sz="2200" kern="1200" dirty="0"/>
                <a:t> </a:t>
              </a:r>
            </a:p>
          </p:txBody>
        </p:sp>
      </p:grpSp>
      <p:grpSp>
        <p:nvGrpSpPr>
          <p:cNvPr id="21" name="Groupe 20">
            <a:extLst>
              <a:ext uri="{FF2B5EF4-FFF2-40B4-BE49-F238E27FC236}">
                <a16:creationId xmlns:a16="http://schemas.microsoft.com/office/drawing/2014/main" id="{D2EC2D67-C8FC-C912-5A11-51D1114B1EE4}"/>
              </a:ext>
            </a:extLst>
          </p:cNvPr>
          <p:cNvGrpSpPr/>
          <p:nvPr/>
        </p:nvGrpSpPr>
        <p:grpSpPr>
          <a:xfrm>
            <a:off x="4244565" y="3011842"/>
            <a:ext cx="3344801" cy="3344801"/>
            <a:chOff x="2036397" y="1099380"/>
            <a:chExt cx="3344801" cy="3344801"/>
          </a:xfrm>
        </p:grpSpPr>
        <p:sp>
          <p:nvSpPr>
            <p:cNvPr id="29" name="Ellipse 28">
              <a:extLst>
                <a:ext uri="{FF2B5EF4-FFF2-40B4-BE49-F238E27FC236}">
                  <a16:creationId xmlns:a16="http://schemas.microsoft.com/office/drawing/2014/main" id="{845F6F95-A863-E2AF-B986-BF179B398D1B}"/>
                </a:ext>
              </a:extLst>
            </p:cNvPr>
            <p:cNvSpPr/>
            <p:nvPr/>
          </p:nvSpPr>
          <p:spPr>
            <a:xfrm>
              <a:off x="2036397" y="1099380"/>
              <a:ext cx="3344801" cy="3344801"/>
            </a:xfrm>
            <a:prstGeom prst="ellipse">
              <a:avLst/>
            </a:prstGeom>
            <a:solidFill>
              <a:srgbClr val="EB4E5F"/>
            </a:solidFill>
            <a:ln>
              <a:prstDash val="dash"/>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0" name="Ellipse 6">
              <a:extLst>
                <a:ext uri="{FF2B5EF4-FFF2-40B4-BE49-F238E27FC236}">
                  <a16:creationId xmlns:a16="http://schemas.microsoft.com/office/drawing/2014/main" id="{5DD92AE7-C57E-111E-FB26-5DEA68876234}"/>
                </a:ext>
              </a:extLst>
            </p:cNvPr>
            <p:cNvSpPr txBox="1"/>
            <p:nvPr/>
          </p:nvSpPr>
          <p:spPr>
            <a:xfrm>
              <a:off x="2929459" y="1308430"/>
              <a:ext cx="1558677" cy="6271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fr-FR" sz="2200" kern="1200" dirty="0"/>
                <a:t> </a:t>
              </a:r>
            </a:p>
          </p:txBody>
        </p:sp>
      </p:grpSp>
      <p:grpSp>
        <p:nvGrpSpPr>
          <p:cNvPr id="22" name="Groupe 21">
            <a:extLst>
              <a:ext uri="{FF2B5EF4-FFF2-40B4-BE49-F238E27FC236}">
                <a16:creationId xmlns:a16="http://schemas.microsoft.com/office/drawing/2014/main" id="{236592E7-6356-C63D-2B2E-5611637EB959}"/>
              </a:ext>
            </a:extLst>
          </p:cNvPr>
          <p:cNvGrpSpPr/>
          <p:nvPr/>
        </p:nvGrpSpPr>
        <p:grpSpPr>
          <a:xfrm>
            <a:off x="4815188" y="4141950"/>
            <a:ext cx="2229867" cy="2229867"/>
            <a:chOff x="2607020" y="2229488"/>
            <a:chExt cx="2229867" cy="2229867"/>
          </a:xfrm>
        </p:grpSpPr>
        <p:sp>
          <p:nvSpPr>
            <p:cNvPr id="26" name="Ellipse 25">
              <a:extLst>
                <a:ext uri="{FF2B5EF4-FFF2-40B4-BE49-F238E27FC236}">
                  <a16:creationId xmlns:a16="http://schemas.microsoft.com/office/drawing/2014/main" id="{910EBA38-A486-E719-F121-2FAD8C37187A}"/>
                </a:ext>
              </a:extLst>
            </p:cNvPr>
            <p:cNvSpPr/>
            <p:nvPr/>
          </p:nvSpPr>
          <p:spPr>
            <a:xfrm>
              <a:off x="2607020" y="2229488"/>
              <a:ext cx="2229867" cy="2229867"/>
            </a:xfrm>
            <a:prstGeom prst="ellipse">
              <a:avLst/>
            </a:prstGeom>
            <a:solidFill>
              <a:srgbClr val="E75F7B"/>
            </a:solidFill>
            <a:ln>
              <a:prstDash val="lgDash"/>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7" name="Ellipse 8">
              <a:extLst>
                <a:ext uri="{FF2B5EF4-FFF2-40B4-BE49-F238E27FC236}">
                  <a16:creationId xmlns:a16="http://schemas.microsoft.com/office/drawing/2014/main" id="{EB9CC6D9-338C-870C-A0E8-ECD954FCD9D9}"/>
                </a:ext>
              </a:extLst>
            </p:cNvPr>
            <p:cNvSpPr txBox="1"/>
            <p:nvPr/>
          </p:nvSpPr>
          <p:spPr>
            <a:xfrm>
              <a:off x="2933577" y="2786955"/>
              <a:ext cx="1576754" cy="11149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endParaRPr lang="fr-FR" sz="2200" kern="1200" dirty="0"/>
            </a:p>
          </p:txBody>
        </p:sp>
      </p:grpSp>
      <p:sp>
        <p:nvSpPr>
          <p:cNvPr id="28" name="ZoneTexte 27">
            <a:extLst>
              <a:ext uri="{FF2B5EF4-FFF2-40B4-BE49-F238E27FC236}">
                <a16:creationId xmlns:a16="http://schemas.microsoft.com/office/drawing/2014/main" id="{1B4CE306-6D15-4DC1-9A99-53ADFB7837D6}"/>
              </a:ext>
            </a:extLst>
          </p:cNvPr>
          <p:cNvSpPr txBox="1"/>
          <p:nvPr/>
        </p:nvSpPr>
        <p:spPr>
          <a:xfrm>
            <a:off x="380649" y="240039"/>
            <a:ext cx="9187894" cy="553998"/>
          </a:xfrm>
          <a:prstGeom prst="rect">
            <a:avLst/>
          </a:prstGeom>
          <a:noFill/>
        </p:spPr>
        <p:txBody>
          <a:bodyPr wrap="square" rtlCol="0">
            <a:spAutoFit/>
          </a:bodyPr>
          <a:lstStyle/>
          <a:p>
            <a:r>
              <a:rPr lang="fr-FR" sz="3000" b="1" dirty="0" err="1">
                <a:solidFill>
                  <a:srgbClr val="EA4E5F"/>
                </a:solidFill>
              </a:rPr>
              <a:t>Ecosystem</a:t>
            </a:r>
            <a:r>
              <a:rPr lang="fr-FR" sz="3000" b="1" dirty="0">
                <a:solidFill>
                  <a:srgbClr val="EA4E5F"/>
                </a:solidFill>
              </a:rPr>
              <a:t> </a:t>
            </a:r>
            <a:r>
              <a:rPr lang="fr-FR" sz="3000" b="1" dirty="0" err="1">
                <a:solidFill>
                  <a:srgbClr val="EA4E5F"/>
                </a:solidFill>
              </a:rPr>
              <a:t>Layers</a:t>
            </a:r>
            <a:r>
              <a:rPr lang="fr-FR" sz="3000" b="1" dirty="0">
                <a:solidFill>
                  <a:srgbClr val="EA4E5F"/>
                </a:solidFill>
              </a:rPr>
              <a:t>: A Multi-</a:t>
            </a:r>
            <a:r>
              <a:rPr lang="fr-FR" sz="3000" b="1" dirty="0" err="1">
                <a:solidFill>
                  <a:srgbClr val="EA4E5F"/>
                </a:solidFill>
              </a:rPr>
              <a:t>level</a:t>
            </a:r>
            <a:r>
              <a:rPr lang="fr-FR" sz="3000" b="1" dirty="0">
                <a:solidFill>
                  <a:srgbClr val="EA4E5F"/>
                </a:solidFill>
              </a:rPr>
              <a:t> </a:t>
            </a:r>
            <a:r>
              <a:rPr lang="fr-FR" sz="3000" b="1" dirty="0" err="1">
                <a:solidFill>
                  <a:srgbClr val="EA4E5F"/>
                </a:solidFill>
              </a:rPr>
              <a:t>Phenomenon</a:t>
            </a:r>
            <a:endParaRPr lang="fr-FR" sz="3000" b="1" dirty="0">
              <a:solidFill>
                <a:srgbClr val="EA4E5F"/>
              </a:solidFill>
            </a:endParaRPr>
          </a:p>
        </p:txBody>
      </p:sp>
      <p:sp>
        <p:nvSpPr>
          <p:cNvPr id="2" name="Rectangle 1">
            <a:extLst>
              <a:ext uri="{FF2B5EF4-FFF2-40B4-BE49-F238E27FC236}">
                <a16:creationId xmlns:a16="http://schemas.microsoft.com/office/drawing/2014/main" id="{35B85D56-C5B3-400C-94BF-09A3D08C1AE9}"/>
              </a:ext>
            </a:extLst>
          </p:cNvPr>
          <p:cNvSpPr/>
          <p:nvPr/>
        </p:nvSpPr>
        <p:spPr>
          <a:xfrm>
            <a:off x="4777337" y="4543198"/>
            <a:ext cx="2253313" cy="923330"/>
          </a:xfrm>
          <a:prstGeom prst="rect">
            <a:avLst/>
          </a:prstGeom>
        </p:spPr>
        <p:txBody>
          <a:bodyPr wrap="square">
            <a:spAutoFit/>
          </a:bodyPr>
          <a:lstStyle/>
          <a:p>
            <a:pPr algn="ctr"/>
            <a:r>
              <a:rPr lang="fr-FR" b="1" i="1" dirty="0">
                <a:solidFill>
                  <a:schemeClr val="bg1"/>
                </a:solidFill>
              </a:rPr>
              <a:t>Micro</a:t>
            </a:r>
          </a:p>
          <a:p>
            <a:pPr algn="ctr"/>
            <a:r>
              <a:rPr lang="fr-FR" b="1" dirty="0" err="1">
                <a:solidFill>
                  <a:schemeClr val="bg1"/>
                </a:solidFill>
              </a:rPr>
              <a:t>Incubator</a:t>
            </a:r>
            <a:r>
              <a:rPr lang="fr-FR" b="1" dirty="0">
                <a:solidFill>
                  <a:schemeClr val="bg1"/>
                </a:solidFill>
              </a:rPr>
              <a:t> </a:t>
            </a:r>
            <a:r>
              <a:rPr lang="fr-FR" b="1" dirty="0" err="1">
                <a:solidFill>
                  <a:schemeClr val="bg1"/>
                </a:solidFill>
              </a:rPr>
              <a:t>Ecosystem</a:t>
            </a:r>
            <a:endParaRPr lang="en-US" b="1" dirty="0">
              <a:solidFill>
                <a:schemeClr val="bg1"/>
              </a:solidFill>
            </a:endParaRPr>
          </a:p>
        </p:txBody>
      </p:sp>
      <p:sp>
        <p:nvSpPr>
          <p:cNvPr id="24" name="Rectangle 23">
            <a:extLst>
              <a:ext uri="{FF2B5EF4-FFF2-40B4-BE49-F238E27FC236}">
                <a16:creationId xmlns:a16="http://schemas.microsoft.com/office/drawing/2014/main" id="{8BAD37D0-3723-48F7-9219-CCE270D6A071}"/>
              </a:ext>
            </a:extLst>
          </p:cNvPr>
          <p:cNvSpPr/>
          <p:nvPr/>
        </p:nvSpPr>
        <p:spPr>
          <a:xfrm>
            <a:off x="4508465" y="3175858"/>
            <a:ext cx="2702560" cy="923330"/>
          </a:xfrm>
          <a:prstGeom prst="rect">
            <a:avLst/>
          </a:prstGeom>
        </p:spPr>
        <p:txBody>
          <a:bodyPr wrap="square">
            <a:spAutoFit/>
          </a:bodyPr>
          <a:lstStyle/>
          <a:p>
            <a:pPr lvl="0" algn="ctr"/>
            <a:r>
              <a:rPr lang="fr-FR" b="1" i="1" dirty="0" err="1">
                <a:solidFill>
                  <a:schemeClr val="bg1"/>
                </a:solidFill>
              </a:rPr>
              <a:t>Meso</a:t>
            </a:r>
            <a:endParaRPr lang="fr-FR" b="1" i="1" dirty="0">
              <a:solidFill>
                <a:schemeClr val="bg1"/>
              </a:solidFill>
            </a:endParaRPr>
          </a:p>
          <a:p>
            <a:pPr lvl="0" algn="ctr"/>
            <a:r>
              <a:rPr lang="fr-FR" b="1" dirty="0">
                <a:solidFill>
                  <a:schemeClr val="bg1"/>
                </a:solidFill>
              </a:rPr>
              <a:t>Entrepreneurial Support </a:t>
            </a:r>
            <a:r>
              <a:rPr lang="fr-FR" b="1" dirty="0" err="1">
                <a:solidFill>
                  <a:schemeClr val="bg1"/>
                </a:solidFill>
              </a:rPr>
              <a:t>Ecosystem</a:t>
            </a:r>
            <a:endParaRPr lang="fr-FR" b="1" dirty="0">
              <a:solidFill>
                <a:schemeClr val="bg1"/>
              </a:solidFill>
            </a:endParaRPr>
          </a:p>
        </p:txBody>
      </p:sp>
      <p:sp>
        <p:nvSpPr>
          <p:cNvPr id="25" name="Rectangle 24">
            <a:extLst>
              <a:ext uri="{FF2B5EF4-FFF2-40B4-BE49-F238E27FC236}">
                <a16:creationId xmlns:a16="http://schemas.microsoft.com/office/drawing/2014/main" id="{C079E4BC-4361-4D3F-9A46-F897DD6DB64C}"/>
              </a:ext>
            </a:extLst>
          </p:cNvPr>
          <p:cNvSpPr/>
          <p:nvPr/>
        </p:nvSpPr>
        <p:spPr>
          <a:xfrm>
            <a:off x="3961262" y="2257996"/>
            <a:ext cx="3733824" cy="646331"/>
          </a:xfrm>
          <a:prstGeom prst="rect">
            <a:avLst/>
          </a:prstGeom>
        </p:spPr>
        <p:txBody>
          <a:bodyPr wrap="square">
            <a:spAutoFit/>
          </a:bodyPr>
          <a:lstStyle/>
          <a:p>
            <a:pPr lvl="0" algn="ctr"/>
            <a:r>
              <a:rPr lang="fr-FR" b="1" i="1" dirty="0">
                <a:solidFill>
                  <a:schemeClr val="bg1"/>
                </a:solidFill>
              </a:rPr>
              <a:t>Macro</a:t>
            </a:r>
          </a:p>
          <a:p>
            <a:pPr lvl="0" algn="ctr"/>
            <a:r>
              <a:rPr lang="fr-FR" b="1" dirty="0">
                <a:solidFill>
                  <a:schemeClr val="bg1"/>
                </a:solidFill>
              </a:rPr>
              <a:t>Entrepreneurial </a:t>
            </a:r>
            <a:r>
              <a:rPr lang="fr-FR" b="1" dirty="0" err="1">
                <a:solidFill>
                  <a:schemeClr val="bg1"/>
                </a:solidFill>
              </a:rPr>
              <a:t>ecosystem</a:t>
            </a:r>
            <a:endParaRPr lang="fr-FR" b="1" dirty="0">
              <a:solidFill>
                <a:schemeClr val="bg1"/>
              </a:solidFill>
            </a:endParaRPr>
          </a:p>
        </p:txBody>
      </p:sp>
      <p:sp>
        <p:nvSpPr>
          <p:cNvPr id="11" name="Rectangle 10">
            <a:extLst>
              <a:ext uri="{FF2B5EF4-FFF2-40B4-BE49-F238E27FC236}">
                <a16:creationId xmlns:a16="http://schemas.microsoft.com/office/drawing/2014/main" id="{9941863A-8E4E-484E-8F1E-E126189A1FA5}"/>
              </a:ext>
            </a:extLst>
          </p:cNvPr>
          <p:cNvSpPr/>
          <p:nvPr/>
        </p:nvSpPr>
        <p:spPr>
          <a:xfrm>
            <a:off x="144342" y="6400452"/>
            <a:ext cx="7732173" cy="461665"/>
          </a:xfrm>
          <a:prstGeom prst="rect">
            <a:avLst/>
          </a:prstGeom>
        </p:spPr>
        <p:txBody>
          <a:bodyPr wrap="square">
            <a:spAutoFit/>
          </a:bodyPr>
          <a:lstStyle/>
          <a:p>
            <a:pPr marL="0" lvl="1"/>
            <a:r>
              <a:rPr lang="en-US" sz="1200" i="1" dirty="0">
                <a:solidFill>
                  <a:srgbClr val="000000"/>
                </a:solidFill>
                <a:latin typeface="Calibri" panose="020F0502020204030204" pitchFamily="34" charset="0"/>
                <a:cs typeface="Calibri" panose="020F0502020204030204" pitchFamily="34" charset="0"/>
                <a:hlinkClick r:id="rId3"/>
              </a:rPr>
              <a:t>Theodoraki and Messeghem, 2017,  p. 61</a:t>
            </a:r>
            <a:r>
              <a:rPr lang="en-US" sz="1200" i="1" dirty="0">
                <a:solidFill>
                  <a:srgbClr val="000000"/>
                </a:solidFill>
                <a:latin typeface="Calibri" panose="020F0502020204030204" pitchFamily="34" charset="0"/>
                <a:cs typeface="Calibri" panose="020F0502020204030204" pitchFamily="34" charset="0"/>
              </a:rPr>
              <a:t> </a:t>
            </a:r>
            <a:r>
              <a:rPr lang="en-US" sz="1200" dirty="0">
                <a:effectLst/>
                <a:latin typeface="Calibri" panose="020F0502020204030204" pitchFamily="34" charset="0"/>
                <a:ea typeface="Calibri" panose="020F0502020204030204" pitchFamily="34" charset="0"/>
                <a:cs typeface="Calibri" panose="020F0502020204030204" pitchFamily="34" charset="0"/>
              </a:rPr>
              <a:t>Exploring the entrepreneurial ecosystem in the field of entrepreneurial support: a multi-level approach, </a:t>
            </a:r>
            <a:r>
              <a:rPr lang="en-US" sz="1200" i="1" dirty="0">
                <a:effectLst/>
                <a:latin typeface="Calibri" panose="020F0502020204030204" pitchFamily="34" charset="0"/>
                <a:ea typeface="Calibri" panose="020F0502020204030204" pitchFamily="34" charset="0"/>
                <a:cs typeface="Calibri" panose="020F0502020204030204" pitchFamily="34" charset="0"/>
              </a:rPr>
              <a:t>International Journal of Entrepreneurship and Small Business</a:t>
            </a:r>
            <a:r>
              <a:rPr lang="en-US" sz="1200" dirty="0">
                <a:effectLst/>
                <a:latin typeface="Calibri" panose="020F0502020204030204" pitchFamily="34" charset="0"/>
                <a:ea typeface="Calibri" panose="020F0502020204030204" pitchFamily="34" charset="0"/>
                <a:cs typeface="Calibri" panose="020F0502020204030204" pitchFamily="34" charset="0"/>
              </a:rPr>
              <a:t>, 31(1), 47-66.</a:t>
            </a:r>
            <a:endParaRPr lang="fr-FR" sz="1200" i="1" dirty="0">
              <a:solidFill>
                <a:srgbClr val="000000"/>
              </a:solidFill>
              <a:latin typeface="Calibri" panose="020F0502020204030204" pitchFamily="34" charset="0"/>
              <a:cs typeface="Calibri" panose="020F0502020204030204" pitchFamily="34" charset="0"/>
            </a:endParaRPr>
          </a:p>
        </p:txBody>
      </p:sp>
      <p:cxnSp>
        <p:nvCxnSpPr>
          <p:cNvPr id="9" name="Connecteur droit 8">
            <a:extLst>
              <a:ext uri="{FF2B5EF4-FFF2-40B4-BE49-F238E27FC236}">
                <a16:creationId xmlns:a16="http://schemas.microsoft.com/office/drawing/2014/main" id="{78D279D4-0158-4587-A7F0-3901854931E6}"/>
              </a:ext>
            </a:extLst>
          </p:cNvPr>
          <p:cNvCxnSpPr>
            <a:cxnSpLocks/>
          </p:cNvCxnSpPr>
          <p:nvPr/>
        </p:nvCxnSpPr>
        <p:spPr>
          <a:xfrm>
            <a:off x="9120353" y="2442661"/>
            <a:ext cx="600075" cy="0"/>
          </a:xfrm>
          <a:prstGeom prst="line">
            <a:avLst/>
          </a:prstGeom>
          <a:ln>
            <a:solidFill>
              <a:srgbClr val="001132"/>
            </a:solidFill>
          </a:ln>
        </p:spPr>
        <p:style>
          <a:lnRef idx="1">
            <a:schemeClr val="dk1"/>
          </a:lnRef>
          <a:fillRef idx="0">
            <a:schemeClr val="dk1"/>
          </a:fillRef>
          <a:effectRef idx="0">
            <a:schemeClr val="dk1"/>
          </a:effectRef>
          <a:fontRef idx="minor">
            <a:schemeClr val="tx1"/>
          </a:fontRef>
        </p:style>
      </p:cxnSp>
      <p:sp>
        <p:nvSpPr>
          <p:cNvPr id="10" name="ZoneTexte 9">
            <a:extLst>
              <a:ext uri="{FF2B5EF4-FFF2-40B4-BE49-F238E27FC236}">
                <a16:creationId xmlns:a16="http://schemas.microsoft.com/office/drawing/2014/main" id="{8023CD5F-C77F-48E6-AC74-4DDA75CC68B2}"/>
              </a:ext>
            </a:extLst>
          </p:cNvPr>
          <p:cNvSpPr txBox="1"/>
          <p:nvPr/>
        </p:nvSpPr>
        <p:spPr>
          <a:xfrm>
            <a:off x="9730523" y="2257996"/>
            <a:ext cx="1448997" cy="307777"/>
          </a:xfrm>
          <a:prstGeom prst="rect">
            <a:avLst/>
          </a:prstGeom>
          <a:noFill/>
        </p:spPr>
        <p:txBody>
          <a:bodyPr wrap="square" rtlCol="0">
            <a:spAutoFit/>
          </a:bodyPr>
          <a:lstStyle/>
          <a:p>
            <a:r>
              <a:rPr lang="fr-FR" sz="1400" b="1" dirty="0" err="1">
                <a:latin typeface="Times New Roman" panose="02020603050405020304" pitchFamily="18" charset="0"/>
                <a:cs typeface="Times New Roman" panose="02020603050405020304" pitchFamily="18" charset="0"/>
              </a:rPr>
              <a:t>Ecosystem</a:t>
            </a:r>
            <a:endParaRPr lang="en-US" sz="1400" b="1" dirty="0">
              <a:latin typeface="Times New Roman" panose="02020603050405020304" pitchFamily="18" charset="0"/>
              <a:cs typeface="Times New Roman" panose="02020603050405020304" pitchFamily="18" charset="0"/>
            </a:endParaRPr>
          </a:p>
        </p:txBody>
      </p:sp>
      <p:cxnSp>
        <p:nvCxnSpPr>
          <p:cNvPr id="12" name="Connecteur droit 11">
            <a:extLst>
              <a:ext uri="{FF2B5EF4-FFF2-40B4-BE49-F238E27FC236}">
                <a16:creationId xmlns:a16="http://schemas.microsoft.com/office/drawing/2014/main" id="{30F9DBF0-A602-413D-A416-220E2BC0107C}"/>
              </a:ext>
            </a:extLst>
          </p:cNvPr>
          <p:cNvCxnSpPr>
            <a:cxnSpLocks/>
          </p:cNvCxnSpPr>
          <p:nvPr/>
        </p:nvCxnSpPr>
        <p:spPr>
          <a:xfrm>
            <a:off x="9144165" y="3028702"/>
            <a:ext cx="600075" cy="0"/>
          </a:xfrm>
          <a:prstGeom prst="line">
            <a:avLst/>
          </a:prstGeom>
          <a:ln>
            <a:solidFill>
              <a:srgbClr val="001132"/>
            </a:solidFill>
            <a:prstDash val="dash"/>
          </a:ln>
        </p:spPr>
        <p:style>
          <a:lnRef idx="1">
            <a:schemeClr val="dk1"/>
          </a:lnRef>
          <a:fillRef idx="0">
            <a:schemeClr val="dk1"/>
          </a:fillRef>
          <a:effectRef idx="0">
            <a:schemeClr val="dk1"/>
          </a:effectRef>
          <a:fontRef idx="minor">
            <a:schemeClr val="tx1"/>
          </a:fontRef>
        </p:style>
      </p:cxnSp>
      <p:sp>
        <p:nvSpPr>
          <p:cNvPr id="13" name="ZoneTexte 12">
            <a:extLst>
              <a:ext uri="{FF2B5EF4-FFF2-40B4-BE49-F238E27FC236}">
                <a16:creationId xmlns:a16="http://schemas.microsoft.com/office/drawing/2014/main" id="{A475EA25-4ECB-4C49-985B-113FDDB16A38}"/>
              </a:ext>
            </a:extLst>
          </p:cNvPr>
          <p:cNvSpPr txBox="1"/>
          <p:nvPr/>
        </p:nvSpPr>
        <p:spPr>
          <a:xfrm>
            <a:off x="9744240" y="2844037"/>
            <a:ext cx="1908493" cy="307777"/>
          </a:xfrm>
          <a:prstGeom prst="rect">
            <a:avLst/>
          </a:prstGeom>
          <a:noFill/>
        </p:spPr>
        <p:txBody>
          <a:bodyPr wrap="square" rtlCol="0">
            <a:spAutoFit/>
          </a:bodyPr>
          <a:lstStyle/>
          <a:p>
            <a:r>
              <a:rPr lang="fr-FR" sz="1400" b="1" dirty="0" err="1">
                <a:latin typeface="Times New Roman" panose="02020603050405020304" pitchFamily="18" charset="0"/>
                <a:cs typeface="Times New Roman" panose="02020603050405020304" pitchFamily="18" charset="0"/>
              </a:rPr>
              <a:t>Sub</a:t>
            </a:r>
            <a:r>
              <a:rPr lang="fr-FR" sz="1400" b="1" dirty="0">
                <a:latin typeface="Times New Roman" panose="02020603050405020304" pitchFamily="18" charset="0"/>
                <a:cs typeface="Times New Roman" panose="02020603050405020304" pitchFamily="18" charset="0"/>
              </a:rPr>
              <a:t>-ecosystems</a:t>
            </a:r>
            <a:endParaRPr lang="en-US" sz="1400" b="1" dirty="0">
              <a:latin typeface="Times New Roman" panose="02020603050405020304" pitchFamily="18" charset="0"/>
              <a:cs typeface="Times New Roman" panose="02020603050405020304" pitchFamily="18" charset="0"/>
            </a:endParaRPr>
          </a:p>
        </p:txBody>
      </p:sp>
      <p:sp>
        <p:nvSpPr>
          <p:cNvPr id="16" name="Ellipse 15">
            <a:extLst>
              <a:ext uri="{FF2B5EF4-FFF2-40B4-BE49-F238E27FC236}">
                <a16:creationId xmlns:a16="http://schemas.microsoft.com/office/drawing/2014/main" id="{9D794247-9334-4594-BEF3-575998F4C4E4}"/>
              </a:ext>
            </a:extLst>
          </p:cNvPr>
          <p:cNvSpPr/>
          <p:nvPr/>
        </p:nvSpPr>
        <p:spPr>
          <a:xfrm>
            <a:off x="5284362" y="5466528"/>
            <a:ext cx="1176312" cy="877415"/>
          </a:xfrm>
          <a:prstGeom prst="ellipse">
            <a:avLst/>
          </a:prstGeom>
          <a:solidFill>
            <a:schemeClr val="accent3">
              <a:lumMod val="60000"/>
              <a:lumOff val="40000"/>
            </a:schemeClr>
          </a:solidFill>
          <a:ln>
            <a:solidFill>
              <a:schemeClr val="tx1"/>
            </a:solidFill>
            <a:prstDash val="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fr-FR" dirty="0"/>
          </a:p>
        </p:txBody>
      </p:sp>
      <p:sp>
        <p:nvSpPr>
          <p:cNvPr id="3" name="Rectangle 2">
            <a:extLst>
              <a:ext uri="{FF2B5EF4-FFF2-40B4-BE49-F238E27FC236}">
                <a16:creationId xmlns:a16="http://schemas.microsoft.com/office/drawing/2014/main" id="{520A2711-6D1A-4D21-9372-BF82CBA18EFE}"/>
              </a:ext>
            </a:extLst>
          </p:cNvPr>
          <p:cNvSpPr/>
          <p:nvPr/>
        </p:nvSpPr>
        <p:spPr>
          <a:xfrm>
            <a:off x="5219255" y="5516944"/>
            <a:ext cx="1349156" cy="584775"/>
          </a:xfrm>
          <a:prstGeom prst="rect">
            <a:avLst/>
          </a:prstGeom>
          <a:ln>
            <a:noFill/>
          </a:ln>
        </p:spPr>
        <p:txBody>
          <a:bodyPr wrap="square">
            <a:spAutoFit/>
          </a:bodyPr>
          <a:lstStyle/>
          <a:p>
            <a:pPr algn="ctr"/>
            <a:r>
              <a:rPr lang="fr-FR" sz="1600" b="1" dirty="0" err="1">
                <a:solidFill>
                  <a:schemeClr val="bg1"/>
                </a:solidFill>
              </a:rPr>
              <a:t>Firm</a:t>
            </a:r>
            <a:r>
              <a:rPr lang="fr-FR" sz="1600" b="1" dirty="0">
                <a:solidFill>
                  <a:schemeClr val="bg1"/>
                </a:solidFill>
              </a:rPr>
              <a:t> </a:t>
            </a:r>
            <a:r>
              <a:rPr lang="fr-FR" sz="1600" b="1" dirty="0" err="1">
                <a:solidFill>
                  <a:schemeClr val="bg1"/>
                </a:solidFill>
              </a:rPr>
              <a:t>Ecosystem</a:t>
            </a:r>
            <a:endParaRPr lang="en-US" sz="1600" b="1" dirty="0">
              <a:solidFill>
                <a:schemeClr val="bg1"/>
              </a:solidFill>
            </a:endParaRPr>
          </a:p>
        </p:txBody>
      </p:sp>
      <p:sp>
        <p:nvSpPr>
          <p:cNvPr id="20" name="ZoneTexte 19">
            <a:extLst>
              <a:ext uri="{FF2B5EF4-FFF2-40B4-BE49-F238E27FC236}">
                <a16:creationId xmlns:a16="http://schemas.microsoft.com/office/drawing/2014/main" id="{71EB28DA-9C60-4078-924F-11C31EE4F6B3}"/>
              </a:ext>
            </a:extLst>
          </p:cNvPr>
          <p:cNvSpPr txBox="1"/>
          <p:nvPr/>
        </p:nvSpPr>
        <p:spPr>
          <a:xfrm>
            <a:off x="9788429" y="3404670"/>
            <a:ext cx="1908493" cy="307777"/>
          </a:xfrm>
          <a:prstGeom prst="rect">
            <a:avLst/>
          </a:prstGeom>
          <a:noFill/>
        </p:spPr>
        <p:txBody>
          <a:bodyPr wrap="square" rtlCol="0">
            <a:spAutoFit/>
          </a:bodyPr>
          <a:lstStyle/>
          <a:p>
            <a:r>
              <a:rPr lang="fr-FR" sz="1400" b="1" dirty="0" err="1">
                <a:latin typeface="Times New Roman" panose="02020603050405020304" pitchFamily="18" charset="0"/>
                <a:cs typeface="Times New Roman" panose="02020603050405020304" pitchFamily="18" charset="0"/>
              </a:rPr>
              <a:t>Firm-level</a:t>
            </a:r>
            <a:r>
              <a:rPr lang="fr-FR" sz="1400" b="1" dirty="0">
                <a:latin typeface="Times New Roman" panose="02020603050405020304" pitchFamily="18" charset="0"/>
                <a:cs typeface="Times New Roman" panose="02020603050405020304" pitchFamily="18" charset="0"/>
              </a:rPr>
              <a:t> ecosystems</a:t>
            </a:r>
            <a:endParaRPr lang="en-US" sz="14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B38FAD0-2E78-4DE2-85AD-BCDE4ABBEC5D}"/>
              </a:ext>
            </a:extLst>
          </p:cNvPr>
          <p:cNvSpPr/>
          <p:nvPr/>
        </p:nvSpPr>
        <p:spPr>
          <a:xfrm>
            <a:off x="9120353" y="3404670"/>
            <a:ext cx="725485" cy="251274"/>
          </a:xfrm>
          <a:prstGeom prst="rect">
            <a:avLst/>
          </a:prstGeom>
          <a:solidFill>
            <a:srgbClr val="E75F7B"/>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41AA4D69-1B24-450B-A700-3AA48C287F58}"/>
              </a:ext>
            </a:extLst>
          </p:cNvPr>
          <p:cNvSpPr/>
          <p:nvPr/>
        </p:nvSpPr>
        <p:spPr>
          <a:xfrm>
            <a:off x="0" y="991656"/>
            <a:ext cx="4397792" cy="892552"/>
          </a:xfrm>
          <a:prstGeom prst="rect">
            <a:avLst/>
          </a:prstGeom>
          <a:ln w="28575">
            <a:solidFill>
              <a:srgbClr val="6A6B6D"/>
            </a:solidFill>
          </a:ln>
        </p:spPr>
        <p:txBody>
          <a:bodyPr wrap="square">
            <a:spAutoFit/>
          </a:bodyPr>
          <a:lstStyle/>
          <a:p>
            <a:pPr algn="ctr"/>
            <a:r>
              <a:rPr lang="en-US" sz="2600" b="1" i="1" dirty="0">
                <a:solidFill>
                  <a:srgbClr val="6A6B6D"/>
                </a:solidFill>
                <a:effectLst>
                  <a:outerShdw blurRad="38100" dist="38100" dir="2700000" algn="tl">
                    <a:srgbClr val="000000">
                      <a:alpha val="43137"/>
                    </a:srgbClr>
                  </a:outerShdw>
                </a:effectLst>
              </a:rPr>
              <a:t>Identify the level of analysis</a:t>
            </a:r>
            <a:endParaRPr lang="fr-FR" sz="2600" b="1" i="1" dirty="0">
              <a:solidFill>
                <a:srgbClr val="6A6B6D"/>
              </a:solidFill>
              <a:effectLst>
                <a:outerShdw blurRad="38100" dist="38100" dir="2700000" algn="tl">
                  <a:srgbClr val="000000">
                    <a:alpha val="43137"/>
                  </a:srgbClr>
                </a:outerShdw>
              </a:effectLst>
            </a:endParaRPr>
          </a:p>
        </p:txBody>
      </p:sp>
      <p:sp>
        <p:nvSpPr>
          <p:cNvPr id="18" name="Rectangle 17">
            <a:extLst>
              <a:ext uri="{FF2B5EF4-FFF2-40B4-BE49-F238E27FC236}">
                <a16:creationId xmlns:a16="http://schemas.microsoft.com/office/drawing/2014/main" id="{E11C297D-BBEA-ED04-3431-AD81E3AC7162}"/>
              </a:ext>
            </a:extLst>
          </p:cNvPr>
          <p:cNvSpPr/>
          <p:nvPr/>
        </p:nvSpPr>
        <p:spPr>
          <a:xfrm>
            <a:off x="4106455" y="1302333"/>
            <a:ext cx="3733824" cy="646331"/>
          </a:xfrm>
          <a:prstGeom prst="rect">
            <a:avLst/>
          </a:prstGeom>
        </p:spPr>
        <p:txBody>
          <a:bodyPr wrap="square">
            <a:spAutoFit/>
          </a:bodyPr>
          <a:lstStyle/>
          <a:p>
            <a:pPr lvl="0" algn="ctr"/>
            <a:r>
              <a:rPr lang="fr-FR" b="1" i="1" dirty="0" err="1">
                <a:solidFill>
                  <a:schemeClr val="bg1"/>
                </a:solidFill>
              </a:rPr>
              <a:t>Mega</a:t>
            </a:r>
            <a:endParaRPr lang="fr-FR" b="1" i="1" dirty="0">
              <a:solidFill>
                <a:schemeClr val="bg1"/>
              </a:solidFill>
            </a:endParaRPr>
          </a:p>
          <a:p>
            <a:pPr lvl="0" algn="ctr"/>
            <a:r>
              <a:rPr lang="fr-FR" b="1" dirty="0">
                <a:solidFill>
                  <a:schemeClr val="bg1"/>
                </a:solidFill>
              </a:rPr>
              <a:t>International ecosystem</a:t>
            </a:r>
          </a:p>
        </p:txBody>
      </p:sp>
    </p:spTree>
    <p:extLst>
      <p:ext uri="{BB962C8B-B14F-4D97-AF65-F5344CB8AC3E}">
        <p14:creationId xmlns:p14="http://schemas.microsoft.com/office/powerpoint/2010/main" val="9421881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riangle isocèle 38">
            <a:extLst>
              <a:ext uri="{FF2B5EF4-FFF2-40B4-BE49-F238E27FC236}">
                <a16:creationId xmlns:a16="http://schemas.microsoft.com/office/drawing/2014/main" id="{AF0E293E-D43E-4936-A78E-74558CE5B6B9}"/>
              </a:ext>
            </a:extLst>
          </p:cNvPr>
          <p:cNvSpPr/>
          <p:nvPr/>
        </p:nvSpPr>
        <p:spPr>
          <a:xfrm>
            <a:off x="5786493" y="1418919"/>
            <a:ext cx="1772179" cy="1584094"/>
          </a:xfrm>
          <a:prstGeom prst="triangl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Triangle isocèle 11">
            <a:extLst>
              <a:ext uri="{FF2B5EF4-FFF2-40B4-BE49-F238E27FC236}">
                <a16:creationId xmlns:a16="http://schemas.microsoft.com/office/drawing/2014/main" id="{049A67E7-D987-47E4-A7E2-D73B39CDF4CF}"/>
              </a:ext>
            </a:extLst>
          </p:cNvPr>
          <p:cNvSpPr/>
          <p:nvPr/>
        </p:nvSpPr>
        <p:spPr>
          <a:xfrm>
            <a:off x="3924402" y="1385091"/>
            <a:ext cx="5496359" cy="4756815"/>
          </a:xfrm>
          <a:prstGeom prst="triangl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a:p>
        </p:txBody>
      </p:sp>
      <p:sp>
        <p:nvSpPr>
          <p:cNvPr id="28" name="ZoneTexte 27">
            <a:extLst>
              <a:ext uri="{FF2B5EF4-FFF2-40B4-BE49-F238E27FC236}">
                <a16:creationId xmlns:a16="http://schemas.microsoft.com/office/drawing/2014/main" id="{1B4CE306-6D15-4DC1-9A99-53ADFB7837D6}"/>
              </a:ext>
            </a:extLst>
          </p:cNvPr>
          <p:cNvSpPr txBox="1"/>
          <p:nvPr/>
        </p:nvSpPr>
        <p:spPr>
          <a:xfrm>
            <a:off x="380649" y="240039"/>
            <a:ext cx="9187894" cy="553998"/>
          </a:xfrm>
          <a:prstGeom prst="rect">
            <a:avLst/>
          </a:prstGeom>
          <a:noFill/>
        </p:spPr>
        <p:txBody>
          <a:bodyPr wrap="square" rtlCol="0">
            <a:spAutoFit/>
          </a:bodyPr>
          <a:lstStyle/>
          <a:p>
            <a:r>
              <a:rPr lang="fr-FR" sz="3000" b="1" dirty="0" err="1">
                <a:solidFill>
                  <a:srgbClr val="EA4E5F"/>
                </a:solidFill>
              </a:rPr>
              <a:t>Ecosystem</a:t>
            </a:r>
            <a:r>
              <a:rPr lang="fr-FR" sz="3000" b="1" dirty="0">
                <a:solidFill>
                  <a:srgbClr val="EA4E5F"/>
                </a:solidFill>
              </a:rPr>
              <a:t> Configuration</a:t>
            </a:r>
          </a:p>
        </p:txBody>
      </p:sp>
      <p:sp>
        <p:nvSpPr>
          <p:cNvPr id="26" name="ZoneTexte 25">
            <a:extLst>
              <a:ext uri="{FF2B5EF4-FFF2-40B4-BE49-F238E27FC236}">
                <a16:creationId xmlns:a16="http://schemas.microsoft.com/office/drawing/2014/main" id="{85254C97-D8D6-43DE-A5DF-3712EDED3F67}"/>
              </a:ext>
            </a:extLst>
          </p:cNvPr>
          <p:cNvSpPr txBox="1"/>
          <p:nvPr/>
        </p:nvSpPr>
        <p:spPr>
          <a:xfrm>
            <a:off x="3093715" y="3457971"/>
            <a:ext cx="1625600" cy="369332"/>
          </a:xfrm>
          <a:prstGeom prst="rect">
            <a:avLst/>
          </a:prstGeom>
          <a:noFill/>
        </p:spPr>
        <p:txBody>
          <a:bodyPr wrap="square" rtlCol="0">
            <a:spAutoFit/>
          </a:bodyPr>
          <a:lstStyle/>
          <a:p>
            <a:pPr algn="ctr"/>
            <a:r>
              <a:rPr lang="fr-FR" b="1" dirty="0">
                <a:solidFill>
                  <a:srgbClr val="863245"/>
                </a:solidFill>
              </a:rPr>
              <a:t>COGNITIVE</a:t>
            </a:r>
          </a:p>
        </p:txBody>
      </p:sp>
      <p:sp>
        <p:nvSpPr>
          <p:cNvPr id="27" name="ZoneTexte 26">
            <a:extLst>
              <a:ext uri="{FF2B5EF4-FFF2-40B4-BE49-F238E27FC236}">
                <a16:creationId xmlns:a16="http://schemas.microsoft.com/office/drawing/2014/main" id="{E5D7AD2A-A22F-4E97-92CE-E61E90BF6B10}"/>
              </a:ext>
            </a:extLst>
          </p:cNvPr>
          <p:cNvSpPr txBox="1"/>
          <p:nvPr/>
        </p:nvSpPr>
        <p:spPr>
          <a:xfrm>
            <a:off x="2316624" y="4979061"/>
            <a:ext cx="1756650" cy="369332"/>
          </a:xfrm>
          <a:prstGeom prst="rect">
            <a:avLst/>
          </a:prstGeom>
          <a:noFill/>
        </p:spPr>
        <p:txBody>
          <a:bodyPr wrap="square" rtlCol="0">
            <a:spAutoFit/>
          </a:bodyPr>
          <a:lstStyle/>
          <a:p>
            <a:pPr algn="ctr"/>
            <a:r>
              <a:rPr lang="fr-FR" b="1" dirty="0">
                <a:solidFill>
                  <a:srgbClr val="863245"/>
                </a:solidFill>
              </a:rPr>
              <a:t>RELATIONAL</a:t>
            </a:r>
          </a:p>
        </p:txBody>
      </p:sp>
      <p:sp>
        <p:nvSpPr>
          <p:cNvPr id="41" name="Rectangle 40">
            <a:extLst>
              <a:ext uri="{FF2B5EF4-FFF2-40B4-BE49-F238E27FC236}">
                <a16:creationId xmlns:a16="http://schemas.microsoft.com/office/drawing/2014/main" id="{2F0B2A25-5151-46A6-BD01-998EFC44AE79}"/>
              </a:ext>
            </a:extLst>
          </p:cNvPr>
          <p:cNvSpPr/>
          <p:nvPr/>
        </p:nvSpPr>
        <p:spPr>
          <a:xfrm>
            <a:off x="-10269" y="6211669"/>
            <a:ext cx="6227911" cy="646331"/>
          </a:xfrm>
          <a:prstGeom prst="rect">
            <a:avLst/>
          </a:prstGeom>
        </p:spPr>
        <p:txBody>
          <a:bodyPr wrap="square">
            <a:spAutoFit/>
          </a:bodyPr>
          <a:lstStyle/>
          <a:p>
            <a:pPr marL="0" lvl="1"/>
            <a:r>
              <a:rPr lang="en-US" sz="1200" i="1" dirty="0">
                <a:solidFill>
                  <a:srgbClr val="000000"/>
                </a:solidFill>
                <a:latin typeface="Calibri" panose="020F0502020204030204" pitchFamily="34" charset="0"/>
                <a:cs typeface="Calibri" panose="020F0502020204030204" pitchFamily="34" charset="0"/>
                <a:hlinkClick r:id="rId3"/>
              </a:rPr>
              <a:t>Theodoraki, Messeghem and Rice, 2018, p. 163</a:t>
            </a:r>
            <a:r>
              <a:rPr lang="en-US" sz="1200" i="1" dirty="0">
                <a:solidFill>
                  <a:srgbClr val="000000"/>
                </a:solidFill>
                <a:latin typeface="Calibri" panose="020F0502020204030204" pitchFamily="34" charset="0"/>
                <a:cs typeface="Calibri" panose="020F0502020204030204" pitchFamily="34" charset="0"/>
              </a:rPr>
              <a:t> </a:t>
            </a:r>
            <a:r>
              <a:rPr lang="en-US" sz="1200" dirty="0">
                <a:effectLst/>
                <a:latin typeface="Calibri" panose="020F0502020204030204" pitchFamily="34" charset="0"/>
                <a:ea typeface="Calibri" panose="020F0502020204030204" pitchFamily="34" charset="0"/>
                <a:cs typeface="Calibri" panose="020F0502020204030204" pitchFamily="34" charset="0"/>
              </a:rPr>
              <a:t>A Social Capital Approach to the Development of Sustainable Entrepreneurial Ecosystems: An Explorative Study, </a:t>
            </a:r>
            <a:r>
              <a:rPr lang="en-US" sz="1200" i="1" dirty="0">
                <a:effectLst/>
                <a:latin typeface="Calibri" panose="020F0502020204030204" pitchFamily="34" charset="0"/>
                <a:ea typeface="Calibri" panose="020F0502020204030204" pitchFamily="34" charset="0"/>
                <a:cs typeface="Calibri" panose="020F0502020204030204" pitchFamily="34" charset="0"/>
              </a:rPr>
              <a:t>Small Business Economics</a:t>
            </a:r>
            <a:r>
              <a:rPr lang="en-US" sz="1200" dirty="0">
                <a:effectLst/>
                <a:latin typeface="Calibri" panose="020F0502020204030204" pitchFamily="34" charset="0"/>
                <a:ea typeface="Calibri" panose="020F0502020204030204" pitchFamily="34" charset="0"/>
                <a:cs typeface="Calibri" panose="020F0502020204030204" pitchFamily="34" charset="0"/>
              </a:rPr>
              <a:t>, 51(1), 153-170</a:t>
            </a:r>
            <a:r>
              <a:rPr lang="en-US" sz="1200" i="1" dirty="0">
                <a:solidFill>
                  <a:srgbClr val="000000"/>
                </a:solidFill>
                <a:latin typeface="Calibri" panose="020F0502020204030204" pitchFamily="34" charset="0"/>
                <a:cs typeface="Calibri" panose="020F0502020204030204" pitchFamily="34" charset="0"/>
              </a:rPr>
              <a:t>  </a:t>
            </a:r>
            <a:endParaRPr lang="fr-FR" sz="1200" i="1" dirty="0">
              <a:solidFill>
                <a:srgbClr val="000000"/>
              </a:solidFill>
              <a:latin typeface="Calibri" panose="020F0502020204030204" pitchFamily="34" charset="0"/>
              <a:cs typeface="Calibri" panose="020F0502020204030204" pitchFamily="34" charset="0"/>
            </a:endParaRPr>
          </a:p>
        </p:txBody>
      </p:sp>
      <p:sp>
        <p:nvSpPr>
          <p:cNvPr id="46" name="Rectangle 45">
            <a:extLst>
              <a:ext uri="{FF2B5EF4-FFF2-40B4-BE49-F238E27FC236}">
                <a16:creationId xmlns:a16="http://schemas.microsoft.com/office/drawing/2014/main" id="{E0C35D58-5436-4F82-9AAB-A952F11E8E12}"/>
              </a:ext>
            </a:extLst>
          </p:cNvPr>
          <p:cNvSpPr/>
          <p:nvPr/>
        </p:nvSpPr>
        <p:spPr>
          <a:xfrm>
            <a:off x="5584595" y="3152881"/>
            <a:ext cx="2238865" cy="984885"/>
          </a:xfrm>
          <a:prstGeom prst="rect">
            <a:avLst/>
          </a:prstGeom>
        </p:spPr>
        <p:txBody>
          <a:bodyPr wrap="square">
            <a:spAutoFit/>
          </a:bodyPr>
          <a:lstStyle/>
          <a:p>
            <a:pPr algn="ctr">
              <a:spcBef>
                <a:spcPts val="600"/>
              </a:spcBef>
              <a:spcAft>
                <a:spcPts val="600"/>
              </a:spcAft>
            </a:pPr>
            <a:r>
              <a:rPr lang="en-US" sz="1600" b="1" dirty="0">
                <a:solidFill>
                  <a:schemeClr val="bg1"/>
                </a:solidFill>
              </a:rPr>
              <a:t>Shared goals and languages</a:t>
            </a:r>
          </a:p>
          <a:p>
            <a:pPr algn="ctr">
              <a:spcBef>
                <a:spcPts val="600"/>
              </a:spcBef>
              <a:spcAft>
                <a:spcPts val="600"/>
              </a:spcAft>
            </a:pPr>
            <a:endParaRPr lang="fr-FR" sz="1600" b="1" dirty="0">
              <a:solidFill>
                <a:schemeClr val="bg1"/>
              </a:solidFill>
            </a:endParaRPr>
          </a:p>
        </p:txBody>
      </p:sp>
      <p:sp>
        <p:nvSpPr>
          <p:cNvPr id="47" name="Rectangle 46">
            <a:extLst>
              <a:ext uri="{FF2B5EF4-FFF2-40B4-BE49-F238E27FC236}">
                <a16:creationId xmlns:a16="http://schemas.microsoft.com/office/drawing/2014/main" id="{04AC2413-115F-48BB-9AE9-A74B65D5DDA7}"/>
              </a:ext>
            </a:extLst>
          </p:cNvPr>
          <p:cNvSpPr/>
          <p:nvPr/>
        </p:nvSpPr>
        <p:spPr>
          <a:xfrm>
            <a:off x="5860210" y="4025963"/>
            <a:ext cx="1917513" cy="937308"/>
          </a:xfrm>
          <a:prstGeom prst="rect">
            <a:avLst/>
          </a:prstGeom>
        </p:spPr>
        <p:txBody>
          <a:bodyPr wrap="none">
            <a:spAutoFit/>
          </a:bodyPr>
          <a:lstStyle/>
          <a:p>
            <a:pPr algn="just">
              <a:lnSpc>
                <a:spcPct val="150000"/>
              </a:lnSpc>
              <a:spcBef>
                <a:spcPts val="600"/>
              </a:spcBef>
              <a:spcAft>
                <a:spcPts val="600"/>
              </a:spcAft>
            </a:pPr>
            <a:r>
              <a:rPr lang="en-US" sz="1600" b="1" dirty="0">
                <a:solidFill>
                  <a:schemeClr val="bg1"/>
                </a:solidFill>
              </a:rPr>
              <a:t>Shared narratives</a:t>
            </a:r>
          </a:p>
          <a:p>
            <a:pPr algn="just">
              <a:lnSpc>
                <a:spcPct val="150000"/>
              </a:lnSpc>
              <a:spcBef>
                <a:spcPts val="600"/>
              </a:spcBef>
              <a:spcAft>
                <a:spcPts val="600"/>
              </a:spcAft>
            </a:pPr>
            <a:endParaRPr lang="fr-FR" sz="1600" b="1" dirty="0">
              <a:solidFill>
                <a:schemeClr val="bg1"/>
              </a:solidFill>
            </a:endParaRPr>
          </a:p>
        </p:txBody>
      </p:sp>
      <p:sp>
        <p:nvSpPr>
          <p:cNvPr id="48" name="Rectangle 47">
            <a:extLst>
              <a:ext uri="{FF2B5EF4-FFF2-40B4-BE49-F238E27FC236}">
                <a16:creationId xmlns:a16="http://schemas.microsoft.com/office/drawing/2014/main" id="{CC9A0F89-39E7-40E8-B714-8C54877F9A60}"/>
              </a:ext>
            </a:extLst>
          </p:cNvPr>
          <p:cNvSpPr/>
          <p:nvPr/>
        </p:nvSpPr>
        <p:spPr>
          <a:xfrm>
            <a:off x="6337472" y="4725286"/>
            <a:ext cx="611065" cy="338554"/>
          </a:xfrm>
          <a:prstGeom prst="rect">
            <a:avLst/>
          </a:prstGeom>
        </p:spPr>
        <p:txBody>
          <a:bodyPr wrap="none">
            <a:spAutoFit/>
          </a:bodyPr>
          <a:lstStyle/>
          <a:p>
            <a:r>
              <a:rPr lang="fr-FR" sz="1600" b="1" dirty="0">
                <a:solidFill>
                  <a:schemeClr val="bg1"/>
                </a:solidFill>
              </a:rPr>
              <a:t>Trust</a:t>
            </a:r>
          </a:p>
        </p:txBody>
      </p:sp>
      <p:sp>
        <p:nvSpPr>
          <p:cNvPr id="49" name="Rectangle 48">
            <a:extLst>
              <a:ext uri="{FF2B5EF4-FFF2-40B4-BE49-F238E27FC236}">
                <a16:creationId xmlns:a16="http://schemas.microsoft.com/office/drawing/2014/main" id="{8F0C8761-21DA-42DA-8167-2B6D091A9C3C}"/>
              </a:ext>
            </a:extLst>
          </p:cNvPr>
          <p:cNvSpPr/>
          <p:nvPr/>
        </p:nvSpPr>
        <p:spPr>
          <a:xfrm>
            <a:off x="4776696" y="5136186"/>
            <a:ext cx="816249" cy="338554"/>
          </a:xfrm>
          <a:prstGeom prst="rect">
            <a:avLst/>
          </a:prstGeom>
        </p:spPr>
        <p:txBody>
          <a:bodyPr wrap="none">
            <a:spAutoFit/>
          </a:bodyPr>
          <a:lstStyle/>
          <a:p>
            <a:r>
              <a:rPr lang="fr-FR" sz="1600" b="1" dirty="0" err="1">
                <a:solidFill>
                  <a:schemeClr val="bg1"/>
                </a:solidFill>
              </a:rPr>
              <a:t>Norms</a:t>
            </a:r>
            <a:endParaRPr lang="fr-FR" sz="1600" b="1" dirty="0">
              <a:solidFill>
                <a:schemeClr val="bg1"/>
              </a:solidFill>
            </a:endParaRPr>
          </a:p>
        </p:txBody>
      </p:sp>
      <p:sp>
        <p:nvSpPr>
          <p:cNvPr id="50" name="Rectangle 49">
            <a:extLst>
              <a:ext uri="{FF2B5EF4-FFF2-40B4-BE49-F238E27FC236}">
                <a16:creationId xmlns:a16="http://schemas.microsoft.com/office/drawing/2014/main" id="{8DFB193B-BD16-4B76-AEBF-5C0E1FC9A93D}"/>
              </a:ext>
            </a:extLst>
          </p:cNvPr>
          <p:cNvSpPr/>
          <p:nvPr/>
        </p:nvSpPr>
        <p:spPr>
          <a:xfrm>
            <a:off x="6632581" y="5126239"/>
            <a:ext cx="2268779" cy="338554"/>
          </a:xfrm>
          <a:prstGeom prst="rect">
            <a:avLst/>
          </a:prstGeom>
        </p:spPr>
        <p:txBody>
          <a:bodyPr wrap="square">
            <a:spAutoFit/>
          </a:bodyPr>
          <a:lstStyle/>
          <a:p>
            <a:r>
              <a:rPr lang="en-US" sz="1600" b="1" dirty="0">
                <a:solidFill>
                  <a:schemeClr val="bg1"/>
                </a:solidFill>
              </a:rPr>
              <a:t>Members obligations</a:t>
            </a:r>
            <a:endParaRPr lang="fr-FR" sz="1600" b="1" dirty="0">
              <a:solidFill>
                <a:schemeClr val="bg1"/>
              </a:solidFill>
            </a:endParaRPr>
          </a:p>
        </p:txBody>
      </p:sp>
      <p:sp>
        <p:nvSpPr>
          <p:cNvPr id="51" name="Rectangle 50">
            <a:extLst>
              <a:ext uri="{FF2B5EF4-FFF2-40B4-BE49-F238E27FC236}">
                <a16:creationId xmlns:a16="http://schemas.microsoft.com/office/drawing/2014/main" id="{935DBA27-B820-4B4E-BC09-B736D86AB3F3}"/>
              </a:ext>
            </a:extLst>
          </p:cNvPr>
          <p:cNvSpPr/>
          <p:nvPr/>
        </p:nvSpPr>
        <p:spPr>
          <a:xfrm>
            <a:off x="5796293" y="5602214"/>
            <a:ext cx="1484702" cy="338554"/>
          </a:xfrm>
          <a:prstGeom prst="rect">
            <a:avLst/>
          </a:prstGeom>
        </p:spPr>
        <p:txBody>
          <a:bodyPr wrap="none">
            <a:spAutoFit/>
          </a:bodyPr>
          <a:lstStyle/>
          <a:p>
            <a:r>
              <a:rPr lang="fr-FR" sz="1600" b="1" dirty="0">
                <a:solidFill>
                  <a:schemeClr val="bg1"/>
                </a:solidFill>
              </a:rPr>
              <a:t>Identification</a:t>
            </a:r>
          </a:p>
        </p:txBody>
      </p:sp>
      <p:cxnSp>
        <p:nvCxnSpPr>
          <p:cNvPr id="55" name="Connecteur : en arc 54">
            <a:extLst>
              <a:ext uri="{FF2B5EF4-FFF2-40B4-BE49-F238E27FC236}">
                <a16:creationId xmlns:a16="http://schemas.microsoft.com/office/drawing/2014/main" id="{A7F6B781-C102-4198-9061-35A73C119A00}"/>
              </a:ext>
            </a:extLst>
          </p:cNvPr>
          <p:cNvCxnSpPr>
            <a:cxnSpLocks/>
            <a:stCxn id="39" idx="5"/>
            <a:endCxn id="50" idx="3"/>
          </p:cNvCxnSpPr>
          <p:nvPr/>
        </p:nvCxnSpPr>
        <p:spPr>
          <a:xfrm>
            <a:off x="7115627" y="2210966"/>
            <a:ext cx="1785733" cy="3084550"/>
          </a:xfrm>
          <a:prstGeom prst="curvedConnector3">
            <a:avLst>
              <a:gd name="adj1" fmla="val 112801"/>
            </a:avLst>
          </a:prstGeom>
          <a:ln w="19050">
            <a:solidFill>
              <a:srgbClr val="001132"/>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56" name="Connecteur : en arc 55">
            <a:extLst>
              <a:ext uri="{FF2B5EF4-FFF2-40B4-BE49-F238E27FC236}">
                <a16:creationId xmlns:a16="http://schemas.microsoft.com/office/drawing/2014/main" id="{92ADE263-C4C6-4B15-9797-B3E7EB876BF6}"/>
              </a:ext>
            </a:extLst>
          </p:cNvPr>
          <p:cNvCxnSpPr>
            <a:cxnSpLocks/>
          </p:cNvCxnSpPr>
          <p:nvPr/>
        </p:nvCxnSpPr>
        <p:spPr>
          <a:xfrm>
            <a:off x="8081923" y="3885881"/>
            <a:ext cx="648944" cy="1012923"/>
          </a:xfrm>
          <a:prstGeom prst="curvedConnector3">
            <a:avLst>
              <a:gd name="adj1" fmla="val 121948"/>
            </a:avLst>
          </a:prstGeom>
          <a:ln w="19050">
            <a:solidFill>
              <a:srgbClr val="001132"/>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57" name="Connecteur : en arc 56">
            <a:extLst>
              <a:ext uri="{FF2B5EF4-FFF2-40B4-BE49-F238E27FC236}">
                <a16:creationId xmlns:a16="http://schemas.microsoft.com/office/drawing/2014/main" id="{34F729F0-9DA4-45DD-A6C9-6CEE1B056A71}"/>
              </a:ext>
            </a:extLst>
          </p:cNvPr>
          <p:cNvCxnSpPr/>
          <p:nvPr/>
        </p:nvCxnSpPr>
        <p:spPr>
          <a:xfrm>
            <a:off x="7384571" y="2595533"/>
            <a:ext cx="648944" cy="1012923"/>
          </a:xfrm>
          <a:prstGeom prst="curvedConnector3">
            <a:avLst>
              <a:gd name="adj1" fmla="val 121948"/>
            </a:avLst>
          </a:prstGeom>
          <a:ln w="19050">
            <a:solidFill>
              <a:srgbClr val="001132"/>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5" name="Connecteur droit 4">
            <a:extLst>
              <a:ext uri="{FF2B5EF4-FFF2-40B4-BE49-F238E27FC236}">
                <a16:creationId xmlns:a16="http://schemas.microsoft.com/office/drawing/2014/main" id="{EFE97AF9-D904-47F8-8E8A-D2AF71D4DBA2}"/>
              </a:ext>
            </a:extLst>
          </p:cNvPr>
          <p:cNvCxnSpPr>
            <a:cxnSpLocks/>
          </p:cNvCxnSpPr>
          <p:nvPr/>
        </p:nvCxnSpPr>
        <p:spPr>
          <a:xfrm>
            <a:off x="5528106" y="3013040"/>
            <a:ext cx="22388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AFA27BF7-1254-4B27-9A74-A37748A92687}"/>
              </a:ext>
            </a:extLst>
          </p:cNvPr>
          <p:cNvCxnSpPr>
            <a:cxnSpLocks/>
          </p:cNvCxnSpPr>
          <p:nvPr/>
        </p:nvCxnSpPr>
        <p:spPr>
          <a:xfrm>
            <a:off x="4550427" y="4624599"/>
            <a:ext cx="429503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3C57D1E4-B622-4816-BD80-3A6F574A2F08}"/>
              </a:ext>
            </a:extLst>
          </p:cNvPr>
          <p:cNvSpPr txBox="1"/>
          <p:nvPr/>
        </p:nvSpPr>
        <p:spPr>
          <a:xfrm>
            <a:off x="4056290" y="1916827"/>
            <a:ext cx="1944216" cy="369332"/>
          </a:xfrm>
          <a:prstGeom prst="rect">
            <a:avLst/>
          </a:prstGeom>
          <a:noFill/>
        </p:spPr>
        <p:txBody>
          <a:bodyPr wrap="square" rtlCol="0">
            <a:spAutoFit/>
          </a:bodyPr>
          <a:lstStyle/>
          <a:p>
            <a:pPr algn="ctr"/>
            <a:r>
              <a:rPr lang="fr-FR" b="1" dirty="0">
                <a:solidFill>
                  <a:srgbClr val="863245"/>
                </a:solidFill>
              </a:rPr>
              <a:t>STRUCTURAL</a:t>
            </a:r>
          </a:p>
        </p:txBody>
      </p:sp>
      <p:sp>
        <p:nvSpPr>
          <p:cNvPr id="31" name="Rectangle 30">
            <a:extLst>
              <a:ext uri="{FF2B5EF4-FFF2-40B4-BE49-F238E27FC236}">
                <a16:creationId xmlns:a16="http://schemas.microsoft.com/office/drawing/2014/main" id="{A44BA77B-1E95-484C-B489-B5E1D3E3C76D}"/>
              </a:ext>
            </a:extLst>
          </p:cNvPr>
          <p:cNvSpPr/>
          <p:nvPr/>
        </p:nvSpPr>
        <p:spPr>
          <a:xfrm>
            <a:off x="6372253" y="1796389"/>
            <a:ext cx="1014181" cy="338554"/>
          </a:xfrm>
          <a:prstGeom prst="rect">
            <a:avLst/>
          </a:prstGeom>
        </p:spPr>
        <p:txBody>
          <a:bodyPr wrap="square">
            <a:spAutoFit/>
          </a:bodyPr>
          <a:lstStyle/>
          <a:p>
            <a:pPr algn="just"/>
            <a:r>
              <a:rPr lang="fr-FR" sz="1600" b="1" dirty="0">
                <a:solidFill>
                  <a:schemeClr val="bg1"/>
                </a:solidFill>
              </a:rPr>
              <a:t>Ties</a:t>
            </a:r>
          </a:p>
        </p:txBody>
      </p:sp>
      <p:sp>
        <p:nvSpPr>
          <p:cNvPr id="32" name="Rectangle 31">
            <a:extLst>
              <a:ext uri="{FF2B5EF4-FFF2-40B4-BE49-F238E27FC236}">
                <a16:creationId xmlns:a16="http://schemas.microsoft.com/office/drawing/2014/main" id="{C82CC2D4-97EF-4106-BB75-7E24FE70012D}"/>
              </a:ext>
            </a:extLst>
          </p:cNvPr>
          <p:cNvSpPr/>
          <p:nvPr/>
        </p:nvSpPr>
        <p:spPr>
          <a:xfrm>
            <a:off x="5984154" y="2579567"/>
            <a:ext cx="1574518" cy="338554"/>
          </a:xfrm>
          <a:prstGeom prst="rect">
            <a:avLst/>
          </a:prstGeom>
        </p:spPr>
        <p:txBody>
          <a:bodyPr wrap="square">
            <a:spAutoFit/>
          </a:bodyPr>
          <a:lstStyle/>
          <a:p>
            <a:pPr algn="just"/>
            <a:r>
              <a:rPr lang="fr-FR" sz="1600" b="1" dirty="0">
                <a:solidFill>
                  <a:schemeClr val="bg1"/>
                </a:solidFill>
              </a:rPr>
              <a:t>Configuration</a:t>
            </a:r>
          </a:p>
        </p:txBody>
      </p:sp>
      <p:sp>
        <p:nvSpPr>
          <p:cNvPr id="52" name="Rectangle 51">
            <a:extLst>
              <a:ext uri="{FF2B5EF4-FFF2-40B4-BE49-F238E27FC236}">
                <a16:creationId xmlns:a16="http://schemas.microsoft.com/office/drawing/2014/main" id="{EB06E6B3-1C58-42A5-BC75-89AC8124701C}"/>
              </a:ext>
            </a:extLst>
          </p:cNvPr>
          <p:cNvSpPr/>
          <p:nvPr/>
        </p:nvSpPr>
        <p:spPr>
          <a:xfrm>
            <a:off x="6224489" y="2193554"/>
            <a:ext cx="1014181" cy="338554"/>
          </a:xfrm>
          <a:prstGeom prst="rect">
            <a:avLst/>
          </a:prstGeom>
        </p:spPr>
        <p:txBody>
          <a:bodyPr wrap="square">
            <a:spAutoFit/>
          </a:bodyPr>
          <a:lstStyle/>
          <a:p>
            <a:pPr algn="just"/>
            <a:r>
              <a:rPr lang="en-US" sz="1600" b="1" dirty="0">
                <a:solidFill>
                  <a:schemeClr val="bg1"/>
                </a:solidFill>
              </a:rPr>
              <a:t>Stability</a:t>
            </a:r>
          </a:p>
        </p:txBody>
      </p:sp>
      <p:sp>
        <p:nvSpPr>
          <p:cNvPr id="29" name="Rectangle 28">
            <a:extLst>
              <a:ext uri="{FF2B5EF4-FFF2-40B4-BE49-F238E27FC236}">
                <a16:creationId xmlns:a16="http://schemas.microsoft.com/office/drawing/2014/main" id="{C89F3631-4385-481A-B080-7A50469D1F29}"/>
              </a:ext>
            </a:extLst>
          </p:cNvPr>
          <p:cNvSpPr/>
          <p:nvPr/>
        </p:nvSpPr>
        <p:spPr>
          <a:xfrm>
            <a:off x="-18616" y="1071867"/>
            <a:ext cx="4397792" cy="892552"/>
          </a:xfrm>
          <a:prstGeom prst="rect">
            <a:avLst/>
          </a:prstGeom>
          <a:ln w="28575">
            <a:solidFill>
              <a:srgbClr val="6A6B6D"/>
            </a:solidFill>
          </a:ln>
        </p:spPr>
        <p:txBody>
          <a:bodyPr wrap="square">
            <a:spAutoFit/>
          </a:bodyPr>
          <a:lstStyle/>
          <a:p>
            <a:pPr algn="ctr"/>
            <a:r>
              <a:rPr lang="en-US" sz="2600" b="1" i="1" dirty="0">
                <a:solidFill>
                  <a:srgbClr val="6A6B6D"/>
                </a:solidFill>
                <a:effectLst>
                  <a:outerShdw blurRad="38100" dist="38100" dir="2700000" algn="tl">
                    <a:srgbClr val="000000">
                      <a:alpha val="43137"/>
                    </a:srgbClr>
                  </a:outerShdw>
                </a:effectLst>
              </a:rPr>
              <a:t>Examine the ecosystem configuration</a:t>
            </a:r>
            <a:endParaRPr lang="fr-FR" sz="2600" b="1" i="1" dirty="0">
              <a:solidFill>
                <a:srgbClr val="6A6B6D"/>
              </a:solidFill>
              <a:effectLst>
                <a:outerShdw blurRad="38100" dist="38100" dir="2700000" algn="tl">
                  <a:srgbClr val="000000">
                    <a:alpha val="43137"/>
                  </a:srgbClr>
                </a:outerShdw>
              </a:effectLst>
            </a:endParaRPr>
          </a:p>
        </p:txBody>
      </p:sp>
      <p:sp>
        <p:nvSpPr>
          <p:cNvPr id="24" name="ZoneTexte 23">
            <a:extLst>
              <a:ext uri="{FF2B5EF4-FFF2-40B4-BE49-F238E27FC236}">
                <a16:creationId xmlns:a16="http://schemas.microsoft.com/office/drawing/2014/main" id="{2B5C1FBF-A0C9-41E6-9746-A8BBF976D192}"/>
              </a:ext>
            </a:extLst>
          </p:cNvPr>
          <p:cNvSpPr txBox="1"/>
          <p:nvPr/>
        </p:nvSpPr>
        <p:spPr>
          <a:xfrm>
            <a:off x="6096000" y="6218615"/>
            <a:ext cx="6111088" cy="461665"/>
          </a:xfrm>
          <a:prstGeom prst="rect">
            <a:avLst/>
          </a:prstGeom>
          <a:noFill/>
        </p:spPr>
        <p:txBody>
          <a:bodyPr wrap="square">
            <a:spAutoFit/>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The Development of Sustainable Entrepreneurial Ecosystems through Social Capital: The Cases of Academic Incubators – Read the article </a:t>
            </a:r>
            <a:r>
              <a:rPr lang="en-US" sz="12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HERE</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200" dirty="0"/>
          </a:p>
        </p:txBody>
      </p:sp>
    </p:spTree>
    <p:extLst>
      <p:ext uri="{BB962C8B-B14F-4D97-AF65-F5344CB8AC3E}">
        <p14:creationId xmlns:p14="http://schemas.microsoft.com/office/powerpoint/2010/main" val="21055678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ABF3B5B-E1FF-C344-8178-8DD20968DAA3}"/>
              </a:ext>
            </a:extLst>
          </p:cNvPr>
          <p:cNvSpPr txBox="1"/>
          <p:nvPr/>
        </p:nvSpPr>
        <p:spPr>
          <a:xfrm>
            <a:off x="3396000" y="2880000"/>
            <a:ext cx="7195800" cy="1742800"/>
          </a:xfrm>
          <a:prstGeom prst="rect">
            <a:avLst/>
          </a:prstGeom>
          <a:noFill/>
        </p:spPr>
        <p:txBody>
          <a:bodyPr wrap="square" lIns="360000" rtlCol="0" anchor="ctr" anchorCtr="0">
            <a:noAutofit/>
          </a:bodyPr>
          <a:lstStyle/>
          <a:p>
            <a:pPr>
              <a:lnSpc>
                <a:spcPts val="3800"/>
              </a:lnSpc>
            </a:pPr>
            <a:r>
              <a:rPr lang="en-US" sz="4000" b="1" dirty="0"/>
              <a:t>Beyond the ecosystem boundaries</a:t>
            </a:r>
          </a:p>
        </p:txBody>
      </p:sp>
      <p:cxnSp>
        <p:nvCxnSpPr>
          <p:cNvPr id="5" name="Connecteur droit 4">
            <a:extLst>
              <a:ext uri="{FF2B5EF4-FFF2-40B4-BE49-F238E27FC236}">
                <a16:creationId xmlns:a16="http://schemas.microsoft.com/office/drawing/2014/main" id="{85AB3147-74DC-364D-ABE4-3F3528B95E06}"/>
              </a:ext>
            </a:extLst>
          </p:cNvPr>
          <p:cNvCxnSpPr>
            <a:cxnSpLocks/>
          </p:cNvCxnSpPr>
          <p:nvPr/>
        </p:nvCxnSpPr>
        <p:spPr>
          <a:xfrm>
            <a:off x="3377979" y="2973659"/>
            <a:ext cx="0" cy="1464526"/>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6FA19CDD-6C64-4E71-ABA8-DAFFE9B118A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515539" y="4861717"/>
            <a:ext cx="1670357" cy="1670357"/>
          </a:xfrm>
          <a:prstGeom prst="rect">
            <a:avLst/>
          </a:prstGeom>
        </p:spPr>
      </p:pic>
    </p:spTree>
    <p:extLst>
      <p:ext uri="{BB962C8B-B14F-4D97-AF65-F5344CB8AC3E}">
        <p14:creationId xmlns:p14="http://schemas.microsoft.com/office/powerpoint/2010/main" val="13514131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E1285C6-BA7A-4847-9F28-DF03357AEA0D}"/>
              </a:ext>
            </a:extLst>
          </p:cNvPr>
          <p:cNvSpPr>
            <a:spLocks noGrp="1"/>
          </p:cNvSpPr>
          <p:nvPr>
            <p:ph type="title"/>
          </p:nvPr>
        </p:nvSpPr>
        <p:spPr/>
        <p:txBody>
          <a:bodyPr/>
          <a:lstStyle/>
          <a:p>
            <a:r>
              <a:rPr lang="fr-FR" dirty="0"/>
              <a:t>International Perspective </a:t>
            </a:r>
          </a:p>
        </p:txBody>
      </p:sp>
      <p:sp>
        <p:nvSpPr>
          <p:cNvPr id="2" name="Rectangle 1">
            <a:extLst>
              <a:ext uri="{FF2B5EF4-FFF2-40B4-BE49-F238E27FC236}">
                <a16:creationId xmlns:a16="http://schemas.microsoft.com/office/drawing/2014/main" id="{60D3A41B-F8A0-4731-B1FC-4EA9736EFFDA}"/>
              </a:ext>
            </a:extLst>
          </p:cNvPr>
          <p:cNvSpPr/>
          <p:nvPr/>
        </p:nvSpPr>
        <p:spPr>
          <a:xfrm>
            <a:off x="205522" y="6396335"/>
            <a:ext cx="10694849" cy="461665"/>
          </a:xfrm>
          <a:prstGeom prst="rect">
            <a:avLst/>
          </a:prstGeom>
        </p:spPr>
        <p:txBody>
          <a:bodyPr wrap="square">
            <a:spAutoFit/>
          </a:bodyPr>
          <a:lstStyle/>
          <a:p>
            <a:r>
              <a:rPr lang="en-US" sz="1200" dirty="0">
                <a:hlinkClick r:id="rId3"/>
              </a:rPr>
              <a:t>Theodoraki &amp; Catanzaro (2022) </a:t>
            </a:r>
            <a:r>
              <a:rPr lang="en-US" sz="1200" dirty="0">
                <a:effectLst/>
                <a:ea typeface="Calibri" panose="020F0502020204030204" pitchFamily="34" charset="0"/>
              </a:rPr>
              <a:t>Widening the borders of the entrepreneurial ecosystem through the international lens, </a:t>
            </a:r>
            <a:r>
              <a:rPr lang="en-US" sz="1200" i="1" dirty="0">
                <a:effectLst/>
                <a:ea typeface="Calibri" panose="020F0502020204030204" pitchFamily="34" charset="0"/>
              </a:rPr>
              <a:t>The Journal of Technology Transfer</a:t>
            </a:r>
            <a:r>
              <a:rPr lang="en-US" sz="1200" dirty="0">
                <a:effectLst/>
                <a:ea typeface="Calibri" panose="020F0502020204030204" pitchFamily="34" charset="0"/>
              </a:rPr>
              <a:t>, 47, 383-406. </a:t>
            </a:r>
            <a:endParaRPr lang="en-US" sz="1200" dirty="0"/>
          </a:p>
        </p:txBody>
      </p:sp>
      <p:sp>
        <p:nvSpPr>
          <p:cNvPr id="4" name="Rectangle 3">
            <a:extLst>
              <a:ext uri="{FF2B5EF4-FFF2-40B4-BE49-F238E27FC236}">
                <a16:creationId xmlns:a16="http://schemas.microsoft.com/office/drawing/2014/main" id="{2643970E-E210-45C5-9765-EFDEF8260658}"/>
              </a:ext>
            </a:extLst>
          </p:cNvPr>
          <p:cNvSpPr/>
          <p:nvPr/>
        </p:nvSpPr>
        <p:spPr>
          <a:xfrm>
            <a:off x="2411730" y="1196691"/>
            <a:ext cx="7368540" cy="307777"/>
          </a:xfrm>
          <a:prstGeom prst="rect">
            <a:avLst/>
          </a:prstGeom>
        </p:spPr>
        <p:txBody>
          <a:bodyPr wrap="square">
            <a:spAutoFit/>
          </a:bodyPr>
          <a:lstStyle/>
          <a:p>
            <a:pPr algn="ctr"/>
            <a:r>
              <a:rPr lang="fr-FR" sz="1400" b="1" dirty="0"/>
              <a:t>International perspective of the Entrepreneurial </a:t>
            </a:r>
            <a:r>
              <a:rPr lang="fr-FR" sz="1400" b="1" dirty="0" err="1"/>
              <a:t>ecosystem</a:t>
            </a:r>
            <a:endParaRPr lang="en-US" sz="1400" b="1" dirty="0"/>
          </a:p>
        </p:txBody>
      </p:sp>
      <p:pic>
        <p:nvPicPr>
          <p:cNvPr id="6" name="Image 5">
            <a:extLst>
              <a:ext uri="{FF2B5EF4-FFF2-40B4-BE49-F238E27FC236}">
                <a16:creationId xmlns:a16="http://schemas.microsoft.com/office/drawing/2014/main" id="{4B03F84D-681A-4AA7-9385-57A332A246F4}"/>
              </a:ext>
            </a:extLst>
          </p:cNvPr>
          <p:cNvPicPr>
            <a:picLocks noChangeAspect="1"/>
          </p:cNvPicPr>
          <p:nvPr/>
        </p:nvPicPr>
        <p:blipFill>
          <a:blip r:embed="rId4"/>
          <a:stretch>
            <a:fillRect/>
          </a:stretch>
        </p:blipFill>
        <p:spPr>
          <a:xfrm>
            <a:off x="2767451" y="1553677"/>
            <a:ext cx="6267908" cy="4848253"/>
          </a:xfrm>
          <a:prstGeom prst="rect">
            <a:avLst/>
          </a:prstGeom>
        </p:spPr>
      </p:pic>
    </p:spTree>
    <p:extLst>
      <p:ext uri="{BB962C8B-B14F-4D97-AF65-F5344CB8AC3E}">
        <p14:creationId xmlns:p14="http://schemas.microsoft.com/office/powerpoint/2010/main" val="3612212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E1285C6-BA7A-4847-9F28-DF03357AEA0D}"/>
              </a:ext>
            </a:extLst>
          </p:cNvPr>
          <p:cNvSpPr>
            <a:spLocks noGrp="1"/>
          </p:cNvSpPr>
          <p:nvPr>
            <p:ph type="title"/>
          </p:nvPr>
        </p:nvSpPr>
        <p:spPr/>
        <p:txBody>
          <a:bodyPr/>
          <a:lstStyle/>
          <a:p>
            <a:r>
              <a:rPr lang="fr-FR" dirty="0"/>
              <a:t>Entrepreneurial </a:t>
            </a:r>
            <a:r>
              <a:rPr lang="fr-FR" dirty="0" err="1"/>
              <a:t>Sub-ecosystems</a:t>
            </a:r>
            <a:endParaRPr lang="fr-FR" dirty="0"/>
          </a:p>
        </p:txBody>
      </p:sp>
      <p:sp>
        <p:nvSpPr>
          <p:cNvPr id="4" name="Rectangle 3">
            <a:extLst>
              <a:ext uri="{FF2B5EF4-FFF2-40B4-BE49-F238E27FC236}">
                <a16:creationId xmlns:a16="http://schemas.microsoft.com/office/drawing/2014/main" id="{2643970E-E210-45C5-9765-EFDEF8260658}"/>
              </a:ext>
            </a:extLst>
          </p:cNvPr>
          <p:cNvSpPr/>
          <p:nvPr/>
        </p:nvSpPr>
        <p:spPr>
          <a:xfrm>
            <a:off x="2411730" y="1196691"/>
            <a:ext cx="7368540" cy="307777"/>
          </a:xfrm>
          <a:prstGeom prst="rect">
            <a:avLst/>
          </a:prstGeom>
        </p:spPr>
        <p:txBody>
          <a:bodyPr wrap="square">
            <a:spAutoFit/>
          </a:bodyPr>
          <a:lstStyle/>
          <a:p>
            <a:pPr algn="ctr"/>
            <a:r>
              <a:rPr lang="en-US" sz="1400" b="1" dirty="0"/>
              <a:t>Model and interaction effects of the entrepreneurial sub-ecosystems</a:t>
            </a:r>
          </a:p>
        </p:txBody>
      </p:sp>
      <p:pic>
        <p:nvPicPr>
          <p:cNvPr id="6" name="Image 5">
            <a:extLst>
              <a:ext uri="{FF2B5EF4-FFF2-40B4-BE49-F238E27FC236}">
                <a16:creationId xmlns:a16="http://schemas.microsoft.com/office/drawing/2014/main" id="{10A16C83-F487-4740-BB3F-962AA63EB2D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7823" y="1852744"/>
            <a:ext cx="8578272" cy="4475628"/>
          </a:xfrm>
          <a:prstGeom prst="rect">
            <a:avLst/>
          </a:prstGeom>
          <a:noFill/>
        </p:spPr>
      </p:pic>
      <p:sp>
        <p:nvSpPr>
          <p:cNvPr id="5" name="Rectangle 4">
            <a:extLst>
              <a:ext uri="{FF2B5EF4-FFF2-40B4-BE49-F238E27FC236}">
                <a16:creationId xmlns:a16="http://schemas.microsoft.com/office/drawing/2014/main" id="{5F0689A0-0E11-72E0-EDB7-8ED13B081741}"/>
              </a:ext>
            </a:extLst>
          </p:cNvPr>
          <p:cNvSpPr/>
          <p:nvPr/>
        </p:nvSpPr>
        <p:spPr>
          <a:xfrm>
            <a:off x="205522" y="6396335"/>
            <a:ext cx="10694849" cy="461665"/>
          </a:xfrm>
          <a:prstGeom prst="rect">
            <a:avLst/>
          </a:prstGeom>
        </p:spPr>
        <p:txBody>
          <a:bodyPr wrap="square">
            <a:spAutoFit/>
          </a:bodyPr>
          <a:lstStyle/>
          <a:p>
            <a:r>
              <a:rPr lang="en-US" sz="1200" dirty="0">
                <a:hlinkClick r:id="rId4"/>
              </a:rPr>
              <a:t>Theodoraki &amp; Catanzaro (2022) </a:t>
            </a:r>
            <a:r>
              <a:rPr lang="en-US" sz="1200" dirty="0">
                <a:effectLst/>
                <a:ea typeface="Calibri" panose="020F0502020204030204" pitchFamily="34" charset="0"/>
              </a:rPr>
              <a:t>Widening the borders of the entrepreneurial ecosystem through the international lens, </a:t>
            </a:r>
            <a:r>
              <a:rPr lang="en-US" sz="1200" i="1" dirty="0">
                <a:effectLst/>
                <a:ea typeface="Calibri" panose="020F0502020204030204" pitchFamily="34" charset="0"/>
              </a:rPr>
              <a:t>The Journal of Technology Transfer</a:t>
            </a:r>
            <a:r>
              <a:rPr lang="en-US" sz="1200" dirty="0">
                <a:effectLst/>
                <a:ea typeface="Calibri" panose="020F0502020204030204" pitchFamily="34" charset="0"/>
              </a:rPr>
              <a:t>, 47, 383-406. </a:t>
            </a:r>
            <a:endParaRPr lang="en-US" sz="1200" dirty="0"/>
          </a:p>
        </p:txBody>
      </p:sp>
    </p:spTree>
    <p:extLst>
      <p:ext uri="{BB962C8B-B14F-4D97-AF65-F5344CB8AC3E}">
        <p14:creationId xmlns:p14="http://schemas.microsoft.com/office/powerpoint/2010/main" val="135156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ABF3B5B-E1FF-C344-8178-8DD20968DAA3}"/>
              </a:ext>
            </a:extLst>
          </p:cNvPr>
          <p:cNvSpPr txBox="1"/>
          <p:nvPr/>
        </p:nvSpPr>
        <p:spPr>
          <a:xfrm>
            <a:off x="3396000" y="2880000"/>
            <a:ext cx="7195800" cy="1742800"/>
          </a:xfrm>
          <a:prstGeom prst="rect">
            <a:avLst/>
          </a:prstGeom>
          <a:noFill/>
        </p:spPr>
        <p:txBody>
          <a:bodyPr wrap="square" lIns="360000" rtlCol="0" anchor="ctr" anchorCtr="0">
            <a:noAutofit/>
          </a:bodyPr>
          <a:lstStyle/>
          <a:p>
            <a:pPr>
              <a:lnSpc>
                <a:spcPts val="3800"/>
              </a:lnSpc>
            </a:pPr>
            <a:r>
              <a:rPr lang="en-US" sz="4000" b="1" dirty="0"/>
              <a:t>The Ecosystem Strategy</a:t>
            </a:r>
            <a:endParaRPr lang="fr-FR" sz="4000" b="1" dirty="0"/>
          </a:p>
        </p:txBody>
      </p:sp>
      <p:cxnSp>
        <p:nvCxnSpPr>
          <p:cNvPr id="5" name="Connecteur droit 4">
            <a:extLst>
              <a:ext uri="{FF2B5EF4-FFF2-40B4-BE49-F238E27FC236}">
                <a16:creationId xmlns:a16="http://schemas.microsoft.com/office/drawing/2014/main" id="{85AB3147-74DC-364D-ABE4-3F3528B95E06}"/>
              </a:ext>
            </a:extLst>
          </p:cNvPr>
          <p:cNvCxnSpPr>
            <a:cxnSpLocks/>
          </p:cNvCxnSpPr>
          <p:nvPr/>
        </p:nvCxnSpPr>
        <p:spPr>
          <a:xfrm>
            <a:off x="3377979" y="2973659"/>
            <a:ext cx="0" cy="1464526"/>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7EC9F538-9770-43CE-A934-A81DFB90076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269490" y="4616425"/>
            <a:ext cx="2042910" cy="2042910"/>
          </a:xfrm>
          <a:prstGeom prst="rect">
            <a:avLst/>
          </a:prstGeom>
        </p:spPr>
      </p:pic>
      <p:sp>
        <p:nvSpPr>
          <p:cNvPr id="6" name="Rectangle 5">
            <a:extLst>
              <a:ext uri="{FF2B5EF4-FFF2-40B4-BE49-F238E27FC236}">
                <a16:creationId xmlns:a16="http://schemas.microsoft.com/office/drawing/2014/main" id="{CEB9E687-44CD-45E5-924C-C0377D83ED60}"/>
              </a:ext>
            </a:extLst>
          </p:cNvPr>
          <p:cNvSpPr/>
          <p:nvPr/>
        </p:nvSpPr>
        <p:spPr>
          <a:xfrm>
            <a:off x="-1" y="1079033"/>
            <a:ext cx="4829675" cy="892552"/>
          </a:xfrm>
          <a:prstGeom prst="rect">
            <a:avLst/>
          </a:prstGeom>
          <a:ln w="28575">
            <a:solidFill>
              <a:srgbClr val="6A6B6D"/>
            </a:solidFill>
          </a:ln>
        </p:spPr>
        <p:txBody>
          <a:bodyPr wrap="square">
            <a:spAutoFit/>
          </a:bodyPr>
          <a:lstStyle/>
          <a:p>
            <a:pPr algn="ctr"/>
            <a:r>
              <a:rPr lang="en-US" sz="2600" b="1" i="1" dirty="0">
                <a:solidFill>
                  <a:srgbClr val="6A6B6D"/>
                </a:solidFill>
                <a:effectLst>
                  <a:outerShdw blurRad="38100" dist="38100" dir="2700000" algn="tl">
                    <a:srgbClr val="000000">
                      <a:alpha val="43137"/>
                    </a:srgbClr>
                  </a:outerShdw>
                </a:effectLst>
              </a:rPr>
              <a:t>Determine the ecosystem strategy</a:t>
            </a:r>
            <a:endParaRPr lang="fr-FR" sz="2600" b="1" i="1" dirty="0">
              <a:solidFill>
                <a:srgbClr val="6A6B6D"/>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29353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ZoneTexte 27">
            <a:extLst>
              <a:ext uri="{FF2B5EF4-FFF2-40B4-BE49-F238E27FC236}">
                <a16:creationId xmlns:a16="http://schemas.microsoft.com/office/drawing/2014/main" id="{1B4CE306-6D15-4DC1-9A99-53ADFB7837D6}"/>
              </a:ext>
            </a:extLst>
          </p:cNvPr>
          <p:cNvSpPr txBox="1"/>
          <p:nvPr/>
        </p:nvSpPr>
        <p:spPr>
          <a:xfrm>
            <a:off x="380649" y="240039"/>
            <a:ext cx="9187894" cy="553998"/>
          </a:xfrm>
          <a:prstGeom prst="rect">
            <a:avLst/>
          </a:prstGeom>
          <a:noFill/>
        </p:spPr>
        <p:txBody>
          <a:bodyPr wrap="square" rtlCol="0">
            <a:spAutoFit/>
          </a:bodyPr>
          <a:lstStyle/>
          <a:p>
            <a:r>
              <a:rPr lang="fr-FR" sz="3000" b="1" dirty="0" err="1">
                <a:solidFill>
                  <a:srgbClr val="EA4E5F"/>
                </a:solidFill>
              </a:rPr>
              <a:t>Exploring</a:t>
            </a:r>
            <a:r>
              <a:rPr lang="fr-FR" sz="3000" b="1" dirty="0">
                <a:solidFill>
                  <a:srgbClr val="EA4E5F"/>
                </a:solidFill>
              </a:rPr>
              <a:t> the </a:t>
            </a:r>
            <a:r>
              <a:rPr lang="fr-FR" sz="3000" b="1" dirty="0" err="1">
                <a:solidFill>
                  <a:srgbClr val="EA4E5F"/>
                </a:solidFill>
              </a:rPr>
              <a:t>Ecosystem</a:t>
            </a:r>
            <a:r>
              <a:rPr lang="fr-FR" sz="3000" b="1" dirty="0">
                <a:solidFill>
                  <a:srgbClr val="EA4E5F"/>
                </a:solidFill>
              </a:rPr>
              <a:t> </a:t>
            </a:r>
            <a:r>
              <a:rPr lang="fr-FR" sz="3000" b="1" dirty="0" err="1">
                <a:solidFill>
                  <a:srgbClr val="EA4E5F"/>
                </a:solidFill>
              </a:rPr>
              <a:t>Strategy</a:t>
            </a:r>
            <a:endParaRPr lang="fr-FR" sz="3000" b="1" dirty="0">
              <a:solidFill>
                <a:srgbClr val="EA4E5F"/>
              </a:solidFill>
            </a:endParaRPr>
          </a:p>
        </p:txBody>
      </p:sp>
      <p:graphicFrame>
        <p:nvGraphicFramePr>
          <p:cNvPr id="22" name="Graphique 21">
            <a:extLst>
              <a:ext uri="{FF2B5EF4-FFF2-40B4-BE49-F238E27FC236}">
                <a16:creationId xmlns:a16="http://schemas.microsoft.com/office/drawing/2014/main" id="{1B21C8CA-EEDA-4688-A177-693557EEC201}"/>
              </a:ext>
            </a:extLst>
          </p:cNvPr>
          <p:cNvGraphicFramePr>
            <a:graphicFrameLocks/>
          </p:cNvGraphicFramePr>
          <p:nvPr/>
        </p:nvGraphicFramePr>
        <p:xfrm>
          <a:off x="5881222" y="860017"/>
          <a:ext cx="6204103" cy="37588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Graphique 22">
            <a:extLst>
              <a:ext uri="{FF2B5EF4-FFF2-40B4-BE49-F238E27FC236}">
                <a16:creationId xmlns:a16="http://schemas.microsoft.com/office/drawing/2014/main" id="{484F1FE1-EDDE-4D04-BE7E-32A2386FD514}"/>
              </a:ext>
            </a:extLst>
          </p:cNvPr>
          <p:cNvGraphicFramePr>
            <a:graphicFrameLocks/>
          </p:cNvGraphicFramePr>
          <p:nvPr/>
        </p:nvGraphicFramePr>
        <p:xfrm>
          <a:off x="-95239" y="883893"/>
          <a:ext cx="6530574" cy="3376111"/>
        </p:xfrm>
        <a:graphic>
          <a:graphicData uri="http://schemas.openxmlformats.org/drawingml/2006/chart">
            <c:chart xmlns:c="http://schemas.openxmlformats.org/drawingml/2006/chart" xmlns:r="http://schemas.openxmlformats.org/officeDocument/2006/relationships" r:id="rId4"/>
          </a:graphicData>
        </a:graphic>
      </p:graphicFrame>
      <p:sp>
        <p:nvSpPr>
          <p:cNvPr id="24" name="Rectangle 23">
            <a:extLst>
              <a:ext uri="{FF2B5EF4-FFF2-40B4-BE49-F238E27FC236}">
                <a16:creationId xmlns:a16="http://schemas.microsoft.com/office/drawing/2014/main" id="{8AC292A9-9636-4DB2-8642-9AA0C4CAA477}"/>
              </a:ext>
            </a:extLst>
          </p:cNvPr>
          <p:cNvSpPr/>
          <p:nvPr/>
        </p:nvSpPr>
        <p:spPr>
          <a:xfrm>
            <a:off x="2801749" y="983252"/>
            <a:ext cx="2250575" cy="507831"/>
          </a:xfrm>
          <a:prstGeom prst="rect">
            <a:avLst/>
          </a:prstGeom>
        </p:spPr>
        <p:txBody>
          <a:bodyPr wrap="square">
            <a:spAutoFit/>
          </a:bodyPr>
          <a:lstStyle/>
          <a:p>
            <a:pPr algn="ctr"/>
            <a:r>
              <a:rPr lang="en-US" sz="900" i="1" dirty="0"/>
              <a:t>‘The incubator was built </a:t>
            </a:r>
            <a:r>
              <a:rPr lang="en-US" sz="900" b="1" i="1" dirty="0">
                <a:solidFill>
                  <a:srgbClr val="00B050"/>
                </a:solidFill>
              </a:rPr>
              <a:t>complementarily</a:t>
            </a:r>
            <a:r>
              <a:rPr lang="en-US" sz="900" i="1" dirty="0"/>
              <a:t> with the </a:t>
            </a:r>
            <a:r>
              <a:rPr lang="en-US" sz="900" b="1" i="1" dirty="0"/>
              <a:t>offer of regional services’</a:t>
            </a:r>
            <a:r>
              <a:rPr lang="en-US" sz="900" i="1" dirty="0"/>
              <a:t> </a:t>
            </a:r>
            <a:r>
              <a:rPr lang="en-US" sz="900" dirty="0"/>
              <a:t>IM#Case_D#3</a:t>
            </a:r>
          </a:p>
        </p:txBody>
      </p:sp>
      <p:sp>
        <p:nvSpPr>
          <p:cNvPr id="25" name="Rectangle 24">
            <a:extLst>
              <a:ext uri="{FF2B5EF4-FFF2-40B4-BE49-F238E27FC236}">
                <a16:creationId xmlns:a16="http://schemas.microsoft.com/office/drawing/2014/main" id="{3CF6BABF-A2B3-4D00-8A8F-75BD092F5FA4}"/>
              </a:ext>
            </a:extLst>
          </p:cNvPr>
          <p:cNvSpPr/>
          <p:nvPr/>
        </p:nvSpPr>
        <p:spPr>
          <a:xfrm>
            <a:off x="8527934" y="1088445"/>
            <a:ext cx="2646885" cy="507831"/>
          </a:xfrm>
          <a:prstGeom prst="rect">
            <a:avLst/>
          </a:prstGeom>
        </p:spPr>
        <p:txBody>
          <a:bodyPr wrap="square">
            <a:spAutoFit/>
          </a:bodyPr>
          <a:lstStyle/>
          <a:p>
            <a:pPr algn="ctr"/>
            <a:r>
              <a:rPr lang="fr-FR" sz="900" i="1" dirty="0"/>
              <a:t>‘</a:t>
            </a:r>
            <a:r>
              <a:rPr lang="fr-FR" sz="900" i="1" dirty="0" err="1"/>
              <a:t>These</a:t>
            </a:r>
            <a:r>
              <a:rPr lang="fr-FR" sz="900" i="1" dirty="0"/>
              <a:t> are </a:t>
            </a:r>
            <a:r>
              <a:rPr lang="fr-FR" sz="900" i="1" dirty="0" err="1"/>
              <a:t>incubators</a:t>
            </a:r>
            <a:r>
              <a:rPr lang="fr-FR" sz="900" i="1" dirty="0"/>
              <a:t> </a:t>
            </a:r>
            <a:r>
              <a:rPr lang="fr-FR" sz="900" i="1" dirty="0" err="1"/>
              <a:t>that</a:t>
            </a:r>
            <a:r>
              <a:rPr lang="fr-FR" sz="900" i="1" dirty="0"/>
              <a:t> </a:t>
            </a:r>
            <a:r>
              <a:rPr lang="fr-FR" sz="900" i="1" dirty="0" err="1"/>
              <a:t>compete</a:t>
            </a:r>
            <a:r>
              <a:rPr lang="fr-FR" sz="900" i="1" dirty="0"/>
              <a:t>. It </a:t>
            </a:r>
            <a:r>
              <a:rPr lang="fr-FR" sz="900" i="1" dirty="0" err="1"/>
              <a:t>is</a:t>
            </a:r>
            <a:r>
              <a:rPr lang="fr-FR" sz="900" i="1" dirty="0"/>
              <a:t> an </a:t>
            </a:r>
            <a:r>
              <a:rPr lang="fr-FR" sz="900" b="1" i="1" dirty="0" err="1">
                <a:solidFill>
                  <a:srgbClr val="FF0000"/>
                </a:solidFill>
              </a:rPr>
              <a:t>unfair</a:t>
            </a:r>
            <a:r>
              <a:rPr lang="fr-FR" sz="900" b="1" i="1" dirty="0">
                <a:solidFill>
                  <a:srgbClr val="FF0000"/>
                </a:solidFill>
              </a:rPr>
              <a:t> </a:t>
            </a:r>
            <a:r>
              <a:rPr lang="fr-FR" sz="900" b="1" i="1" dirty="0" err="1">
                <a:solidFill>
                  <a:srgbClr val="FF0000"/>
                </a:solidFill>
              </a:rPr>
              <a:t>competition</a:t>
            </a:r>
            <a:r>
              <a:rPr lang="fr-FR" sz="900" i="1" dirty="0">
                <a:solidFill>
                  <a:srgbClr val="FF0000"/>
                </a:solidFill>
              </a:rPr>
              <a:t> </a:t>
            </a:r>
            <a:r>
              <a:rPr lang="fr-FR" sz="900" i="1" dirty="0"/>
              <a:t>as </a:t>
            </a:r>
            <a:r>
              <a:rPr lang="fr-FR" sz="900" i="1" dirty="0" err="1"/>
              <a:t>there</a:t>
            </a:r>
            <a:r>
              <a:rPr lang="fr-FR" sz="900" i="1" dirty="0"/>
              <a:t> are </a:t>
            </a:r>
            <a:r>
              <a:rPr lang="fr-FR" sz="900" b="1" i="1" dirty="0" err="1"/>
              <a:t>private</a:t>
            </a:r>
            <a:r>
              <a:rPr lang="fr-FR" sz="900" b="1" i="1" dirty="0"/>
              <a:t> and </a:t>
            </a:r>
            <a:r>
              <a:rPr lang="fr-FR" sz="900" b="1" i="1" dirty="0" err="1"/>
              <a:t>others</a:t>
            </a:r>
            <a:r>
              <a:rPr lang="fr-FR" sz="900" b="1" i="1" dirty="0"/>
              <a:t> are public</a:t>
            </a:r>
            <a:r>
              <a:rPr lang="fr-FR" sz="900" i="1" dirty="0"/>
              <a:t>’ </a:t>
            </a:r>
            <a:r>
              <a:rPr lang="fr-FR" sz="900" dirty="0"/>
              <a:t>C#Case_E#1</a:t>
            </a:r>
          </a:p>
        </p:txBody>
      </p:sp>
      <p:sp>
        <p:nvSpPr>
          <p:cNvPr id="26" name="Rectangle 25">
            <a:extLst>
              <a:ext uri="{FF2B5EF4-FFF2-40B4-BE49-F238E27FC236}">
                <a16:creationId xmlns:a16="http://schemas.microsoft.com/office/drawing/2014/main" id="{F9B4E7F4-62D3-447B-9F6C-90C6082AC1F2}"/>
              </a:ext>
            </a:extLst>
          </p:cNvPr>
          <p:cNvSpPr/>
          <p:nvPr/>
        </p:nvSpPr>
        <p:spPr>
          <a:xfrm>
            <a:off x="1562100" y="4593486"/>
            <a:ext cx="10154979" cy="1891415"/>
          </a:xfrm>
          <a:prstGeom prst="rect">
            <a:avLst/>
          </a:prstGeom>
        </p:spPr>
        <p:txBody>
          <a:bodyPr wrap="square">
            <a:spAutoFit/>
          </a:bodyPr>
          <a:lstStyle/>
          <a:p>
            <a:pPr marL="192881" indent="-192881" algn="just">
              <a:lnSpc>
                <a:spcPct val="150000"/>
              </a:lnSpc>
              <a:buClr>
                <a:schemeClr val="accent6">
                  <a:lumMod val="50000"/>
                </a:schemeClr>
              </a:buClr>
              <a:buFont typeface="Wingdings" panose="05000000000000000000" pitchFamily="2" charset="2"/>
              <a:buChar char="v"/>
            </a:pPr>
            <a:r>
              <a:rPr lang="en-US" sz="1600" b="1" dirty="0">
                <a:ea typeface="Calibri" panose="020F0502020204030204" pitchFamily="34" charset="0"/>
              </a:rPr>
              <a:t>Finding #1: </a:t>
            </a:r>
            <a:r>
              <a:rPr lang="en-US" sz="1600" b="1" dirty="0"/>
              <a:t>10</a:t>
            </a:r>
            <a:r>
              <a:rPr lang="en-US" sz="1600" dirty="0"/>
              <a:t> major antecedents of </a:t>
            </a:r>
            <a:r>
              <a:rPr lang="en-US" sz="1600" b="1" dirty="0"/>
              <a:t>cooperation</a:t>
            </a:r>
            <a:r>
              <a:rPr lang="en-US" sz="1600" dirty="0"/>
              <a:t> and </a:t>
            </a:r>
            <a:r>
              <a:rPr lang="en-US" sz="1600" b="1" dirty="0"/>
              <a:t>12</a:t>
            </a:r>
            <a:r>
              <a:rPr lang="en-US" sz="1600" dirty="0"/>
              <a:t> major antecedents of </a:t>
            </a:r>
            <a:r>
              <a:rPr lang="en-US" sz="1600" b="1" dirty="0"/>
              <a:t>competition</a:t>
            </a:r>
          </a:p>
          <a:p>
            <a:pPr marL="192881" indent="-192881" algn="just">
              <a:lnSpc>
                <a:spcPct val="150000"/>
              </a:lnSpc>
              <a:buClr>
                <a:schemeClr val="accent6">
                  <a:lumMod val="50000"/>
                </a:schemeClr>
              </a:buClr>
              <a:buFont typeface="Wingdings" panose="05000000000000000000" pitchFamily="2" charset="2"/>
              <a:buChar char="v"/>
            </a:pPr>
            <a:r>
              <a:rPr lang="en-US" sz="1600" b="1" dirty="0">
                <a:ea typeface="Calibri" panose="020F0502020204030204" pitchFamily="34" charset="0"/>
              </a:rPr>
              <a:t>Finding #2: </a:t>
            </a:r>
            <a:r>
              <a:rPr lang="en-US" sz="1600" dirty="0"/>
              <a:t>Competition and cooperation are influenced by:</a:t>
            </a:r>
          </a:p>
          <a:p>
            <a:pPr marL="542925" lvl="2" indent="-285750" algn="just">
              <a:buClr>
                <a:schemeClr val="accent6">
                  <a:lumMod val="50000"/>
                </a:schemeClr>
              </a:buClr>
              <a:buFont typeface="Wingdings" panose="05000000000000000000" pitchFamily="2" charset="2"/>
              <a:buChar char="q"/>
            </a:pPr>
            <a:r>
              <a:rPr lang="en-US" sz="1600" dirty="0"/>
              <a:t>Environmental or struc</a:t>
            </a:r>
            <a:r>
              <a:rPr lang="en-US" sz="1600" dirty="0">
                <a:ea typeface="Calibri" panose="020F0502020204030204" pitchFamily="34" charset="0"/>
              </a:rPr>
              <a:t>tural factors</a:t>
            </a:r>
          </a:p>
          <a:p>
            <a:pPr marL="542925" lvl="2" indent="-285750" algn="just">
              <a:buClr>
                <a:schemeClr val="accent6">
                  <a:lumMod val="50000"/>
                </a:schemeClr>
              </a:buClr>
              <a:buFont typeface="Wingdings" panose="05000000000000000000" pitchFamily="2" charset="2"/>
              <a:buChar char="q"/>
            </a:pPr>
            <a:r>
              <a:rPr lang="en-US" sz="1600" dirty="0">
                <a:ea typeface="Calibri" panose="020F0502020204030204" pitchFamily="34" charset="0"/>
              </a:rPr>
              <a:t>Relational or competitive factors</a:t>
            </a:r>
          </a:p>
          <a:p>
            <a:pPr marL="542925" lvl="2" indent="-285750" algn="just">
              <a:buClr>
                <a:schemeClr val="accent6">
                  <a:lumMod val="50000"/>
                </a:schemeClr>
              </a:buClr>
              <a:buFont typeface="Wingdings" panose="05000000000000000000" pitchFamily="2" charset="2"/>
              <a:buChar char="q"/>
            </a:pPr>
            <a:r>
              <a:rPr lang="en-US" sz="1600" dirty="0">
                <a:ea typeface="Calibri" panose="020F0502020204030204" pitchFamily="34" charset="0"/>
              </a:rPr>
              <a:t>Cognitive factors </a:t>
            </a:r>
          </a:p>
          <a:p>
            <a:pPr marL="192881" indent="-192881" algn="just">
              <a:lnSpc>
                <a:spcPct val="150000"/>
              </a:lnSpc>
              <a:buClr>
                <a:schemeClr val="accent6">
                  <a:lumMod val="50000"/>
                </a:schemeClr>
              </a:buClr>
              <a:buFont typeface="Wingdings" panose="05000000000000000000" pitchFamily="2" charset="2"/>
              <a:buChar char="v"/>
            </a:pPr>
            <a:r>
              <a:rPr lang="en-US" sz="1600" b="1" dirty="0">
                <a:ea typeface="Calibri" panose="020F0502020204030204" pitchFamily="34" charset="0"/>
              </a:rPr>
              <a:t>Finding #3: Each type of incubators chooses different coopetition strategy</a:t>
            </a:r>
          </a:p>
        </p:txBody>
      </p:sp>
      <p:pic>
        <p:nvPicPr>
          <p:cNvPr id="2" name="Image 1">
            <a:extLst>
              <a:ext uri="{FF2B5EF4-FFF2-40B4-BE49-F238E27FC236}">
                <a16:creationId xmlns:a16="http://schemas.microsoft.com/office/drawing/2014/main" id="{CFC0B04B-BE99-4924-814F-3C470442695A}"/>
              </a:ext>
            </a:extLst>
          </p:cNvPr>
          <p:cNvPicPr>
            <a:picLocks noChangeAspect="1"/>
          </p:cNvPicPr>
          <p:nvPr/>
        </p:nvPicPr>
        <p:blipFill>
          <a:blip r:embed="rId5"/>
          <a:stretch>
            <a:fillRect/>
          </a:stretch>
        </p:blipFill>
        <p:spPr>
          <a:xfrm>
            <a:off x="310020" y="4112431"/>
            <a:ext cx="5095875" cy="619125"/>
          </a:xfrm>
          <a:prstGeom prst="rect">
            <a:avLst/>
          </a:prstGeom>
        </p:spPr>
      </p:pic>
      <p:sp>
        <p:nvSpPr>
          <p:cNvPr id="29" name="Rectangle 28">
            <a:extLst>
              <a:ext uri="{FF2B5EF4-FFF2-40B4-BE49-F238E27FC236}">
                <a16:creationId xmlns:a16="http://schemas.microsoft.com/office/drawing/2014/main" id="{520935D1-BCDD-4969-A575-FFED67BBC2D2}"/>
              </a:ext>
            </a:extLst>
          </p:cNvPr>
          <p:cNvSpPr/>
          <p:nvPr/>
        </p:nvSpPr>
        <p:spPr>
          <a:xfrm>
            <a:off x="91290" y="6597597"/>
            <a:ext cx="5570756" cy="276999"/>
          </a:xfrm>
          <a:prstGeom prst="rect">
            <a:avLst/>
          </a:prstGeom>
        </p:spPr>
        <p:txBody>
          <a:bodyPr wrap="none">
            <a:spAutoFit/>
          </a:bodyPr>
          <a:lstStyle/>
          <a:p>
            <a:pPr algn="ctr"/>
            <a:r>
              <a:rPr lang="en-US" sz="1200" dirty="0"/>
              <a:t>Source: 48 interviews with ecosystem actors in the South of France, 2014 </a:t>
            </a:r>
          </a:p>
        </p:txBody>
      </p:sp>
      <p:sp>
        <p:nvSpPr>
          <p:cNvPr id="30" name="Rectangle 29">
            <a:extLst>
              <a:ext uri="{FF2B5EF4-FFF2-40B4-BE49-F238E27FC236}">
                <a16:creationId xmlns:a16="http://schemas.microsoft.com/office/drawing/2014/main" id="{DBB8ECDB-DC28-47FD-9454-19C0CBE6CCE2}"/>
              </a:ext>
            </a:extLst>
          </p:cNvPr>
          <p:cNvSpPr/>
          <p:nvPr/>
        </p:nvSpPr>
        <p:spPr>
          <a:xfrm>
            <a:off x="6783165" y="6448277"/>
            <a:ext cx="5570756" cy="461665"/>
          </a:xfrm>
          <a:prstGeom prst="rect">
            <a:avLst/>
          </a:prstGeom>
        </p:spPr>
        <p:txBody>
          <a:bodyPr wrap="square">
            <a:spAutoFit/>
          </a:bodyPr>
          <a:lstStyle/>
          <a:p>
            <a:pPr algn="ctr"/>
            <a:r>
              <a:rPr lang="en-US" sz="1200" dirty="0">
                <a:hlinkClick r:id="rId6"/>
              </a:rPr>
              <a:t>Theodoraki, </a:t>
            </a:r>
            <a:r>
              <a:rPr lang="en-US" sz="1200" dirty="0">
                <a:latin typeface="+mj-lt"/>
                <a:hlinkClick r:id="rId6"/>
              </a:rPr>
              <a:t>2020</a:t>
            </a:r>
            <a:r>
              <a:rPr lang="en-US" sz="1200" dirty="0">
                <a:latin typeface="+mj-lt"/>
              </a:rPr>
              <a:t> </a:t>
            </a:r>
            <a:r>
              <a:rPr lang="en-US" sz="1200" dirty="0">
                <a:effectLst/>
                <a:latin typeface="+mj-lt"/>
                <a:ea typeface="Calibri" panose="020F0502020204030204" pitchFamily="34" charset="0"/>
                <a:cs typeface="Times New Roman" panose="02020603050405020304" pitchFamily="18" charset="0"/>
              </a:rPr>
              <a:t>A Holistic Approach to Incubator Strategies in the Entrepreneurial Support Ecosystem”, </a:t>
            </a:r>
            <a:r>
              <a:rPr lang="en-US" sz="1200" b="1" i="1" dirty="0" err="1">
                <a:effectLst/>
                <a:latin typeface="+mj-lt"/>
                <a:ea typeface="Calibri" panose="020F0502020204030204" pitchFamily="34" charset="0"/>
                <a:cs typeface="Times New Roman" panose="02020603050405020304" pitchFamily="18" charset="0"/>
              </a:rPr>
              <a:t>M@n@gement</a:t>
            </a:r>
            <a:r>
              <a:rPr lang="en-US" sz="1200" dirty="0">
                <a:effectLst/>
                <a:latin typeface="+mj-lt"/>
                <a:ea typeface="Calibri" panose="020F0502020204030204" pitchFamily="34" charset="0"/>
                <a:cs typeface="Times New Roman" panose="02020603050405020304" pitchFamily="18" charset="0"/>
              </a:rPr>
              <a:t>, 23(4), p. 13-27</a:t>
            </a:r>
            <a:endParaRPr lang="en-US" sz="1200" dirty="0">
              <a:latin typeface="+mj-lt"/>
            </a:endParaRPr>
          </a:p>
        </p:txBody>
      </p:sp>
    </p:spTree>
    <p:extLst>
      <p:ext uri="{BB962C8B-B14F-4D97-AF65-F5344CB8AC3E}">
        <p14:creationId xmlns:p14="http://schemas.microsoft.com/office/powerpoint/2010/main" val="26255511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E1285C6-BA7A-4847-9F28-DF03357AEA0D}"/>
              </a:ext>
            </a:extLst>
          </p:cNvPr>
          <p:cNvSpPr>
            <a:spLocks noGrp="1"/>
          </p:cNvSpPr>
          <p:nvPr>
            <p:ph type="title"/>
          </p:nvPr>
        </p:nvSpPr>
        <p:spPr>
          <a:xfrm>
            <a:off x="0" y="198665"/>
            <a:ext cx="10010273" cy="540000"/>
          </a:xfrm>
        </p:spPr>
        <p:txBody>
          <a:bodyPr>
            <a:normAutofit/>
          </a:bodyPr>
          <a:lstStyle/>
          <a:p>
            <a:r>
              <a:rPr lang="fr-FR" dirty="0" err="1"/>
              <a:t>Understanding</a:t>
            </a:r>
            <a:r>
              <a:rPr lang="fr-FR" dirty="0"/>
              <a:t> Entrepreneurial Ecosystems</a:t>
            </a:r>
          </a:p>
        </p:txBody>
      </p:sp>
      <p:sp>
        <p:nvSpPr>
          <p:cNvPr id="4" name="ZoneTexte 3">
            <a:extLst>
              <a:ext uri="{FF2B5EF4-FFF2-40B4-BE49-F238E27FC236}">
                <a16:creationId xmlns:a16="http://schemas.microsoft.com/office/drawing/2014/main" id="{6ABF3B5B-E1FF-C344-8178-8DD20968DAA3}"/>
              </a:ext>
            </a:extLst>
          </p:cNvPr>
          <p:cNvSpPr txBox="1"/>
          <p:nvPr/>
        </p:nvSpPr>
        <p:spPr>
          <a:xfrm>
            <a:off x="3396000" y="2707105"/>
            <a:ext cx="8888242" cy="1915695"/>
          </a:xfrm>
          <a:prstGeom prst="rect">
            <a:avLst/>
          </a:prstGeom>
          <a:noFill/>
        </p:spPr>
        <p:txBody>
          <a:bodyPr wrap="square" lIns="360000" rtlCol="0" anchor="ctr" anchorCtr="0">
            <a:noAutofit/>
          </a:bodyPr>
          <a:lstStyle/>
          <a:p>
            <a:pPr>
              <a:lnSpc>
                <a:spcPts val="3800"/>
              </a:lnSpc>
            </a:pPr>
            <a:r>
              <a:rPr lang="en-US" sz="3600" b="1" dirty="0"/>
              <a:t>Entrepreneurial ecosystem </a:t>
            </a:r>
          </a:p>
          <a:p>
            <a:pPr>
              <a:lnSpc>
                <a:spcPts val="3800"/>
              </a:lnSpc>
            </a:pPr>
            <a:r>
              <a:rPr lang="en-US" sz="3600" b="1" dirty="0"/>
              <a:t>A multi-faced, multi-level, multi-modal, multi-nodal, multi-disciplinary concept</a:t>
            </a:r>
          </a:p>
        </p:txBody>
      </p:sp>
      <p:cxnSp>
        <p:nvCxnSpPr>
          <p:cNvPr id="5" name="Connecteur droit 4">
            <a:extLst>
              <a:ext uri="{FF2B5EF4-FFF2-40B4-BE49-F238E27FC236}">
                <a16:creationId xmlns:a16="http://schemas.microsoft.com/office/drawing/2014/main" id="{85AB3147-74DC-364D-ABE4-3F3528B95E06}"/>
              </a:ext>
            </a:extLst>
          </p:cNvPr>
          <p:cNvCxnSpPr>
            <a:cxnSpLocks/>
          </p:cNvCxnSpPr>
          <p:nvPr/>
        </p:nvCxnSpPr>
        <p:spPr>
          <a:xfrm>
            <a:off x="3377979" y="2973659"/>
            <a:ext cx="0" cy="1464526"/>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9CA5671-2415-4044-827D-CCC557A13D88}"/>
              </a:ext>
            </a:extLst>
          </p:cNvPr>
          <p:cNvSpPr/>
          <p:nvPr/>
        </p:nvSpPr>
        <p:spPr>
          <a:xfrm>
            <a:off x="204537" y="1209830"/>
            <a:ext cx="5710990" cy="646331"/>
          </a:xfrm>
          <a:prstGeom prst="rect">
            <a:avLst/>
          </a:prstGeom>
          <a:solidFill>
            <a:schemeClr val="accent4"/>
          </a:solidFill>
        </p:spPr>
        <p:txBody>
          <a:bodyPr wrap="square">
            <a:spAutoFit/>
          </a:bodyPr>
          <a:lstStyle/>
          <a:p>
            <a:r>
              <a:rPr lang="fr-FR" b="1" dirty="0">
                <a:latin typeface="Corbel" panose="020B0503020204020204" pitchFamily="34" charset="0"/>
                <a:ea typeface="Times New Roman" panose="02020603050405020304" pitchFamily="18" charset="0"/>
                <a:cs typeface="Calibri" panose="020F0502020204030204" pitchFamily="34" charset="0"/>
              </a:rPr>
              <a:t>For more information </a:t>
            </a:r>
            <a:r>
              <a:rPr lang="fr-FR" b="1" dirty="0" err="1">
                <a:latin typeface="Corbel" panose="020B0503020204020204" pitchFamily="34" charset="0"/>
                <a:ea typeface="Times New Roman" panose="02020603050405020304" pitchFamily="18" charset="0"/>
                <a:cs typeface="Calibri" panose="020F0502020204030204" pitchFamily="34" charset="0"/>
              </a:rPr>
              <a:t>watch</a:t>
            </a:r>
            <a:r>
              <a:rPr lang="fr-FR" b="1" dirty="0">
                <a:latin typeface="Corbel" panose="020B0503020204020204" pitchFamily="34" charset="0"/>
                <a:ea typeface="Times New Roman" panose="02020603050405020304" pitchFamily="18" charset="0"/>
                <a:cs typeface="Calibri" panose="020F0502020204030204" pitchFamily="34" charset="0"/>
              </a:rPr>
              <a:t> the ICSB Webinar </a:t>
            </a:r>
            <a:r>
              <a:rPr lang="fr-FR" b="1" dirty="0" err="1">
                <a:latin typeface="Corbel" panose="020B0503020204020204" pitchFamily="34" charset="0"/>
                <a:ea typeface="Times New Roman" panose="02020603050405020304" pitchFamily="18" charset="0"/>
                <a:cs typeface="Calibri" panose="020F0502020204030204" pitchFamily="34" charset="0"/>
              </a:rPr>
              <a:t>Here</a:t>
            </a:r>
            <a:r>
              <a:rPr lang="fr-FR" b="1" dirty="0">
                <a:latin typeface="Corbel" panose="020B0503020204020204" pitchFamily="34" charset="0"/>
                <a:ea typeface="Times New Roman" panose="02020603050405020304" pitchFamily="18" charset="0"/>
                <a:cs typeface="Calibri" panose="020F0502020204030204" pitchFamily="34" charset="0"/>
              </a:rPr>
              <a:t>: </a:t>
            </a:r>
            <a:endParaRPr lang="fr-FR" b="1" dirty="0">
              <a:latin typeface="Corbel" panose="020B050302020402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endParaRPr>
          </a:p>
          <a:p>
            <a:r>
              <a:rPr lang="fr-FR" b="1" u="sng" dirty="0">
                <a:solidFill>
                  <a:srgbClr val="0000FF"/>
                </a:solidFill>
                <a:latin typeface="Corbel" panose="020B050302020402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Webinar </a:t>
            </a:r>
            <a:r>
              <a:rPr lang="fr-FR" b="1" u="sng" dirty="0" err="1">
                <a:solidFill>
                  <a:srgbClr val="0000FF"/>
                </a:solidFill>
                <a:latin typeface="Corbel" panose="020B050302020402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Understanding</a:t>
            </a:r>
            <a:r>
              <a:rPr lang="fr-FR" b="1" u="sng" dirty="0">
                <a:solidFill>
                  <a:srgbClr val="0000FF"/>
                </a:solidFill>
                <a:latin typeface="Corbel" panose="020B050302020402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 Entrepreneurial Ecosystems</a:t>
            </a:r>
            <a:r>
              <a:rPr lang="fr-FR" b="1" dirty="0">
                <a:solidFill>
                  <a:srgbClr val="1F1A1B"/>
                </a:solidFill>
                <a:latin typeface="Corbel" panose="020B0503020204020204" pitchFamily="34" charset="0"/>
                <a:ea typeface="Times New Roman" panose="02020603050405020304" pitchFamily="18" charset="0"/>
                <a:cs typeface="Calibri" panose="020F0502020204030204" pitchFamily="34" charset="0"/>
              </a:rPr>
              <a:t> </a:t>
            </a:r>
            <a:endParaRPr lang="fr-FR" b="1" dirty="0"/>
          </a:p>
        </p:txBody>
      </p:sp>
      <p:pic>
        <p:nvPicPr>
          <p:cNvPr id="8" name="Image 7">
            <a:extLst>
              <a:ext uri="{FF2B5EF4-FFF2-40B4-BE49-F238E27FC236}">
                <a16:creationId xmlns:a16="http://schemas.microsoft.com/office/drawing/2014/main" id="{7D88274C-EC0C-4274-9226-35BC86EE8BB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951495" y="4371408"/>
            <a:ext cx="2671009" cy="2403097"/>
          </a:xfrm>
          <a:prstGeom prst="rect">
            <a:avLst/>
          </a:prstGeom>
        </p:spPr>
      </p:pic>
      <p:pic>
        <p:nvPicPr>
          <p:cNvPr id="2050" name="Picture 2" descr="ICSB | International Council for Small Business | Advancing  Entrepreneurship Worldwide">
            <a:extLst>
              <a:ext uri="{FF2B5EF4-FFF2-40B4-BE49-F238E27FC236}">
                <a16:creationId xmlns:a16="http://schemas.microsoft.com/office/drawing/2014/main" id="{ED1F2271-E76C-426E-8CCE-81C3BBF791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5527" y="997213"/>
            <a:ext cx="1071563" cy="107156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74E66548-02C8-9863-BB34-967E34CCF249}"/>
              </a:ext>
            </a:extLst>
          </p:cNvPr>
          <p:cNvPicPr>
            <a:picLocks noChangeAspect="1"/>
          </p:cNvPicPr>
          <p:nvPr/>
        </p:nvPicPr>
        <p:blipFill>
          <a:blip r:embed="rId7"/>
          <a:stretch>
            <a:fillRect/>
          </a:stretch>
        </p:blipFill>
        <p:spPr>
          <a:xfrm>
            <a:off x="6987090" y="1270286"/>
            <a:ext cx="1194885" cy="638646"/>
          </a:xfrm>
          <a:prstGeom prst="rect">
            <a:avLst/>
          </a:prstGeom>
        </p:spPr>
      </p:pic>
      <p:pic>
        <p:nvPicPr>
          <p:cNvPr id="7" name="Image 6" descr="Une image contenant texte, matériel&#10;&#10;Description générée automatiquement">
            <a:extLst>
              <a:ext uri="{FF2B5EF4-FFF2-40B4-BE49-F238E27FC236}">
                <a16:creationId xmlns:a16="http://schemas.microsoft.com/office/drawing/2014/main" id="{DBD99EE8-382A-96B3-633D-274140FB946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8106429" y="1038928"/>
            <a:ext cx="1192729" cy="995820"/>
          </a:xfrm>
          <a:prstGeom prst="rect">
            <a:avLst/>
          </a:prstGeom>
        </p:spPr>
      </p:pic>
      <p:sp>
        <p:nvSpPr>
          <p:cNvPr id="9" name="ZoneTexte 8">
            <a:extLst>
              <a:ext uri="{FF2B5EF4-FFF2-40B4-BE49-F238E27FC236}">
                <a16:creationId xmlns:a16="http://schemas.microsoft.com/office/drawing/2014/main" id="{3291036B-5767-F6E5-9922-BBD120E810CD}"/>
              </a:ext>
            </a:extLst>
          </p:cNvPr>
          <p:cNvSpPr txBox="1"/>
          <p:nvPr/>
        </p:nvSpPr>
        <p:spPr>
          <a:xfrm>
            <a:off x="8355070" y="1272577"/>
            <a:ext cx="687533" cy="369332"/>
          </a:xfrm>
          <a:prstGeom prst="rect">
            <a:avLst/>
          </a:prstGeom>
          <a:noFill/>
        </p:spPr>
        <p:txBody>
          <a:bodyPr wrap="square" rtlCol="0">
            <a:spAutoFit/>
          </a:bodyPr>
          <a:lstStyle/>
          <a:p>
            <a:pPr algn="ctr"/>
            <a:r>
              <a:rPr lang="fr-FR" sz="900" b="1" dirty="0"/>
              <a:t>ICSB 2020</a:t>
            </a:r>
            <a:endParaRPr lang="en-US" sz="900" b="1" dirty="0"/>
          </a:p>
        </p:txBody>
      </p:sp>
    </p:spTree>
    <p:extLst>
      <p:ext uri="{BB962C8B-B14F-4D97-AF65-F5344CB8AC3E}">
        <p14:creationId xmlns:p14="http://schemas.microsoft.com/office/powerpoint/2010/main" val="2348488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aphique 15">
            <a:extLst>
              <a:ext uri="{FF2B5EF4-FFF2-40B4-BE49-F238E27FC236}">
                <a16:creationId xmlns:a16="http://schemas.microsoft.com/office/drawing/2014/main" id="{1397B2B1-43A8-4C45-8788-434C4DBB0F5A}"/>
              </a:ext>
            </a:extLst>
          </p:cNvPr>
          <p:cNvGraphicFramePr>
            <a:graphicFrameLocks/>
          </p:cNvGraphicFramePr>
          <p:nvPr/>
        </p:nvGraphicFramePr>
        <p:xfrm>
          <a:off x="2034722" y="944756"/>
          <a:ext cx="8090586" cy="5697344"/>
        </p:xfrm>
        <a:graphic>
          <a:graphicData uri="http://schemas.openxmlformats.org/drawingml/2006/chart">
            <c:chart xmlns:c="http://schemas.openxmlformats.org/drawingml/2006/chart" xmlns:r="http://schemas.openxmlformats.org/officeDocument/2006/relationships" r:id="rId3"/>
          </a:graphicData>
        </a:graphic>
      </p:graphicFrame>
      <p:sp>
        <p:nvSpPr>
          <p:cNvPr id="28" name="ZoneTexte 27">
            <a:extLst>
              <a:ext uri="{FF2B5EF4-FFF2-40B4-BE49-F238E27FC236}">
                <a16:creationId xmlns:a16="http://schemas.microsoft.com/office/drawing/2014/main" id="{1B4CE306-6D15-4DC1-9A99-53ADFB7837D6}"/>
              </a:ext>
            </a:extLst>
          </p:cNvPr>
          <p:cNvSpPr txBox="1"/>
          <p:nvPr/>
        </p:nvSpPr>
        <p:spPr>
          <a:xfrm>
            <a:off x="380649" y="240039"/>
            <a:ext cx="9187894" cy="553998"/>
          </a:xfrm>
          <a:prstGeom prst="rect">
            <a:avLst/>
          </a:prstGeom>
          <a:noFill/>
        </p:spPr>
        <p:txBody>
          <a:bodyPr wrap="square" rtlCol="0">
            <a:spAutoFit/>
          </a:bodyPr>
          <a:lstStyle/>
          <a:p>
            <a:r>
              <a:rPr lang="fr-FR" sz="3000" b="1" dirty="0" err="1">
                <a:solidFill>
                  <a:srgbClr val="EA4E5F"/>
                </a:solidFill>
              </a:rPr>
              <a:t>Adjusting</a:t>
            </a:r>
            <a:r>
              <a:rPr lang="fr-FR" sz="3000" b="1" dirty="0">
                <a:solidFill>
                  <a:srgbClr val="EA4E5F"/>
                </a:solidFill>
              </a:rPr>
              <a:t> the </a:t>
            </a:r>
            <a:r>
              <a:rPr lang="fr-FR" sz="3000" b="1" dirty="0" err="1">
                <a:solidFill>
                  <a:srgbClr val="EA4E5F"/>
                </a:solidFill>
              </a:rPr>
              <a:t>Ecosystem</a:t>
            </a:r>
            <a:r>
              <a:rPr lang="fr-FR" sz="3000" b="1" dirty="0">
                <a:solidFill>
                  <a:srgbClr val="EA4E5F"/>
                </a:solidFill>
              </a:rPr>
              <a:t> </a:t>
            </a:r>
            <a:r>
              <a:rPr lang="fr-FR" sz="3000" b="1" dirty="0" err="1">
                <a:solidFill>
                  <a:srgbClr val="EA4E5F"/>
                </a:solidFill>
              </a:rPr>
              <a:t>Strategy</a:t>
            </a:r>
            <a:endParaRPr lang="fr-FR" sz="3000" b="1" dirty="0">
              <a:solidFill>
                <a:srgbClr val="EA4E5F"/>
              </a:solidFill>
            </a:endParaRPr>
          </a:p>
        </p:txBody>
      </p:sp>
      <p:sp>
        <p:nvSpPr>
          <p:cNvPr id="10" name="ZoneTexte 9">
            <a:extLst>
              <a:ext uri="{FF2B5EF4-FFF2-40B4-BE49-F238E27FC236}">
                <a16:creationId xmlns:a16="http://schemas.microsoft.com/office/drawing/2014/main" id="{BDBDC858-6825-410A-B40F-1584862E8FE9}"/>
              </a:ext>
            </a:extLst>
          </p:cNvPr>
          <p:cNvSpPr txBox="1"/>
          <p:nvPr/>
        </p:nvSpPr>
        <p:spPr>
          <a:xfrm>
            <a:off x="53265" y="1174286"/>
            <a:ext cx="2468257" cy="2246769"/>
          </a:xfrm>
          <a:prstGeom prst="rect">
            <a:avLst/>
          </a:prstGeom>
          <a:noFill/>
        </p:spPr>
        <p:txBody>
          <a:bodyPr wrap="square" rtlCol="0">
            <a:spAutoFit/>
          </a:bodyPr>
          <a:lstStyle/>
          <a:p>
            <a:r>
              <a:rPr lang="fr-FR" sz="1400" b="1" dirty="0"/>
              <a:t>Eco. dev. </a:t>
            </a:r>
            <a:r>
              <a:rPr lang="en-US" sz="1400" b="1" dirty="0"/>
              <a:t>generalist</a:t>
            </a:r>
          </a:p>
          <a:p>
            <a:pPr marL="70247" indent="-70247">
              <a:buFontTx/>
              <a:buChar char="-"/>
            </a:pPr>
            <a:r>
              <a:rPr lang="fr-FR" sz="1400" dirty="0" err="1"/>
              <a:t>Institutionals</a:t>
            </a:r>
            <a:r>
              <a:rPr lang="fr-FR" sz="1400" dirty="0"/>
              <a:t> (5,4)</a:t>
            </a:r>
          </a:p>
          <a:p>
            <a:pPr marL="70247" indent="-70247">
              <a:buFontTx/>
              <a:buChar char="-"/>
            </a:pPr>
            <a:r>
              <a:rPr lang="fr-FR" sz="1400" dirty="0" err="1"/>
              <a:t>Funding</a:t>
            </a:r>
            <a:r>
              <a:rPr lang="fr-FR" sz="1400" dirty="0"/>
              <a:t> </a:t>
            </a:r>
            <a:r>
              <a:rPr lang="fr-FR" sz="1400" dirty="0" err="1"/>
              <a:t>agencies</a:t>
            </a:r>
            <a:r>
              <a:rPr lang="fr-FR" sz="1400" dirty="0"/>
              <a:t> (5,2)</a:t>
            </a:r>
          </a:p>
          <a:p>
            <a:pPr marL="70247" indent="-70247">
              <a:buFontTx/>
              <a:buChar char="-"/>
            </a:pPr>
            <a:r>
              <a:rPr lang="fr-FR" sz="1400" dirty="0"/>
              <a:t>Chambers of commerce (5,1)</a:t>
            </a:r>
          </a:p>
          <a:p>
            <a:pPr marL="70247" indent="-70247">
              <a:buFontTx/>
              <a:buChar char="-"/>
            </a:pPr>
            <a:r>
              <a:rPr lang="fr-FR" sz="1400" dirty="0" err="1"/>
              <a:t>Incubators</a:t>
            </a:r>
            <a:r>
              <a:rPr lang="fr-FR" sz="1400" dirty="0"/>
              <a:t> (4,4)</a:t>
            </a:r>
          </a:p>
          <a:p>
            <a:pPr marL="70247" indent="-70247">
              <a:buFontTx/>
              <a:buChar char="-"/>
            </a:pPr>
            <a:r>
              <a:rPr lang="fr-FR" sz="1400" dirty="0"/>
              <a:t>Private experts (4,1)</a:t>
            </a:r>
          </a:p>
          <a:p>
            <a:pPr marL="70247" indent="-70247">
              <a:buFontTx/>
              <a:buChar char="-"/>
            </a:pPr>
            <a:r>
              <a:rPr lang="fr-FR" sz="1400" dirty="0" err="1"/>
              <a:t>Research</a:t>
            </a:r>
            <a:r>
              <a:rPr lang="fr-FR" sz="1400" dirty="0"/>
              <a:t> </a:t>
            </a:r>
            <a:r>
              <a:rPr lang="fr-FR" sz="1400" dirty="0" err="1"/>
              <a:t>entities</a:t>
            </a:r>
            <a:r>
              <a:rPr lang="fr-FR" sz="1400" dirty="0"/>
              <a:t> (3,5)</a:t>
            </a:r>
          </a:p>
          <a:p>
            <a:pPr marL="70247" indent="-70247">
              <a:buFontTx/>
              <a:buChar char="-"/>
            </a:pPr>
            <a:r>
              <a:rPr lang="fr-FR" sz="1400" dirty="0" err="1"/>
              <a:t>TTOs</a:t>
            </a:r>
            <a:r>
              <a:rPr lang="fr-FR" sz="1400" dirty="0"/>
              <a:t> (2,6)</a:t>
            </a:r>
          </a:p>
          <a:p>
            <a:pPr marL="70247" indent="-70247">
              <a:buFontTx/>
              <a:buChar char="-"/>
            </a:pPr>
            <a:endParaRPr lang="fr-FR" sz="1400" dirty="0"/>
          </a:p>
        </p:txBody>
      </p:sp>
      <p:sp>
        <p:nvSpPr>
          <p:cNvPr id="11" name="ZoneTexte 10">
            <a:extLst>
              <a:ext uri="{FF2B5EF4-FFF2-40B4-BE49-F238E27FC236}">
                <a16:creationId xmlns:a16="http://schemas.microsoft.com/office/drawing/2014/main" id="{25CDCA6D-7317-4BC7-8E8A-DB64E12D0860}"/>
              </a:ext>
            </a:extLst>
          </p:cNvPr>
          <p:cNvSpPr txBox="1"/>
          <p:nvPr/>
        </p:nvSpPr>
        <p:spPr>
          <a:xfrm>
            <a:off x="9746021" y="3410420"/>
            <a:ext cx="2623457" cy="2462213"/>
          </a:xfrm>
          <a:prstGeom prst="rect">
            <a:avLst/>
          </a:prstGeom>
          <a:noFill/>
        </p:spPr>
        <p:txBody>
          <a:bodyPr wrap="square" rtlCol="0">
            <a:spAutoFit/>
          </a:bodyPr>
          <a:lstStyle/>
          <a:p>
            <a:r>
              <a:rPr lang="fr-FR" sz="1400" b="1" dirty="0"/>
              <a:t>Eco. dev. </a:t>
            </a:r>
            <a:r>
              <a:rPr lang="en-US" sz="1400" b="1" dirty="0"/>
              <a:t>generalist</a:t>
            </a:r>
          </a:p>
          <a:p>
            <a:pPr marL="70247" indent="-70247">
              <a:buFontTx/>
              <a:buChar char="-"/>
            </a:pPr>
            <a:r>
              <a:rPr lang="fr-FR" sz="1400" dirty="0"/>
              <a:t>Chambers of commerce (3,9)</a:t>
            </a:r>
          </a:p>
          <a:p>
            <a:pPr marL="70247" indent="-70247">
              <a:buFontTx/>
              <a:buChar char="-"/>
            </a:pPr>
            <a:r>
              <a:rPr lang="fr-FR" sz="1400" dirty="0" err="1"/>
              <a:t>Incubators</a:t>
            </a:r>
            <a:r>
              <a:rPr lang="fr-FR" sz="1400" dirty="0"/>
              <a:t> (3,3)</a:t>
            </a:r>
          </a:p>
          <a:p>
            <a:pPr marL="70247" indent="-70247">
              <a:buFontTx/>
              <a:buChar char="-"/>
            </a:pPr>
            <a:r>
              <a:rPr lang="fr-FR" sz="1400" dirty="0"/>
              <a:t>Private experts (2,6)</a:t>
            </a:r>
          </a:p>
          <a:p>
            <a:pPr marL="70247" indent="-70247">
              <a:buFontTx/>
              <a:buChar char="-"/>
            </a:pPr>
            <a:r>
              <a:rPr lang="fr-FR" sz="1400" dirty="0" err="1"/>
              <a:t>Institutionals</a:t>
            </a:r>
            <a:r>
              <a:rPr lang="fr-FR" sz="1400" dirty="0"/>
              <a:t> (2,1) </a:t>
            </a:r>
          </a:p>
          <a:p>
            <a:pPr marL="70247" indent="-70247">
              <a:buFontTx/>
              <a:buChar char="-"/>
            </a:pPr>
            <a:r>
              <a:rPr lang="fr-FR" sz="1400" dirty="0" err="1"/>
              <a:t>TTOs</a:t>
            </a:r>
            <a:r>
              <a:rPr lang="fr-FR" sz="1400" dirty="0"/>
              <a:t> (1,8)</a:t>
            </a:r>
          </a:p>
          <a:p>
            <a:pPr marL="70247" indent="-70247">
              <a:buFontTx/>
              <a:buChar char="-"/>
            </a:pPr>
            <a:r>
              <a:rPr lang="fr-FR" sz="1400" dirty="0" err="1"/>
              <a:t>Funding</a:t>
            </a:r>
            <a:r>
              <a:rPr lang="fr-FR" sz="1400" dirty="0"/>
              <a:t> </a:t>
            </a:r>
            <a:r>
              <a:rPr lang="fr-FR" sz="1400" dirty="0" err="1"/>
              <a:t>agencies</a:t>
            </a:r>
            <a:r>
              <a:rPr lang="fr-FR" sz="1400" dirty="0"/>
              <a:t> (1,5)</a:t>
            </a:r>
          </a:p>
          <a:p>
            <a:pPr marL="70247" indent="-70247">
              <a:buFontTx/>
              <a:buChar char="-"/>
            </a:pPr>
            <a:r>
              <a:rPr lang="fr-FR" sz="1400" dirty="0" err="1"/>
              <a:t>Research</a:t>
            </a:r>
            <a:r>
              <a:rPr lang="fr-FR" sz="1400" dirty="0"/>
              <a:t> </a:t>
            </a:r>
            <a:r>
              <a:rPr lang="fr-FR" sz="1400" dirty="0" err="1"/>
              <a:t>entities</a:t>
            </a:r>
            <a:r>
              <a:rPr lang="fr-FR" sz="1400" dirty="0"/>
              <a:t> (1,5)</a:t>
            </a:r>
          </a:p>
          <a:p>
            <a:endParaRPr lang="fr-FR" sz="1400" dirty="0"/>
          </a:p>
          <a:p>
            <a:pPr marL="70247" indent="-70247">
              <a:buFontTx/>
              <a:buChar char="-"/>
            </a:pPr>
            <a:endParaRPr lang="fr-FR" sz="1400" dirty="0"/>
          </a:p>
        </p:txBody>
      </p:sp>
      <p:sp>
        <p:nvSpPr>
          <p:cNvPr id="3" name="Rectangle 2">
            <a:extLst>
              <a:ext uri="{FF2B5EF4-FFF2-40B4-BE49-F238E27FC236}">
                <a16:creationId xmlns:a16="http://schemas.microsoft.com/office/drawing/2014/main" id="{AF588DE4-14F4-463D-B337-5AE22661BA42}"/>
              </a:ext>
            </a:extLst>
          </p:cNvPr>
          <p:cNvSpPr/>
          <p:nvPr/>
        </p:nvSpPr>
        <p:spPr>
          <a:xfrm>
            <a:off x="5746532" y="1538591"/>
            <a:ext cx="619303" cy="5240790"/>
          </a:xfrm>
          <a:prstGeom prst="rect">
            <a:avLst/>
          </a:prstGeom>
          <a:noFill/>
          <a:ln w="28575">
            <a:solidFill>
              <a:srgbClr val="EA4E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contenu 2">
            <a:extLst>
              <a:ext uri="{FF2B5EF4-FFF2-40B4-BE49-F238E27FC236}">
                <a16:creationId xmlns:a16="http://schemas.microsoft.com/office/drawing/2014/main" id="{C116806C-AF06-4037-B970-500863B2A3FE}"/>
              </a:ext>
            </a:extLst>
          </p:cNvPr>
          <p:cNvSpPr txBox="1">
            <a:spLocks/>
          </p:cNvSpPr>
          <p:nvPr/>
        </p:nvSpPr>
        <p:spPr>
          <a:xfrm>
            <a:off x="0" y="6456522"/>
            <a:ext cx="5756757" cy="654357"/>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Clr>
                <a:srgbClr val="EA5053"/>
              </a:buClr>
              <a:buFont typeface="Wingdings" panose="05000000000000000000" pitchFamily="2" charset="2"/>
              <a:buChar char="§"/>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Clr>
                <a:srgbClr val="EA5053"/>
              </a:buClr>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spcBef>
                <a:spcPct val="20000"/>
              </a:spcBef>
              <a:buClr>
                <a:srgbClr val="EA5053"/>
              </a:buClr>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1800" b="0" i="1" dirty="0">
                <a:solidFill>
                  <a:srgbClr val="000000"/>
                </a:solidFill>
                <a:latin typeface="Times New Roman" panose="02020603050405020304" pitchFamily="18" charset="0"/>
                <a:ea typeface="+mn-ea"/>
                <a:cs typeface="+mn-cs"/>
                <a:hlinkClick r:id="rId4"/>
              </a:rPr>
              <a:t>Theodoraki et al., 2016, </a:t>
            </a:r>
            <a:r>
              <a:rPr lang="fr-FR" sz="1800" b="0" i="1" dirty="0" err="1">
                <a:solidFill>
                  <a:srgbClr val="000000"/>
                </a:solidFill>
                <a:latin typeface="Times New Roman" panose="02020603050405020304" pitchFamily="18" charset="0"/>
                <a:ea typeface="+mn-ea"/>
                <a:cs typeface="+mn-cs"/>
                <a:hlinkClick r:id="rId4"/>
              </a:rPr>
              <a:t>Labex</a:t>
            </a:r>
            <a:r>
              <a:rPr lang="fr-FR" sz="1800" b="0" i="1" dirty="0">
                <a:solidFill>
                  <a:srgbClr val="000000"/>
                </a:solidFill>
                <a:latin typeface="Times New Roman" panose="02020603050405020304" pitchFamily="18" charset="0"/>
                <a:ea typeface="+mn-ea"/>
                <a:cs typeface="+mn-cs"/>
                <a:hlinkClick r:id="rId4"/>
              </a:rPr>
              <a:t> Entreprendre</a:t>
            </a:r>
            <a:endParaRPr lang="fr-FR" sz="1800" b="0" i="1" dirty="0">
              <a:solidFill>
                <a:srgbClr val="000000"/>
              </a:solidFill>
              <a:latin typeface="Times New Roman" panose="02020603050405020304" pitchFamily="18" charset="0"/>
              <a:ea typeface="+mn-ea"/>
              <a:cs typeface="+mn-cs"/>
            </a:endParaRPr>
          </a:p>
        </p:txBody>
      </p:sp>
      <p:sp>
        <p:nvSpPr>
          <p:cNvPr id="18" name="Rectangle 17">
            <a:extLst>
              <a:ext uri="{FF2B5EF4-FFF2-40B4-BE49-F238E27FC236}">
                <a16:creationId xmlns:a16="http://schemas.microsoft.com/office/drawing/2014/main" id="{E3C3D55A-54FB-48B1-95B0-5BF2E0FE19F6}"/>
              </a:ext>
            </a:extLst>
          </p:cNvPr>
          <p:cNvSpPr/>
          <p:nvPr/>
        </p:nvSpPr>
        <p:spPr>
          <a:xfrm>
            <a:off x="7235717" y="6624302"/>
            <a:ext cx="5099474" cy="276999"/>
          </a:xfrm>
          <a:prstGeom prst="rect">
            <a:avLst/>
          </a:prstGeom>
        </p:spPr>
        <p:txBody>
          <a:bodyPr wrap="none">
            <a:spAutoFit/>
          </a:bodyPr>
          <a:lstStyle/>
          <a:p>
            <a:pPr algn="ctr"/>
            <a:r>
              <a:rPr lang="en-US" sz="1200" dirty="0"/>
              <a:t>Source: 197 questionnaires with ecosystem actors in France, 2016  </a:t>
            </a:r>
          </a:p>
        </p:txBody>
      </p:sp>
    </p:spTree>
    <p:extLst>
      <p:ext uri="{BB962C8B-B14F-4D97-AF65-F5344CB8AC3E}">
        <p14:creationId xmlns:p14="http://schemas.microsoft.com/office/powerpoint/2010/main" val="3689545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ZoneTexte 27">
            <a:extLst>
              <a:ext uri="{FF2B5EF4-FFF2-40B4-BE49-F238E27FC236}">
                <a16:creationId xmlns:a16="http://schemas.microsoft.com/office/drawing/2014/main" id="{1B4CE306-6D15-4DC1-9A99-53ADFB7837D6}"/>
              </a:ext>
            </a:extLst>
          </p:cNvPr>
          <p:cNvSpPr txBox="1"/>
          <p:nvPr/>
        </p:nvSpPr>
        <p:spPr>
          <a:xfrm>
            <a:off x="380649" y="240039"/>
            <a:ext cx="9187894" cy="553998"/>
          </a:xfrm>
          <a:prstGeom prst="rect">
            <a:avLst/>
          </a:prstGeom>
          <a:noFill/>
        </p:spPr>
        <p:txBody>
          <a:bodyPr wrap="square" rtlCol="0">
            <a:spAutoFit/>
          </a:bodyPr>
          <a:lstStyle/>
          <a:p>
            <a:r>
              <a:rPr lang="fr-FR" sz="3000" b="1" dirty="0" err="1">
                <a:solidFill>
                  <a:srgbClr val="EA4E5F"/>
                </a:solidFill>
              </a:rPr>
              <a:t>Outcomes</a:t>
            </a:r>
            <a:r>
              <a:rPr lang="fr-FR" sz="3000" b="1" dirty="0">
                <a:solidFill>
                  <a:srgbClr val="EA4E5F"/>
                </a:solidFill>
              </a:rPr>
              <a:t> of </a:t>
            </a:r>
            <a:r>
              <a:rPr lang="fr-FR" sz="3000" b="1" dirty="0" err="1">
                <a:solidFill>
                  <a:srgbClr val="EA4E5F"/>
                </a:solidFill>
              </a:rPr>
              <a:t>Ecosystem</a:t>
            </a:r>
            <a:r>
              <a:rPr lang="fr-FR" sz="3000" b="1" dirty="0">
                <a:solidFill>
                  <a:srgbClr val="EA4E5F"/>
                </a:solidFill>
              </a:rPr>
              <a:t> </a:t>
            </a:r>
            <a:r>
              <a:rPr lang="fr-FR" sz="3000" b="1" dirty="0" err="1">
                <a:solidFill>
                  <a:srgbClr val="EA4E5F"/>
                </a:solidFill>
              </a:rPr>
              <a:t>Strategy</a:t>
            </a:r>
            <a:r>
              <a:rPr lang="fr-FR" sz="3000" b="1" dirty="0">
                <a:solidFill>
                  <a:srgbClr val="EA4E5F"/>
                </a:solidFill>
              </a:rPr>
              <a:t> &amp; Performance</a:t>
            </a:r>
          </a:p>
        </p:txBody>
      </p:sp>
      <p:sp>
        <p:nvSpPr>
          <p:cNvPr id="17" name="Espace réservé du contenu 2">
            <a:extLst>
              <a:ext uri="{FF2B5EF4-FFF2-40B4-BE49-F238E27FC236}">
                <a16:creationId xmlns:a16="http://schemas.microsoft.com/office/drawing/2014/main" id="{C116806C-AF06-4037-B970-500863B2A3FE}"/>
              </a:ext>
            </a:extLst>
          </p:cNvPr>
          <p:cNvSpPr txBox="1">
            <a:spLocks/>
          </p:cNvSpPr>
          <p:nvPr/>
        </p:nvSpPr>
        <p:spPr>
          <a:xfrm>
            <a:off x="132347" y="6366740"/>
            <a:ext cx="5756757" cy="654357"/>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Clr>
                <a:srgbClr val="EA5053"/>
              </a:buClr>
              <a:buFont typeface="Wingdings" panose="05000000000000000000" pitchFamily="2" charset="2"/>
              <a:buChar char="§"/>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Clr>
                <a:srgbClr val="EA5053"/>
              </a:buClr>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spcBef>
                <a:spcPct val="20000"/>
              </a:spcBef>
              <a:buClr>
                <a:srgbClr val="EA5053"/>
              </a:buClr>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1800" b="0" i="1" dirty="0">
                <a:solidFill>
                  <a:srgbClr val="000000"/>
                </a:solidFill>
                <a:latin typeface="Times New Roman" panose="02020603050405020304" pitchFamily="18" charset="0"/>
                <a:ea typeface="+mn-ea"/>
                <a:cs typeface="+mn-cs"/>
                <a:hlinkClick r:id="rId3"/>
              </a:rPr>
              <a:t>Theodoraki et al., 2020, IEEE TEM</a:t>
            </a:r>
            <a:endParaRPr lang="fr-FR" sz="1800" b="0" i="1" dirty="0">
              <a:solidFill>
                <a:srgbClr val="000000"/>
              </a:solidFill>
              <a:latin typeface="Times New Roman" panose="02020603050405020304" pitchFamily="18" charset="0"/>
              <a:ea typeface="+mn-ea"/>
              <a:cs typeface="+mn-cs"/>
            </a:endParaRPr>
          </a:p>
        </p:txBody>
      </p:sp>
      <p:sp>
        <p:nvSpPr>
          <p:cNvPr id="18" name="Rectangle 17">
            <a:extLst>
              <a:ext uri="{FF2B5EF4-FFF2-40B4-BE49-F238E27FC236}">
                <a16:creationId xmlns:a16="http://schemas.microsoft.com/office/drawing/2014/main" id="{E3C3D55A-54FB-48B1-95B0-5BF2E0FE19F6}"/>
              </a:ext>
            </a:extLst>
          </p:cNvPr>
          <p:cNvSpPr/>
          <p:nvPr/>
        </p:nvSpPr>
        <p:spPr>
          <a:xfrm>
            <a:off x="7653577" y="6416919"/>
            <a:ext cx="4538423" cy="276999"/>
          </a:xfrm>
          <a:prstGeom prst="rect">
            <a:avLst/>
          </a:prstGeom>
        </p:spPr>
        <p:txBody>
          <a:bodyPr wrap="none">
            <a:spAutoFit/>
          </a:bodyPr>
          <a:lstStyle/>
          <a:p>
            <a:pPr algn="ctr"/>
            <a:r>
              <a:rPr lang="en-US" sz="1200" dirty="0"/>
              <a:t>Source: 156 questionnaires with incubators in France, 2016  </a:t>
            </a:r>
          </a:p>
        </p:txBody>
      </p:sp>
      <p:sp>
        <p:nvSpPr>
          <p:cNvPr id="2" name="Rectangle 1">
            <a:extLst>
              <a:ext uri="{FF2B5EF4-FFF2-40B4-BE49-F238E27FC236}">
                <a16:creationId xmlns:a16="http://schemas.microsoft.com/office/drawing/2014/main" id="{77DA12C0-1183-479A-891D-6A5196946808}"/>
              </a:ext>
            </a:extLst>
          </p:cNvPr>
          <p:cNvSpPr/>
          <p:nvPr/>
        </p:nvSpPr>
        <p:spPr>
          <a:xfrm>
            <a:off x="3370160" y="5623007"/>
            <a:ext cx="5085688" cy="561244"/>
          </a:xfrm>
          <a:prstGeom prst="rect">
            <a:avLst/>
          </a:prstGeom>
        </p:spPr>
        <p:txBody>
          <a:bodyPr wrap="none">
            <a:spAutoFit/>
          </a:bodyPr>
          <a:lstStyle/>
          <a:p>
            <a:pPr>
              <a:lnSpc>
                <a:spcPct val="200000"/>
              </a:lnSpc>
            </a:pPr>
            <a:r>
              <a:rPr lang="en-US" b="1" dirty="0">
                <a:latin typeface="Times New Roman" panose="02020603050405020304" pitchFamily="18" charset="0"/>
              </a:rPr>
              <a:t>Effects of Co-opetition on Incubator Performance</a:t>
            </a:r>
            <a:endParaRPr lang="fr-FR" b="1" dirty="0">
              <a:effectLst/>
            </a:endParaRPr>
          </a:p>
        </p:txBody>
      </p:sp>
      <p:grpSp>
        <p:nvGrpSpPr>
          <p:cNvPr id="5" name="Groupe 4">
            <a:extLst>
              <a:ext uri="{FF2B5EF4-FFF2-40B4-BE49-F238E27FC236}">
                <a16:creationId xmlns:a16="http://schemas.microsoft.com/office/drawing/2014/main" id="{9CC697F6-3113-4D09-AC92-01140A2B839C}"/>
              </a:ext>
            </a:extLst>
          </p:cNvPr>
          <p:cNvGrpSpPr/>
          <p:nvPr/>
        </p:nvGrpSpPr>
        <p:grpSpPr>
          <a:xfrm>
            <a:off x="3108925" y="1130918"/>
            <a:ext cx="5974150" cy="4596164"/>
            <a:chOff x="2977520" y="1191126"/>
            <a:chExt cx="5974150" cy="4596164"/>
          </a:xfrm>
        </p:grpSpPr>
        <p:pic>
          <p:nvPicPr>
            <p:cNvPr id="9" name="Image 8">
              <a:extLst>
                <a:ext uri="{FF2B5EF4-FFF2-40B4-BE49-F238E27FC236}">
                  <a16:creationId xmlns:a16="http://schemas.microsoft.com/office/drawing/2014/main" id="{A546BD2F-C9A1-4610-B9CB-B22AE98F73EF}"/>
                </a:ext>
              </a:extLst>
            </p:cNvPr>
            <p:cNvPicPr/>
            <p:nvPr/>
          </p:nvPicPr>
          <p:blipFill>
            <a:blip r:embed="rId4"/>
            <a:stretch>
              <a:fillRect/>
            </a:stretch>
          </p:blipFill>
          <p:spPr>
            <a:xfrm>
              <a:off x="2977520" y="1191126"/>
              <a:ext cx="5756757" cy="4596164"/>
            </a:xfrm>
            <a:prstGeom prst="rect">
              <a:avLst/>
            </a:prstGeom>
          </p:spPr>
        </p:pic>
        <p:sp>
          <p:nvSpPr>
            <p:cNvPr id="4" name="Rectangle 3">
              <a:extLst>
                <a:ext uri="{FF2B5EF4-FFF2-40B4-BE49-F238E27FC236}">
                  <a16:creationId xmlns:a16="http://schemas.microsoft.com/office/drawing/2014/main" id="{4670B60F-66AA-4D45-84C6-6C4294F2A7FF}"/>
                </a:ext>
              </a:extLst>
            </p:cNvPr>
            <p:cNvSpPr/>
            <p:nvPr/>
          </p:nvSpPr>
          <p:spPr>
            <a:xfrm>
              <a:off x="6387122" y="5466925"/>
              <a:ext cx="434786" cy="226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795C8DBD-BB68-4CD7-B5DE-30CB58B1E388}"/>
                </a:ext>
              </a:extLst>
            </p:cNvPr>
            <p:cNvSpPr/>
            <p:nvPr/>
          </p:nvSpPr>
          <p:spPr>
            <a:xfrm>
              <a:off x="8516884" y="1310488"/>
              <a:ext cx="434786" cy="226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2867292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ZoneTexte 27">
            <a:extLst>
              <a:ext uri="{FF2B5EF4-FFF2-40B4-BE49-F238E27FC236}">
                <a16:creationId xmlns:a16="http://schemas.microsoft.com/office/drawing/2014/main" id="{1B4CE306-6D15-4DC1-9A99-53ADFB7837D6}"/>
              </a:ext>
            </a:extLst>
          </p:cNvPr>
          <p:cNvSpPr txBox="1"/>
          <p:nvPr/>
        </p:nvSpPr>
        <p:spPr>
          <a:xfrm>
            <a:off x="380649" y="240039"/>
            <a:ext cx="9187894" cy="553998"/>
          </a:xfrm>
          <a:prstGeom prst="rect">
            <a:avLst/>
          </a:prstGeom>
          <a:noFill/>
        </p:spPr>
        <p:txBody>
          <a:bodyPr wrap="square" rtlCol="0">
            <a:spAutoFit/>
          </a:bodyPr>
          <a:lstStyle/>
          <a:p>
            <a:r>
              <a:rPr lang="fr-FR" sz="3000" b="1" dirty="0" err="1">
                <a:solidFill>
                  <a:srgbClr val="EA4E5F"/>
                </a:solidFill>
              </a:rPr>
              <a:t>Exploring</a:t>
            </a:r>
            <a:r>
              <a:rPr lang="fr-FR" sz="3000" b="1" dirty="0">
                <a:solidFill>
                  <a:srgbClr val="EA4E5F"/>
                </a:solidFill>
              </a:rPr>
              <a:t> the </a:t>
            </a:r>
            <a:r>
              <a:rPr lang="fr-FR" sz="3000" b="1" dirty="0" err="1">
                <a:solidFill>
                  <a:srgbClr val="EA4E5F"/>
                </a:solidFill>
              </a:rPr>
              <a:t>Ecosystem</a:t>
            </a:r>
            <a:r>
              <a:rPr lang="fr-FR" sz="3000" b="1" dirty="0">
                <a:solidFill>
                  <a:srgbClr val="EA4E5F"/>
                </a:solidFill>
              </a:rPr>
              <a:t> </a:t>
            </a:r>
            <a:r>
              <a:rPr lang="fr-FR" sz="3000" b="1" dirty="0" err="1">
                <a:solidFill>
                  <a:srgbClr val="EA4E5F"/>
                </a:solidFill>
              </a:rPr>
              <a:t>Strategy</a:t>
            </a:r>
            <a:endParaRPr lang="fr-FR" sz="3000" b="1" dirty="0">
              <a:solidFill>
                <a:srgbClr val="EA4E5F"/>
              </a:solidFill>
            </a:endParaRPr>
          </a:p>
        </p:txBody>
      </p:sp>
      <p:sp>
        <p:nvSpPr>
          <p:cNvPr id="30" name="Rectangle 29">
            <a:extLst>
              <a:ext uri="{FF2B5EF4-FFF2-40B4-BE49-F238E27FC236}">
                <a16:creationId xmlns:a16="http://schemas.microsoft.com/office/drawing/2014/main" id="{DBB8ECDB-DC28-47FD-9454-19C0CBE6CCE2}"/>
              </a:ext>
            </a:extLst>
          </p:cNvPr>
          <p:cNvSpPr/>
          <p:nvPr/>
        </p:nvSpPr>
        <p:spPr>
          <a:xfrm>
            <a:off x="6621244" y="6396335"/>
            <a:ext cx="5570756" cy="461665"/>
          </a:xfrm>
          <a:prstGeom prst="rect">
            <a:avLst/>
          </a:prstGeom>
        </p:spPr>
        <p:txBody>
          <a:bodyPr wrap="square">
            <a:spAutoFit/>
          </a:bodyPr>
          <a:lstStyle/>
          <a:p>
            <a:pPr algn="ctr"/>
            <a:r>
              <a:rPr lang="en-US" sz="1200" dirty="0">
                <a:hlinkClick r:id="rId3"/>
              </a:rPr>
              <a:t>Theodoraki, </a:t>
            </a:r>
            <a:r>
              <a:rPr lang="en-US" sz="1200" dirty="0">
                <a:latin typeface="+mj-lt"/>
                <a:hlinkClick r:id="rId3"/>
              </a:rPr>
              <a:t>2020</a:t>
            </a:r>
            <a:r>
              <a:rPr lang="en-US" sz="1200" dirty="0">
                <a:latin typeface="+mj-lt"/>
              </a:rPr>
              <a:t>, p. 22 </a:t>
            </a:r>
            <a:r>
              <a:rPr lang="en-US" sz="1200" dirty="0">
                <a:effectLst/>
                <a:latin typeface="+mj-lt"/>
                <a:ea typeface="Calibri" panose="020F0502020204030204" pitchFamily="34" charset="0"/>
                <a:cs typeface="Times New Roman" panose="02020603050405020304" pitchFamily="18" charset="0"/>
              </a:rPr>
              <a:t>A Holistic Approach to Incubator Strategies in the Entrepreneurial Support Ecosystem”, </a:t>
            </a:r>
            <a:r>
              <a:rPr lang="en-US" sz="1200" b="1" i="1" dirty="0" err="1">
                <a:effectLst/>
                <a:latin typeface="+mj-lt"/>
                <a:ea typeface="Calibri" panose="020F0502020204030204" pitchFamily="34" charset="0"/>
                <a:cs typeface="Times New Roman" panose="02020603050405020304" pitchFamily="18" charset="0"/>
              </a:rPr>
              <a:t>M@n@gement</a:t>
            </a:r>
            <a:r>
              <a:rPr lang="en-US" sz="1200" dirty="0">
                <a:effectLst/>
                <a:latin typeface="+mj-lt"/>
                <a:ea typeface="Calibri" panose="020F0502020204030204" pitchFamily="34" charset="0"/>
                <a:cs typeface="Times New Roman" panose="02020603050405020304" pitchFamily="18" charset="0"/>
              </a:rPr>
              <a:t>, 23(4), p. 13-27</a:t>
            </a:r>
            <a:endParaRPr lang="en-US" sz="1200" dirty="0">
              <a:latin typeface="+mj-lt"/>
            </a:endParaRPr>
          </a:p>
        </p:txBody>
      </p:sp>
      <p:sp>
        <p:nvSpPr>
          <p:cNvPr id="12" name="ZoneTexte 11">
            <a:extLst>
              <a:ext uri="{FF2B5EF4-FFF2-40B4-BE49-F238E27FC236}">
                <a16:creationId xmlns:a16="http://schemas.microsoft.com/office/drawing/2014/main" id="{5F6DEFC5-55B7-4056-9A6E-6DCFC7D0D0E4}"/>
              </a:ext>
            </a:extLst>
          </p:cNvPr>
          <p:cNvSpPr txBox="1"/>
          <p:nvPr/>
        </p:nvSpPr>
        <p:spPr>
          <a:xfrm>
            <a:off x="621450" y="6211669"/>
            <a:ext cx="5474550" cy="584775"/>
          </a:xfrm>
          <a:prstGeom prst="rect">
            <a:avLst/>
          </a:prstGeom>
          <a:noFill/>
        </p:spPr>
        <p:txBody>
          <a:bodyPr wrap="square">
            <a:spAutoFit/>
          </a:bodyPr>
          <a:lstStyle/>
          <a:p>
            <a:r>
              <a:rPr lang="fr-FR" sz="1600" u="sng" dirty="0">
                <a:solidFill>
                  <a:srgbClr val="0563C1"/>
                </a:solidFill>
                <a:effectLst/>
                <a:latin typeface="Calibri" panose="020F0502020204030204" pitchFamily="34" charset="0"/>
                <a:ea typeface="Calibri" panose="020F0502020204030204" pitchFamily="34" charset="0"/>
                <a:hlinkClick r:id="rId4"/>
              </a:rPr>
              <a:t>Une approche stratégique de l’écosystème entrepreneurial</a:t>
            </a:r>
            <a:r>
              <a:rPr lang="fr-FR" sz="1600" dirty="0">
                <a:effectLst/>
                <a:latin typeface="Calibri" panose="020F0502020204030204" pitchFamily="34" charset="0"/>
                <a:ea typeface="Calibri" panose="020F0502020204030204" pitchFamily="34" charset="0"/>
              </a:rPr>
              <a:t>, FNEGE Media - Recherche, July 9</a:t>
            </a:r>
            <a:r>
              <a:rPr lang="fr-FR" sz="1600" baseline="30000" dirty="0">
                <a:effectLst/>
                <a:latin typeface="Calibri" panose="020F0502020204030204" pitchFamily="34" charset="0"/>
                <a:ea typeface="Calibri" panose="020F0502020204030204" pitchFamily="34" charset="0"/>
              </a:rPr>
              <a:t>th</a:t>
            </a:r>
            <a:r>
              <a:rPr lang="fr-FR" sz="1600" dirty="0">
                <a:effectLst/>
                <a:latin typeface="Calibri" panose="020F0502020204030204" pitchFamily="34" charset="0"/>
                <a:ea typeface="Calibri" panose="020F0502020204030204" pitchFamily="34" charset="0"/>
              </a:rPr>
              <a:t> </a:t>
            </a:r>
            <a:r>
              <a:rPr lang="fr-FR" sz="1600" i="1" dirty="0">
                <a:effectLst/>
                <a:latin typeface="Calibri" panose="020F0502020204030204" pitchFamily="34" charset="0"/>
                <a:ea typeface="Calibri" panose="020F0502020204030204" pitchFamily="34" charset="0"/>
              </a:rPr>
              <a:t>(in French) </a:t>
            </a:r>
            <a:r>
              <a:rPr lang="fr-FR" sz="1600" u="sng" dirty="0" err="1">
                <a:solidFill>
                  <a:srgbClr val="0563C1"/>
                </a:solidFill>
                <a:effectLst/>
                <a:latin typeface="Calibri" panose="020F0502020204030204" pitchFamily="34" charset="0"/>
                <a:ea typeface="Calibri" panose="020F0502020204030204" pitchFamily="34" charset="0"/>
                <a:hlinkClick r:id="rId4"/>
              </a:rPr>
              <a:t>Video</a:t>
            </a:r>
            <a:r>
              <a:rPr lang="fr-FR" sz="1600" dirty="0">
                <a:effectLst/>
                <a:latin typeface="Calibri" panose="020F0502020204030204" pitchFamily="34" charset="0"/>
                <a:ea typeface="Calibri" panose="020F0502020204030204" pitchFamily="34" charset="0"/>
              </a:rPr>
              <a:t> ; </a:t>
            </a:r>
            <a:r>
              <a:rPr lang="fr-FR" sz="1600" u="sng" dirty="0">
                <a:solidFill>
                  <a:srgbClr val="0563C1"/>
                </a:solidFill>
                <a:effectLst/>
                <a:latin typeface="Calibri" panose="020F0502020204030204" pitchFamily="34" charset="0"/>
                <a:ea typeface="Calibri" panose="020F0502020204030204" pitchFamily="34" charset="0"/>
                <a:hlinkClick r:id="rId5"/>
              </a:rPr>
              <a:t>Podcast</a:t>
            </a:r>
            <a:endParaRPr lang="fr-FR" sz="1600" dirty="0"/>
          </a:p>
        </p:txBody>
      </p:sp>
      <p:pic>
        <p:nvPicPr>
          <p:cNvPr id="5" name="Image 4">
            <a:extLst>
              <a:ext uri="{FF2B5EF4-FFF2-40B4-BE49-F238E27FC236}">
                <a16:creationId xmlns:a16="http://schemas.microsoft.com/office/drawing/2014/main" id="{6B3F2DD3-C10D-424F-A988-67F40FD8E6AE}"/>
              </a:ext>
            </a:extLst>
          </p:cNvPr>
          <p:cNvPicPr>
            <a:picLocks noChangeAspect="1"/>
          </p:cNvPicPr>
          <p:nvPr/>
        </p:nvPicPr>
        <p:blipFill>
          <a:blip r:embed="rId6"/>
          <a:stretch>
            <a:fillRect/>
          </a:stretch>
        </p:blipFill>
        <p:spPr>
          <a:xfrm>
            <a:off x="2460846" y="1606985"/>
            <a:ext cx="6936652" cy="4201563"/>
          </a:xfrm>
          <a:prstGeom prst="rect">
            <a:avLst/>
          </a:prstGeom>
        </p:spPr>
      </p:pic>
      <p:sp>
        <p:nvSpPr>
          <p:cNvPr id="16" name="ZoneTexte 15">
            <a:extLst>
              <a:ext uri="{FF2B5EF4-FFF2-40B4-BE49-F238E27FC236}">
                <a16:creationId xmlns:a16="http://schemas.microsoft.com/office/drawing/2014/main" id="{134FCBF9-E493-422C-9396-355D39421DAC}"/>
              </a:ext>
            </a:extLst>
          </p:cNvPr>
          <p:cNvSpPr txBox="1"/>
          <p:nvPr/>
        </p:nvSpPr>
        <p:spPr>
          <a:xfrm>
            <a:off x="3109868" y="1197158"/>
            <a:ext cx="6124668" cy="923330"/>
          </a:xfrm>
          <a:prstGeom prst="rect">
            <a:avLst/>
          </a:prstGeom>
          <a:noFill/>
        </p:spPr>
        <p:txBody>
          <a:bodyPr wrap="square">
            <a:spAutoFit/>
          </a:bodyPr>
          <a:lstStyle/>
          <a:p>
            <a:pPr rtl="0"/>
            <a:r>
              <a:rPr lang="en-US" b="1" dirty="0">
                <a:solidFill>
                  <a:srgbClr val="863245"/>
                </a:solidFill>
              </a:rPr>
              <a:t>Cross-level strategic fit differentiation engine model</a:t>
            </a:r>
          </a:p>
          <a:p>
            <a:br>
              <a:rPr lang="en-US" b="0" i="0" dirty="0">
                <a:solidFill>
                  <a:srgbClr val="000000"/>
                </a:solidFill>
                <a:effectLst/>
                <a:latin typeface="Arial" panose="020B0604020202020204" pitchFamily="34" charset="0"/>
              </a:rPr>
            </a:br>
            <a:endParaRPr lang="fr-FR" dirty="0"/>
          </a:p>
        </p:txBody>
      </p:sp>
      <p:pic>
        <p:nvPicPr>
          <p:cNvPr id="17" name="Image 16">
            <a:extLst>
              <a:ext uri="{FF2B5EF4-FFF2-40B4-BE49-F238E27FC236}">
                <a16:creationId xmlns:a16="http://schemas.microsoft.com/office/drawing/2014/main" id="{39E368EB-6E5C-4504-9945-721B242E62FA}"/>
              </a:ext>
            </a:extLst>
          </p:cNvPr>
          <p:cNvPicPr>
            <a:picLocks noChangeAspect="1"/>
          </p:cNvPicPr>
          <p:nvPr/>
        </p:nvPicPr>
        <p:blipFill>
          <a:blip r:embed="rId7"/>
          <a:stretch>
            <a:fillRect/>
          </a:stretch>
        </p:blipFill>
        <p:spPr>
          <a:xfrm>
            <a:off x="87296" y="6039297"/>
            <a:ext cx="534154" cy="818703"/>
          </a:xfrm>
          <a:prstGeom prst="rect">
            <a:avLst/>
          </a:prstGeom>
        </p:spPr>
      </p:pic>
    </p:spTree>
    <p:extLst>
      <p:ext uri="{BB962C8B-B14F-4D97-AF65-F5344CB8AC3E}">
        <p14:creationId xmlns:p14="http://schemas.microsoft.com/office/powerpoint/2010/main" val="34168360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8CE35A3D-E686-B526-53E5-A969481BD235}"/>
              </a:ext>
            </a:extLst>
          </p:cNvPr>
          <p:cNvSpPr txBox="1"/>
          <p:nvPr/>
        </p:nvSpPr>
        <p:spPr>
          <a:xfrm>
            <a:off x="407368" y="243823"/>
            <a:ext cx="8093836" cy="523220"/>
          </a:xfrm>
          <a:prstGeom prst="rect">
            <a:avLst/>
          </a:prstGeom>
          <a:noFill/>
        </p:spPr>
        <p:txBody>
          <a:bodyPr wrap="square" rtlCol="0">
            <a:spAutoFit/>
          </a:bodyPr>
          <a:lstStyle/>
          <a:p>
            <a:r>
              <a:rPr lang="en-US" sz="2800" b="1" dirty="0">
                <a:solidFill>
                  <a:srgbClr val="EA4E5F"/>
                </a:solidFill>
              </a:rPr>
              <a:t>Contextualizing Entrepreneurial Ecosystem</a:t>
            </a:r>
          </a:p>
        </p:txBody>
      </p:sp>
      <p:sp>
        <p:nvSpPr>
          <p:cNvPr id="4" name="ZoneTexte 3">
            <a:extLst>
              <a:ext uri="{FF2B5EF4-FFF2-40B4-BE49-F238E27FC236}">
                <a16:creationId xmlns:a16="http://schemas.microsoft.com/office/drawing/2014/main" id="{DC061B0F-5211-FB66-3D9C-8D1C5EB91794}"/>
              </a:ext>
            </a:extLst>
          </p:cNvPr>
          <p:cNvSpPr txBox="1"/>
          <p:nvPr/>
        </p:nvSpPr>
        <p:spPr>
          <a:xfrm>
            <a:off x="407368" y="930174"/>
            <a:ext cx="6520970" cy="553998"/>
          </a:xfrm>
          <a:prstGeom prst="rect">
            <a:avLst/>
          </a:prstGeom>
          <a:noFill/>
        </p:spPr>
        <p:txBody>
          <a:bodyPr wrap="square" rtlCol="0">
            <a:spAutoFit/>
          </a:bodyPr>
          <a:lstStyle/>
          <a:p>
            <a:r>
              <a:rPr lang="en-US" sz="3000" b="1" dirty="0">
                <a:solidFill>
                  <a:srgbClr val="EA4E5F"/>
                </a:solidFill>
              </a:rPr>
              <a:t>Awareness: Myths or Reality</a:t>
            </a:r>
          </a:p>
        </p:txBody>
      </p:sp>
      <p:sp>
        <p:nvSpPr>
          <p:cNvPr id="5" name="Rectangle 4">
            <a:extLst>
              <a:ext uri="{FF2B5EF4-FFF2-40B4-BE49-F238E27FC236}">
                <a16:creationId xmlns:a16="http://schemas.microsoft.com/office/drawing/2014/main" id="{60DF3577-3F9D-DE16-2A0F-C91761B22E27}"/>
              </a:ext>
            </a:extLst>
          </p:cNvPr>
          <p:cNvSpPr/>
          <p:nvPr/>
        </p:nvSpPr>
        <p:spPr>
          <a:xfrm>
            <a:off x="211015" y="1780649"/>
            <a:ext cx="1224136" cy="1015663"/>
          </a:xfrm>
          <a:prstGeom prst="rect">
            <a:avLst/>
          </a:prstGeom>
          <a:noFill/>
        </p:spPr>
        <p:txBody>
          <a:bodyPr wrap="square" lIns="91440" tIns="45720" rIns="91440" bIns="45720">
            <a:spAutoFit/>
          </a:bodyPr>
          <a:lstStyle/>
          <a:p>
            <a:pPr algn="ctr"/>
            <a:r>
              <a:rPr lang="fr-FR" sz="6000" b="1" dirty="0">
                <a:ln w="22225">
                  <a:solidFill>
                    <a:schemeClr val="accent2"/>
                  </a:solidFill>
                  <a:prstDash val="solid"/>
                </a:ln>
                <a:solidFill>
                  <a:schemeClr val="accent2">
                    <a:lumMod val="40000"/>
                    <a:lumOff val="60000"/>
                  </a:schemeClr>
                </a:solidFill>
              </a:rPr>
              <a:t>1</a:t>
            </a:r>
            <a:endParaRPr lang="fr-FR" sz="6000" b="1" spc="50" dirty="0">
              <a:ln w="9525" cmpd="sng">
                <a:solidFill>
                  <a:srgbClr val="002060"/>
                </a:solidFill>
                <a:prstDash val="solid"/>
              </a:ln>
              <a:solidFill>
                <a:srgbClr val="70AD47">
                  <a:tint val="1000"/>
                </a:srgbClr>
              </a:solidFill>
              <a:effectLst>
                <a:glow rad="38100">
                  <a:schemeClr val="accent1">
                    <a:alpha val="40000"/>
                  </a:schemeClr>
                </a:glow>
              </a:effectLst>
            </a:endParaRPr>
          </a:p>
        </p:txBody>
      </p:sp>
      <p:sp>
        <p:nvSpPr>
          <p:cNvPr id="6" name="Rectangle 5">
            <a:extLst>
              <a:ext uri="{FF2B5EF4-FFF2-40B4-BE49-F238E27FC236}">
                <a16:creationId xmlns:a16="http://schemas.microsoft.com/office/drawing/2014/main" id="{0A48C98A-DC42-E80B-210C-44E27E3E5B22}"/>
              </a:ext>
            </a:extLst>
          </p:cNvPr>
          <p:cNvSpPr/>
          <p:nvPr/>
        </p:nvSpPr>
        <p:spPr>
          <a:xfrm>
            <a:off x="211015" y="2463775"/>
            <a:ext cx="1224136" cy="1015663"/>
          </a:xfrm>
          <a:prstGeom prst="rect">
            <a:avLst/>
          </a:prstGeom>
          <a:noFill/>
        </p:spPr>
        <p:txBody>
          <a:bodyPr wrap="square" lIns="91440" tIns="45720" rIns="91440" bIns="45720">
            <a:spAutoFit/>
          </a:bodyPr>
          <a:lstStyle/>
          <a:p>
            <a:pPr algn="ctr"/>
            <a:r>
              <a:rPr lang="fr-FR" sz="6000" b="1" dirty="0">
                <a:ln w="22225">
                  <a:solidFill>
                    <a:schemeClr val="accent2"/>
                  </a:solidFill>
                  <a:prstDash val="solid"/>
                </a:ln>
                <a:solidFill>
                  <a:schemeClr val="accent2">
                    <a:lumMod val="40000"/>
                    <a:lumOff val="60000"/>
                  </a:schemeClr>
                </a:solidFill>
              </a:rPr>
              <a:t>2</a:t>
            </a:r>
          </a:p>
        </p:txBody>
      </p:sp>
      <p:sp>
        <p:nvSpPr>
          <p:cNvPr id="7" name="Rectangle 6">
            <a:extLst>
              <a:ext uri="{FF2B5EF4-FFF2-40B4-BE49-F238E27FC236}">
                <a16:creationId xmlns:a16="http://schemas.microsoft.com/office/drawing/2014/main" id="{7A2A23D0-812D-A932-57B3-AA1FD1210AB2}"/>
              </a:ext>
            </a:extLst>
          </p:cNvPr>
          <p:cNvSpPr/>
          <p:nvPr/>
        </p:nvSpPr>
        <p:spPr>
          <a:xfrm>
            <a:off x="211015" y="3222713"/>
            <a:ext cx="1224136" cy="1015663"/>
          </a:xfrm>
          <a:prstGeom prst="rect">
            <a:avLst/>
          </a:prstGeom>
          <a:noFill/>
        </p:spPr>
        <p:txBody>
          <a:bodyPr wrap="square" lIns="91440" tIns="45720" rIns="91440" bIns="45720">
            <a:spAutoFit/>
          </a:bodyPr>
          <a:lstStyle/>
          <a:p>
            <a:pPr algn="ctr"/>
            <a:r>
              <a:rPr lang="fr-FR" sz="6000" b="1" dirty="0">
                <a:ln w="22225">
                  <a:solidFill>
                    <a:schemeClr val="accent2"/>
                  </a:solidFill>
                  <a:prstDash val="solid"/>
                </a:ln>
                <a:solidFill>
                  <a:schemeClr val="accent2">
                    <a:lumMod val="40000"/>
                    <a:lumOff val="60000"/>
                  </a:schemeClr>
                </a:solidFill>
              </a:rPr>
              <a:t>3</a:t>
            </a:r>
          </a:p>
        </p:txBody>
      </p:sp>
      <p:sp>
        <p:nvSpPr>
          <p:cNvPr id="9" name="ZoneTexte 8">
            <a:extLst>
              <a:ext uri="{FF2B5EF4-FFF2-40B4-BE49-F238E27FC236}">
                <a16:creationId xmlns:a16="http://schemas.microsoft.com/office/drawing/2014/main" id="{C6B16F9F-F4F4-8781-5A07-6F98CE228EE1}"/>
              </a:ext>
            </a:extLst>
          </p:cNvPr>
          <p:cNvSpPr txBox="1"/>
          <p:nvPr/>
        </p:nvSpPr>
        <p:spPr>
          <a:xfrm>
            <a:off x="1287181" y="2068550"/>
            <a:ext cx="2520242" cy="400110"/>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2000" b="1" dirty="0">
                <a:ln/>
                <a:solidFill>
                  <a:schemeClr val="accent3"/>
                </a:solidFill>
                <a:effectLst>
                  <a:glow rad="101600">
                    <a:schemeClr val="accent3">
                      <a:satMod val="175000"/>
                      <a:alpha val="40000"/>
                    </a:schemeClr>
                  </a:glow>
                </a:effectLst>
              </a:rPr>
              <a:t>Silicon Valley Myth</a:t>
            </a:r>
          </a:p>
        </p:txBody>
      </p:sp>
      <p:sp>
        <p:nvSpPr>
          <p:cNvPr id="10" name="ZoneTexte 9">
            <a:extLst>
              <a:ext uri="{FF2B5EF4-FFF2-40B4-BE49-F238E27FC236}">
                <a16:creationId xmlns:a16="http://schemas.microsoft.com/office/drawing/2014/main" id="{AC1351C8-5F3C-AC56-9461-6E9F356FADEE}"/>
              </a:ext>
            </a:extLst>
          </p:cNvPr>
          <p:cNvSpPr txBox="1"/>
          <p:nvPr/>
        </p:nvSpPr>
        <p:spPr>
          <a:xfrm>
            <a:off x="1287181" y="2852983"/>
            <a:ext cx="3756156" cy="400110"/>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2000" b="1" dirty="0">
                <a:ln w="22225">
                  <a:solidFill>
                    <a:srgbClr val="00B050"/>
                  </a:solidFill>
                  <a:prstDash val="solid"/>
                </a:ln>
                <a:solidFill>
                  <a:srgbClr val="00B050"/>
                </a:solidFill>
                <a:effectLst>
                  <a:glow rad="139700">
                    <a:srgbClr val="00B050">
                      <a:alpha val="40000"/>
                    </a:srgbClr>
                  </a:glow>
                </a:effectLst>
              </a:rPr>
              <a:t>Old wine in new bottles myth</a:t>
            </a:r>
          </a:p>
        </p:txBody>
      </p:sp>
      <p:sp>
        <p:nvSpPr>
          <p:cNvPr id="12" name="ZoneTexte 11">
            <a:extLst>
              <a:ext uri="{FF2B5EF4-FFF2-40B4-BE49-F238E27FC236}">
                <a16:creationId xmlns:a16="http://schemas.microsoft.com/office/drawing/2014/main" id="{83CAEDBE-7D00-F945-AEC7-117A94643C5A}"/>
              </a:ext>
            </a:extLst>
          </p:cNvPr>
          <p:cNvSpPr txBox="1"/>
          <p:nvPr/>
        </p:nvSpPr>
        <p:spPr>
          <a:xfrm>
            <a:off x="1287181" y="3561267"/>
            <a:ext cx="2087431" cy="400110"/>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2000" b="1" dirty="0">
                <a:ln w="22225">
                  <a:solidFill>
                    <a:srgbClr val="00B0F0"/>
                  </a:solidFill>
                  <a:prstDash val="solid"/>
                </a:ln>
                <a:solidFill>
                  <a:srgbClr val="00B0F0"/>
                </a:solidFill>
                <a:effectLst>
                  <a:glow rad="139700">
                    <a:srgbClr val="00B0F0">
                      <a:alpha val="40000"/>
                    </a:srgbClr>
                  </a:glow>
                </a:effectLst>
              </a:rPr>
              <a:t>Excluding myth</a:t>
            </a:r>
          </a:p>
        </p:txBody>
      </p:sp>
      <p:sp>
        <p:nvSpPr>
          <p:cNvPr id="13" name="Rectangle 12">
            <a:extLst>
              <a:ext uri="{FF2B5EF4-FFF2-40B4-BE49-F238E27FC236}">
                <a16:creationId xmlns:a16="http://schemas.microsoft.com/office/drawing/2014/main" id="{0F8C68FA-A4B3-796D-7FD6-6E9C919882FB}"/>
              </a:ext>
            </a:extLst>
          </p:cNvPr>
          <p:cNvSpPr/>
          <p:nvPr/>
        </p:nvSpPr>
        <p:spPr>
          <a:xfrm>
            <a:off x="211015" y="3905839"/>
            <a:ext cx="1224136" cy="1015663"/>
          </a:xfrm>
          <a:prstGeom prst="rect">
            <a:avLst/>
          </a:prstGeom>
          <a:noFill/>
        </p:spPr>
        <p:txBody>
          <a:bodyPr wrap="square" lIns="91440" tIns="45720" rIns="91440" bIns="45720">
            <a:spAutoFit/>
          </a:bodyPr>
          <a:lstStyle/>
          <a:p>
            <a:pPr algn="ctr"/>
            <a:r>
              <a:rPr lang="fr-FR" sz="6000" b="1" dirty="0">
                <a:ln w="22225">
                  <a:solidFill>
                    <a:schemeClr val="accent2"/>
                  </a:solidFill>
                  <a:prstDash val="solid"/>
                </a:ln>
                <a:solidFill>
                  <a:schemeClr val="accent2">
                    <a:lumMod val="40000"/>
                    <a:lumOff val="60000"/>
                  </a:schemeClr>
                </a:solidFill>
              </a:rPr>
              <a:t>4</a:t>
            </a:r>
          </a:p>
        </p:txBody>
      </p:sp>
      <p:sp>
        <p:nvSpPr>
          <p:cNvPr id="14" name="ZoneTexte 13">
            <a:extLst>
              <a:ext uri="{FF2B5EF4-FFF2-40B4-BE49-F238E27FC236}">
                <a16:creationId xmlns:a16="http://schemas.microsoft.com/office/drawing/2014/main" id="{46130334-2F68-8AD0-A96B-706CF70BD421}"/>
              </a:ext>
            </a:extLst>
          </p:cNvPr>
          <p:cNvSpPr txBox="1"/>
          <p:nvPr/>
        </p:nvSpPr>
        <p:spPr>
          <a:xfrm>
            <a:off x="1287181" y="4244393"/>
            <a:ext cx="1851789" cy="400110"/>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2000" b="1" dirty="0">
                <a:ln w="22225">
                  <a:solidFill>
                    <a:srgbClr val="AA3D63"/>
                  </a:solidFill>
                  <a:prstDash val="solid"/>
                </a:ln>
                <a:solidFill>
                  <a:srgbClr val="AA3D63"/>
                </a:solidFill>
                <a:effectLst>
                  <a:glow rad="139700">
                    <a:srgbClr val="AA3D63">
                      <a:alpha val="40000"/>
                    </a:srgbClr>
                  </a:glow>
                </a:effectLst>
              </a:rPr>
              <a:t>Equality myth</a:t>
            </a:r>
          </a:p>
        </p:txBody>
      </p:sp>
      <p:sp>
        <p:nvSpPr>
          <p:cNvPr id="15" name="Rectangle 14">
            <a:extLst>
              <a:ext uri="{FF2B5EF4-FFF2-40B4-BE49-F238E27FC236}">
                <a16:creationId xmlns:a16="http://schemas.microsoft.com/office/drawing/2014/main" id="{527E3FA7-BC78-A705-2FAF-8780594B5C82}"/>
              </a:ext>
            </a:extLst>
          </p:cNvPr>
          <p:cNvSpPr/>
          <p:nvPr/>
        </p:nvSpPr>
        <p:spPr>
          <a:xfrm>
            <a:off x="238238" y="4670794"/>
            <a:ext cx="1224136" cy="1015663"/>
          </a:xfrm>
          <a:prstGeom prst="rect">
            <a:avLst/>
          </a:prstGeom>
          <a:noFill/>
        </p:spPr>
        <p:txBody>
          <a:bodyPr wrap="square" lIns="91440" tIns="45720" rIns="91440" bIns="45720">
            <a:spAutoFit/>
          </a:bodyPr>
          <a:lstStyle/>
          <a:p>
            <a:pPr algn="ctr"/>
            <a:r>
              <a:rPr lang="fr-FR" sz="6000" b="1" dirty="0">
                <a:ln w="22225">
                  <a:solidFill>
                    <a:schemeClr val="accent2"/>
                  </a:solidFill>
                  <a:prstDash val="solid"/>
                </a:ln>
                <a:solidFill>
                  <a:schemeClr val="accent2">
                    <a:lumMod val="40000"/>
                    <a:lumOff val="60000"/>
                  </a:schemeClr>
                </a:solidFill>
              </a:rPr>
              <a:t>5</a:t>
            </a:r>
          </a:p>
        </p:txBody>
      </p:sp>
      <p:sp>
        <p:nvSpPr>
          <p:cNvPr id="16" name="ZoneTexte 15">
            <a:extLst>
              <a:ext uri="{FF2B5EF4-FFF2-40B4-BE49-F238E27FC236}">
                <a16:creationId xmlns:a16="http://schemas.microsoft.com/office/drawing/2014/main" id="{ADF0AD4D-1AB8-B142-585F-FB7CB204AC5D}"/>
              </a:ext>
            </a:extLst>
          </p:cNvPr>
          <p:cNvSpPr txBox="1"/>
          <p:nvPr/>
        </p:nvSpPr>
        <p:spPr>
          <a:xfrm>
            <a:off x="1314404" y="5009348"/>
            <a:ext cx="1460656" cy="400110"/>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2000" b="1" dirty="0">
                <a:ln w="22225">
                  <a:solidFill>
                    <a:srgbClr val="FF0000"/>
                  </a:solidFill>
                  <a:prstDash val="solid"/>
                </a:ln>
                <a:solidFill>
                  <a:srgbClr val="FF0000"/>
                </a:solidFill>
                <a:effectLst>
                  <a:glow rad="139700">
                    <a:schemeClr val="accent3">
                      <a:satMod val="175000"/>
                      <a:alpha val="40000"/>
                    </a:schemeClr>
                  </a:glow>
                </a:effectLst>
              </a:rPr>
              <a:t>Love myth</a:t>
            </a:r>
          </a:p>
        </p:txBody>
      </p:sp>
      <p:sp>
        <p:nvSpPr>
          <p:cNvPr id="17" name="Rectangle 16">
            <a:extLst>
              <a:ext uri="{FF2B5EF4-FFF2-40B4-BE49-F238E27FC236}">
                <a16:creationId xmlns:a16="http://schemas.microsoft.com/office/drawing/2014/main" id="{D43B7243-F7B3-93DA-AFC9-F357DED33D0C}"/>
              </a:ext>
            </a:extLst>
          </p:cNvPr>
          <p:cNvSpPr/>
          <p:nvPr/>
        </p:nvSpPr>
        <p:spPr>
          <a:xfrm>
            <a:off x="238238" y="5462040"/>
            <a:ext cx="1224136" cy="1015663"/>
          </a:xfrm>
          <a:prstGeom prst="rect">
            <a:avLst/>
          </a:prstGeom>
          <a:noFill/>
        </p:spPr>
        <p:txBody>
          <a:bodyPr wrap="square" lIns="91440" tIns="45720" rIns="91440" bIns="45720">
            <a:spAutoFit/>
          </a:bodyPr>
          <a:lstStyle/>
          <a:p>
            <a:pPr algn="ctr"/>
            <a:r>
              <a:rPr lang="fr-FR" sz="6000" b="1" dirty="0">
                <a:ln w="22225">
                  <a:solidFill>
                    <a:schemeClr val="accent2"/>
                  </a:solidFill>
                  <a:prstDash val="solid"/>
                </a:ln>
                <a:solidFill>
                  <a:schemeClr val="accent2">
                    <a:lumMod val="40000"/>
                    <a:lumOff val="60000"/>
                  </a:schemeClr>
                </a:solidFill>
              </a:rPr>
              <a:t>6</a:t>
            </a:r>
          </a:p>
        </p:txBody>
      </p:sp>
      <p:sp>
        <p:nvSpPr>
          <p:cNvPr id="18" name="ZoneTexte 17">
            <a:extLst>
              <a:ext uri="{FF2B5EF4-FFF2-40B4-BE49-F238E27FC236}">
                <a16:creationId xmlns:a16="http://schemas.microsoft.com/office/drawing/2014/main" id="{44DE8251-4F62-7A48-20E4-1F55825E5657}"/>
              </a:ext>
            </a:extLst>
          </p:cNvPr>
          <p:cNvSpPr txBox="1"/>
          <p:nvPr/>
        </p:nvSpPr>
        <p:spPr>
          <a:xfrm>
            <a:off x="1314404" y="5800594"/>
            <a:ext cx="2443298" cy="400110"/>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2000" b="1" dirty="0">
                <a:ln w="22225">
                  <a:solidFill>
                    <a:srgbClr val="7030A0"/>
                  </a:solidFill>
                  <a:prstDash val="solid"/>
                </a:ln>
                <a:solidFill>
                  <a:srgbClr val="7030A0"/>
                </a:solidFill>
                <a:effectLst>
                  <a:glow rad="139700">
                    <a:srgbClr val="7030A0">
                      <a:alpha val="40000"/>
                    </a:srgbClr>
                  </a:glow>
                </a:effectLst>
              </a:rPr>
              <a:t>Built in 1 day myth</a:t>
            </a:r>
          </a:p>
        </p:txBody>
      </p:sp>
      <p:sp>
        <p:nvSpPr>
          <p:cNvPr id="2" name="Flèche : droite 1">
            <a:extLst>
              <a:ext uri="{FF2B5EF4-FFF2-40B4-BE49-F238E27FC236}">
                <a16:creationId xmlns:a16="http://schemas.microsoft.com/office/drawing/2014/main" id="{A633CEB4-04C6-66C9-67C3-86F2AEAB84E2}"/>
              </a:ext>
            </a:extLst>
          </p:cNvPr>
          <p:cNvSpPr/>
          <p:nvPr/>
        </p:nvSpPr>
        <p:spPr>
          <a:xfrm>
            <a:off x="5043337" y="3479438"/>
            <a:ext cx="1885001" cy="5539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1425D03D-30B5-6C99-B51A-F2695645E76A}"/>
              </a:ext>
            </a:extLst>
          </p:cNvPr>
          <p:cNvSpPr txBox="1"/>
          <p:nvPr/>
        </p:nvSpPr>
        <p:spPr>
          <a:xfrm>
            <a:off x="7669832" y="982066"/>
            <a:ext cx="4464642" cy="553998"/>
          </a:xfrm>
          <a:prstGeom prst="rect">
            <a:avLst/>
          </a:prstGeom>
          <a:noFill/>
        </p:spPr>
        <p:txBody>
          <a:bodyPr wrap="square" rtlCol="0">
            <a:spAutoFit/>
          </a:bodyPr>
          <a:lstStyle/>
          <a:p>
            <a:r>
              <a:rPr lang="en-US" sz="3000" b="1" dirty="0">
                <a:solidFill>
                  <a:srgbClr val="EA4E5F"/>
                </a:solidFill>
              </a:rPr>
              <a:t>Strategic elaboration </a:t>
            </a:r>
          </a:p>
        </p:txBody>
      </p:sp>
      <p:graphicFrame>
        <p:nvGraphicFramePr>
          <p:cNvPr id="32" name="Diagramme 31">
            <a:extLst>
              <a:ext uri="{FF2B5EF4-FFF2-40B4-BE49-F238E27FC236}">
                <a16:creationId xmlns:a16="http://schemas.microsoft.com/office/drawing/2014/main" id="{A088E487-B403-23DB-620D-3E3C939EEC42}"/>
              </a:ext>
            </a:extLst>
          </p:cNvPr>
          <p:cNvGraphicFramePr/>
          <p:nvPr/>
        </p:nvGraphicFramePr>
        <p:xfrm>
          <a:off x="7148665" y="1986124"/>
          <a:ext cx="4787438" cy="36396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3" name="Rectangle 32">
            <a:extLst>
              <a:ext uri="{FF2B5EF4-FFF2-40B4-BE49-F238E27FC236}">
                <a16:creationId xmlns:a16="http://schemas.microsoft.com/office/drawing/2014/main" id="{BE5C75D0-9E82-B708-C511-3891EBF3DE63}"/>
              </a:ext>
            </a:extLst>
          </p:cNvPr>
          <p:cNvSpPr/>
          <p:nvPr/>
        </p:nvSpPr>
        <p:spPr>
          <a:xfrm>
            <a:off x="8234843" y="3136425"/>
            <a:ext cx="2633642" cy="1427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Ecosystem strategy development</a:t>
            </a:r>
          </a:p>
        </p:txBody>
      </p:sp>
      <p:sp>
        <p:nvSpPr>
          <p:cNvPr id="34" name="ZoneTexte 33">
            <a:extLst>
              <a:ext uri="{FF2B5EF4-FFF2-40B4-BE49-F238E27FC236}">
                <a16:creationId xmlns:a16="http://schemas.microsoft.com/office/drawing/2014/main" id="{A631D1BE-2257-70D3-0791-72272EA302E8}"/>
              </a:ext>
            </a:extLst>
          </p:cNvPr>
          <p:cNvSpPr txBox="1"/>
          <p:nvPr/>
        </p:nvSpPr>
        <p:spPr>
          <a:xfrm>
            <a:off x="10122480" y="1720309"/>
            <a:ext cx="522720" cy="707886"/>
          </a:xfrm>
          <a:prstGeom prst="rect">
            <a:avLst/>
          </a:prstGeom>
          <a:noFill/>
        </p:spPr>
        <p:txBody>
          <a:bodyPr wrap="square" rtlCol="0">
            <a:spAutoFit/>
          </a:bodyPr>
          <a:lstStyle/>
          <a:p>
            <a:r>
              <a:rPr lang="fr-FR" sz="4000" b="1" dirty="0">
                <a:latin typeface="Times New Roman" panose="02020603050405020304" pitchFamily="18" charset="0"/>
                <a:cs typeface="Times New Roman" panose="02020603050405020304" pitchFamily="18" charset="0"/>
              </a:rPr>
              <a:t>1</a:t>
            </a:r>
          </a:p>
        </p:txBody>
      </p:sp>
      <p:sp>
        <p:nvSpPr>
          <p:cNvPr id="35" name="ZoneTexte 34">
            <a:extLst>
              <a:ext uri="{FF2B5EF4-FFF2-40B4-BE49-F238E27FC236}">
                <a16:creationId xmlns:a16="http://schemas.microsoft.com/office/drawing/2014/main" id="{27EC758C-CE09-8AA6-E09F-ED130E5B80B8}"/>
              </a:ext>
            </a:extLst>
          </p:cNvPr>
          <p:cNvSpPr txBox="1"/>
          <p:nvPr/>
        </p:nvSpPr>
        <p:spPr>
          <a:xfrm>
            <a:off x="11017257" y="2506867"/>
            <a:ext cx="522720" cy="707886"/>
          </a:xfrm>
          <a:prstGeom prst="rect">
            <a:avLst/>
          </a:prstGeom>
          <a:noFill/>
        </p:spPr>
        <p:txBody>
          <a:bodyPr wrap="square" rtlCol="0">
            <a:spAutoFit/>
          </a:bodyPr>
          <a:lstStyle/>
          <a:p>
            <a:r>
              <a:rPr lang="fr-FR" sz="4000" b="1" dirty="0">
                <a:latin typeface="Times New Roman" panose="02020603050405020304" pitchFamily="18" charset="0"/>
                <a:cs typeface="Times New Roman" panose="02020603050405020304" pitchFamily="18" charset="0"/>
              </a:rPr>
              <a:t>2</a:t>
            </a:r>
          </a:p>
        </p:txBody>
      </p:sp>
      <p:sp>
        <p:nvSpPr>
          <p:cNvPr id="36" name="ZoneTexte 35">
            <a:extLst>
              <a:ext uri="{FF2B5EF4-FFF2-40B4-BE49-F238E27FC236}">
                <a16:creationId xmlns:a16="http://schemas.microsoft.com/office/drawing/2014/main" id="{BBF6A6AE-944A-8350-D094-19CCC3562720}"/>
              </a:ext>
            </a:extLst>
          </p:cNvPr>
          <p:cNvSpPr txBox="1"/>
          <p:nvPr/>
        </p:nvSpPr>
        <p:spPr>
          <a:xfrm>
            <a:off x="11030570" y="4387125"/>
            <a:ext cx="522720" cy="707886"/>
          </a:xfrm>
          <a:prstGeom prst="rect">
            <a:avLst/>
          </a:prstGeom>
          <a:noFill/>
        </p:spPr>
        <p:txBody>
          <a:bodyPr wrap="square" rtlCol="0">
            <a:spAutoFit/>
          </a:bodyPr>
          <a:lstStyle/>
          <a:p>
            <a:r>
              <a:rPr lang="fr-FR" sz="4000" b="1" dirty="0">
                <a:latin typeface="Times New Roman" panose="02020603050405020304" pitchFamily="18" charset="0"/>
                <a:cs typeface="Times New Roman" panose="02020603050405020304" pitchFamily="18" charset="0"/>
              </a:rPr>
              <a:t>3</a:t>
            </a:r>
          </a:p>
        </p:txBody>
      </p:sp>
      <p:sp>
        <p:nvSpPr>
          <p:cNvPr id="37" name="ZoneTexte 36">
            <a:extLst>
              <a:ext uri="{FF2B5EF4-FFF2-40B4-BE49-F238E27FC236}">
                <a16:creationId xmlns:a16="http://schemas.microsoft.com/office/drawing/2014/main" id="{EFC7E3C2-3312-FEB7-D4B3-1821FA6FC915}"/>
              </a:ext>
            </a:extLst>
          </p:cNvPr>
          <p:cNvSpPr txBox="1"/>
          <p:nvPr/>
        </p:nvSpPr>
        <p:spPr>
          <a:xfrm>
            <a:off x="7614404" y="4541013"/>
            <a:ext cx="522720" cy="707886"/>
          </a:xfrm>
          <a:prstGeom prst="rect">
            <a:avLst/>
          </a:prstGeom>
          <a:noFill/>
        </p:spPr>
        <p:txBody>
          <a:bodyPr wrap="square" rtlCol="0">
            <a:spAutoFit/>
          </a:bodyPr>
          <a:lstStyle/>
          <a:p>
            <a:r>
              <a:rPr lang="fr-FR" sz="4000" b="1" dirty="0">
                <a:latin typeface="Times New Roman" panose="02020603050405020304" pitchFamily="18" charset="0"/>
                <a:cs typeface="Times New Roman" panose="02020603050405020304" pitchFamily="18" charset="0"/>
              </a:rPr>
              <a:t>4</a:t>
            </a:r>
          </a:p>
        </p:txBody>
      </p:sp>
      <p:sp>
        <p:nvSpPr>
          <p:cNvPr id="38" name="ZoneTexte 37">
            <a:extLst>
              <a:ext uri="{FF2B5EF4-FFF2-40B4-BE49-F238E27FC236}">
                <a16:creationId xmlns:a16="http://schemas.microsoft.com/office/drawing/2014/main" id="{32BB8E2D-FDB5-46AF-269A-C7F3027969D9}"/>
              </a:ext>
            </a:extLst>
          </p:cNvPr>
          <p:cNvSpPr txBox="1"/>
          <p:nvPr/>
        </p:nvSpPr>
        <p:spPr>
          <a:xfrm>
            <a:off x="7637737" y="2465011"/>
            <a:ext cx="522720" cy="707886"/>
          </a:xfrm>
          <a:prstGeom prst="rect">
            <a:avLst/>
          </a:prstGeom>
          <a:noFill/>
        </p:spPr>
        <p:txBody>
          <a:bodyPr wrap="square" rtlCol="0">
            <a:spAutoFit/>
          </a:bodyPr>
          <a:lstStyle/>
          <a:p>
            <a:r>
              <a:rPr lang="fr-FR" sz="4000" b="1" dirty="0">
                <a:latin typeface="Times New Roman" panose="02020603050405020304" pitchFamily="18" charset="0"/>
                <a:cs typeface="Times New Roman" panose="02020603050405020304" pitchFamily="18" charset="0"/>
              </a:rPr>
              <a:t>5</a:t>
            </a:r>
          </a:p>
        </p:txBody>
      </p:sp>
      <p:sp>
        <p:nvSpPr>
          <p:cNvPr id="44" name="Rectangle 43">
            <a:extLst>
              <a:ext uri="{FF2B5EF4-FFF2-40B4-BE49-F238E27FC236}">
                <a16:creationId xmlns:a16="http://schemas.microsoft.com/office/drawing/2014/main" id="{D429C547-1C70-AD58-AA07-085612F0B71B}"/>
              </a:ext>
            </a:extLst>
          </p:cNvPr>
          <p:cNvSpPr/>
          <p:nvPr/>
        </p:nvSpPr>
        <p:spPr>
          <a:xfrm>
            <a:off x="7010400" y="6409548"/>
            <a:ext cx="5287108" cy="461665"/>
          </a:xfrm>
          <a:prstGeom prst="rect">
            <a:avLst/>
          </a:prstGeom>
        </p:spPr>
        <p:txBody>
          <a:bodyPr wrap="square">
            <a:spAutoFit/>
          </a:bodyPr>
          <a:lstStyle/>
          <a:p>
            <a:pPr>
              <a:spcBef>
                <a:spcPts val="600"/>
              </a:spcBef>
              <a:spcAft>
                <a:spcPts val="600"/>
              </a:spcAft>
            </a:pPr>
            <a:r>
              <a:rPr lang="fr-FR" sz="1200" i="1" dirty="0">
                <a:latin typeface="Times New Roman" panose="02020603050405020304" pitchFamily="18" charset="0"/>
                <a:ea typeface="Times New Roman" panose="02020603050405020304" pitchFamily="18" charset="0"/>
                <a:cs typeface="Times New Roman" panose="02020603050405020304" pitchFamily="18" charset="0"/>
                <a:hlinkClick r:id="rId8"/>
              </a:rPr>
              <a:t>Theodoraki</a:t>
            </a:r>
            <a:r>
              <a:rPr lang="fr-FR" sz="1200" i="1" u="sng" dirty="0">
                <a:latin typeface="Times New Roman" panose="02020603050405020304" pitchFamily="18" charset="0"/>
                <a:ea typeface="Times New Roman" panose="02020603050405020304" pitchFamily="18" charset="0"/>
                <a:cs typeface="Times New Roman" panose="02020603050405020304" pitchFamily="18" charset="0"/>
                <a:hlinkClick r:id="rId8"/>
              </a:rPr>
              <a:t>,</a:t>
            </a:r>
            <a:r>
              <a:rPr lang="fr-FR" sz="1200" i="1" u="sng" dirty="0">
                <a:latin typeface="Times New Roman" panose="02020603050405020304" pitchFamily="18" charset="0"/>
                <a:ea typeface="Times New Roman" panose="02020603050405020304" pitchFamily="18" charset="0"/>
                <a:cs typeface="Times New Roman" panose="02020603050405020304" pitchFamily="18" charset="0"/>
              </a:rPr>
              <a:t> (</a:t>
            </a:r>
            <a:r>
              <a:rPr lang="fr-FR" sz="1200" i="1" dirty="0">
                <a:latin typeface="Times New Roman" panose="02020603050405020304" pitchFamily="18" charset="0"/>
                <a:ea typeface="Times New Roman" panose="02020603050405020304" pitchFamily="18" charset="0"/>
                <a:cs typeface="Times New Roman" panose="02020603050405020304" pitchFamily="18" charset="0"/>
              </a:rPr>
              <a:t>2021) Ecosystème entrepreneurial académique : vers l’élaboration d’une stratégie écosystémique efficace, Revue internationale PME, 34(3-4), 68-89</a:t>
            </a:r>
            <a:endParaRPr lang="fr-FR" sz="12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5" name="Image 44" descr="Une image contenant étoile&#10;&#10;Description générée automatiquement">
            <a:extLst>
              <a:ext uri="{FF2B5EF4-FFF2-40B4-BE49-F238E27FC236}">
                <a16:creationId xmlns:a16="http://schemas.microsoft.com/office/drawing/2014/main" id="{63AA478B-46D1-F010-90FB-42A00DD2BFDE}"/>
              </a:ext>
            </a:extLst>
          </p:cNvPr>
          <p:cNvPicPr>
            <a:picLocks noChangeAspect="1"/>
          </p:cNvPicPr>
          <p:nvPr/>
        </p:nvPicPr>
        <p:blipFill>
          <a:blip r:embed="rId9" cstate="hq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6632337" y="6414122"/>
            <a:ext cx="378063" cy="400110"/>
          </a:xfrm>
          <a:prstGeom prst="rect">
            <a:avLst/>
          </a:prstGeom>
        </p:spPr>
      </p:pic>
    </p:spTree>
    <p:extLst>
      <p:ext uri="{BB962C8B-B14F-4D97-AF65-F5344CB8AC3E}">
        <p14:creationId xmlns:p14="http://schemas.microsoft.com/office/powerpoint/2010/main" val="24197907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3" grpId="0"/>
      <p:bldP spid="15"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ABF3B5B-E1FF-C344-8178-8DD20968DAA3}"/>
              </a:ext>
            </a:extLst>
          </p:cNvPr>
          <p:cNvSpPr txBox="1"/>
          <p:nvPr/>
        </p:nvSpPr>
        <p:spPr>
          <a:xfrm>
            <a:off x="3396000" y="2880000"/>
            <a:ext cx="7195800" cy="1742800"/>
          </a:xfrm>
          <a:prstGeom prst="rect">
            <a:avLst/>
          </a:prstGeom>
          <a:noFill/>
        </p:spPr>
        <p:txBody>
          <a:bodyPr wrap="square" lIns="360000" rtlCol="0" anchor="ctr" anchorCtr="0">
            <a:noAutofit/>
          </a:bodyPr>
          <a:lstStyle/>
          <a:p>
            <a:pPr>
              <a:lnSpc>
                <a:spcPts val="3800"/>
              </a:lnSpc>
            </a:pPr>
            <a:r>
              <a:rPr lang="en-US" sz="4000" b="1" dirty="0"/>
              <a:t>The Ecosystem Sustainability</a:t>
            </a:r>
            <a:endParaRPr lang="fr-FR" sz="4000" b="1" dirty="0"/>
          </a:p>
        </p:txBody>
      </p:sp>
      <p:cxnSp>
        <p:nvCxnSpPr>
          <p:cNvPr id="5" name="Connecteur droit 4">
            <a:extLst>
              <a:ext uri="{FF2B5EF4-FFF2-40B4-BE49-F238E27FC236}">
                <a16:creationId xmlns:a16="http://schemas.microsoft.com/office/drawing/2014/main" id="{85AB3147-74DC-364D-ABE4-3F3528B95E06}"/>
              </a:ext>
            </a:extLst>
          </p:cNvPr>
          <p:cNvCxnSpPr>
            <a:cxnSpLocks/>
          </p:cNvCxnSpPr>
          <p:nvPr/>
        </p:nvCxnSpPr>
        <p:spPr>
          <a:xfrm>
            <a:off x="3377979" y="2973659"/>
            <a:ext cx="0" cy="1464526"/>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7EC9F538-9770-43CE-A934-A81DFB90076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269490" y="4616425"/>
            <a:ext cx="2042910" cy="2042910"/>
          </a:xfrm>
          <a:prstGeom prst="rect">
            <a:avLst/>
          </a:prstGeom>
        </p:spPr>
      </p:pic>
      <p:sp>
        <p:nvSpPr>
          <p:cNvPr id="6" name="Rectangle 5">
            <a:extLst>
              <a:ext uri="{FF2B5EF4-FFF2-40B4-BE49-F238E27FC236}">
                <a16:creationId xmlns:a16="http://schemas.microsoft.com/office/drawing/2014/main" id="{CEB9E687-44CD-45E5-924C-C0377D83ED60}"/>
              </a:ext>
            </a:extLst>
          </p:cNvPr>
          <p:cNvSpPr/>
          <p:nvPr/>
        </p:nvSpPr>
        <p:spPr>
          <a:xfrm>
            <a:off x="-1" y="1079033"/>
            <a:ext cx="4829675" cy="892552"/>
          </a:xfrm>
          <a:prstGeom prst="rect">
            <a:avLst/>
          </a:prstGeom>
          <a:ln w="28575">
            <a:solidFill>
              <a:srgbClr val="6A6B6D"/>
            </a:solidFill>
          </a:ln>
        </p:spPr>
        <p:txBody>
          <a:bodyPr wrap="square">
            <a:spAutoFit/>
          </a:bodyPr>
          <a:lstStyle/>
          <a:p>
            <a:pPr algn="ctr"/>
            <a:r>
              <a:rPr lang="en-US" sz="2600" b="1" i="1" dirty="0">
                <a:solidFill>
                  <a:srgbClr val="6A6B6D"/>
                </a:solidFill>
                <a:effectLst>
                  <a:outerShdw blurRad="38100" dist="38100" dir="2700000" algn="tl">
                    <a:srgbClr val="000000">
                      <a:alpha val="43137"/>
                    </a:srgbClr>
                  </a:outerShdw>
                </a:effectLst>
              </a:rPr>
              <a:t>Improve the Ecosystem sustainability </a:t>
            </a:r>
            <a:endParaRPr lang="fr-FR" sz="2600" b="1" i="1" dirty="0">
              <a:solidFill>
                <a:srgbClr val="6A6B6D"/>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11324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ZoneTexte 27">
            <a:extLst>
              <a:ext uri="{FF2B5EF4-FFF2-40B4-BE49-F238E27FC236}">
                <a16:creationId xmlns:a16="http://schemas.microsoft.com/office/drawing/2014/main" id="{1B4CE306-6D15-4DC1-9A99-53ADFB7837D6}"/>
              </a:ext>
            </a:extLst>
          </p:cNvPr>
          <p:cNvSpPr txBox="1"/>
          <p:nvPr/>
        </p:nvSpPr>
        <p:spPr>
          <a:xfrm>
            <a:off x="380649" y="240039"/>
            <a:ext cx="9187894" cy="553998"/>
          </a:xfrm>
          <a:prstGeom prst="rect">
            <a:avLst/>
          </a:prstGeom>
          <a:noFill/>
        </p:spPr>
        <p:txBody>
          <a:bodyPr wrap="square" rtlCol="0">
            <a:spAutoFit/>
          </a:bodyPr>
          <a:lstStyle/>
          <a:p>
            <a:r>
              <a:rPr lang="fr-FR" sz="3000" b="1" dirty="0" err="1">
                <a:solidFill>
                  <a:srgbClr val="EA4E5F"/>
                </a:solidFill>
              </a:rPr>
              <a:t>Ecosystem</a:t>
            </a:r>
            <a:r>
              <a:rPr lang="fr-FR" sz="3000" b="1" dirty="0">
                <a:solidFill>
                  <a:srgbClr val="EA4E5F"/>
                </a:solidFill>
              </a:rPr>
              <a:t> </a:t>
            </a:r>
            <a:r>
              <a:rPr lang="fr-FR" sz="3000" b="1" dirty="0" err="1">
                <a:solidFill>
                  <a:srgbClr val="EA4E5F"/>
                </a:solidFill>
              </a:rPr>
              <a:t>Sustainability</a:t>
            </a:r>
            <a:r>
              <a:rPr lang="fr-FR" sz="3000" b="1" dirty="0">
                <a:solidFill>
                  <a:srgbClr val="EA4E5F"/>
                </a:solidFill>
              </a:rPr>
              <a:t> Loop</a:t>
            </a:r>
          </a:p>
        </p:txBody>
      </p:sp>
      <p:sp>
        <p:nvSpPr>
          <p:cNvPr id="3" name="ZoneTexte 2">
            <a:extLst>
              <a:ext uri="{FF2B5EF4-FFF2-40B4-BE49-F238E27FC236}">
                <a16:creationId xmlns:a16="http://schemas.microsoft.com/office/drawing/2014/main" id="{7051E179-B417-49C5-9611-AEBFE62A08EE}"/>
              </a:ext>
            </a:extLst>
          </p:cNvPr>
          <p:cNvSpPr txBox="1"/>
          <p:nvPr/>
        </p:nvSpPr>
        <p:spPr>
          <a:xfrm>
            <a:off x="5387092" y="1850102"/>
            <a:ext cx="1625600" cy="369332"/>
          </a:xfrm>
          <a:prstGeom prst="rect">
            <a:avLst/>
          </a:prstGeom>
          <a:noFill/>
        </p:spPr>
        <p:txBody>
          <a:bodyPr wrap="square" rtlCol="0">
            <a:spAutoFit/>
          </a:bodyPr>
          <a:lstStyle/>
          <a:p>
            <a:r>
              <a:rPr lang="fr-FR" b="1" dirty="0">
                <a:solidFill>
                  <a:schemeClr val="bg1"/>
                </a:solidFill>
              </a:rPr>
              <a:t>MATERIAL</a:t>
            </a:r>
          </a:p>
        </p:txBody>
      </p:sp>
      <p:sp>
        <p:nvSpPr>
          <p:cNvPr id="41" name="Espace réservé du contenu 2">
            <a:extLst>
              <a:ext uri="{FF2B5EF4-FFF2-40B4-BE49-F238E27FC236}">
                <a16:creationId xmlns:a16="http://schemas.microsoft.com/office/drawing/2014/main" id="{008A2B7A-B96E-44F2-B140-1C10F501FE85}"/>
              </a:ext>
            </a:extLst>
          </p:cNvPr>
          <p:cNvSpPr txBox="1">
            <a:spLocks/>
          </p:cNvSpPr>
          <p:nvPr/>
        </p:nvSpPr>
        <p:spPr>
          <a:xfrm>
            <a:off x="124330" y="6459481"/>
            <a:ext cx="5666870" cy="316959"/>
          </a:xfrm>
          <a:prstGeom prst="rect">
            <a:avLst/>
          </a:prstGeom>
        </p:spPr>
        <p:txBody>
          <a:bodyPr vert="horz" lIns="91440" tIns="45720" rIns="91440" bIns="45720" rtlCol="0">
            <a:normAutofit fontScale="77500" lnSpcReduction="20000"/>
          </a:bodyPr>
          <a:lstStyle>
            <a:lvl1pPr marL="457200" indent="-457200" algn="l" defTabSz="914400" rtl="0" eaLnBrk="1" latinLnBrk="0" hangingPunct="1">
              <a:spcBef>
                <a:spcPct val="20000"/>
              </a:spcBef>
              <a:buClr>
                <a:srgbClr val="EA5053"/>
              </a:buClr>
              <a:buFont typeface="Wingdings" panose="05000000000000000000" pitchFamily="2" charset="2"/>
              <a:buChar char="§"/>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Clr>
                <a:srgbClr val="EA5053"/>
              </a:buClr>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spcBef>
                <a:spcPct val="20000"/>
              </a:spcBef>
              <a:buClr>
                <a:srgbClr val="EA5053"/>
              </a:buClr>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1800" b="0" i="1" dirty="0">
                <a:solidFill>
                  <a:srgbClr val="000000"/>
                </a:solidFill>
                <a:latin typeface="Times New Roman" panose="02020603050405020304" pitchFamily="18" charset="0"/>
                <a:ea typeface="+mn-ea"/>
                <a:cs typeface="+mn-cs"/>
                <a:hlinkClick r:id="rId3"/>
              </a:rPr>
              <a:t>Theodoraki, 2019, ICSB Gazette</a:t>
            </a:r>
            <a:r>
              <a:rPr lang="fr-FR" sz="1800" b="0" i="1" dirty="0">
                <a:solidFill>
                  <a:srgbClr val="000000"/>
                </a:solidFill>
                <a:latin typeface="Times New Roman" panose="02020603050405020304" pitchFamily="18" charset="0"/>
                <a:ea typeface="+mn-ea"/>
                <a:cs typeface="+mn-cs"/>
              </a:rPr>
              <a:t>, </a:t>
            </a:r>
            <a:r>
              <a:rPr lang="en-US" sz="1800" b="0" i="1" dirty="0">
                <a:solidFill>
                  <a:srgbClr val="000000"/>
                </a:solidFill>
                <a:latin typeface="Times New Roman" panose="02020603050405020304" pitchFamily="18" charset="0"/>
                <a:ea typeface="+mn-ea"/>
                <a:cs typeface="+mn-cs"/>
                <a:hlinkClick r:id="rId4"/>
              </a:rPr>
              <a:t>Best Article Top 9 Resiliency Awards 2020</a:t>
            </a:r>
            <a:endParaRPr lang="en-US" sz="1800" b="0" i="1" dirty="0">
              <a:solidFill>
                <a:srgbClr val="000000"/>
              </a:solidFill>
              <a:latin typeface="Times New Roman" panose="02020603050405020304" pitchFamily="18" charset="0"/>
              <a:ea typeface="+mn-ea"/>
              <a:cs typeface="+mn-cs"/>
            </a:endParaRPr>
          </a:p>
        </p:txBody>
      </p:sp>
      <p:sp>
        <p:nvSpPr>
          <p:cNvPr id="72" name="Zone de texte 3">
            <a:extLst>
              <a:ext uri="{FF2B5EF4-FFF2-40B4-BE49-F238E27FC236}">
                <a16:creationId xmlns:a16="http://schemas.microsoft.com/office/drawing/2014/main" id="{5948DC8B-1CFA-44D5-A621-497BB2454F43}"/>
              </a:ext>
            </a:extLst>
          </p:cNvPr>
          <p:cNvSpPr txBox="1">
            <a:spLocks noChangeArrowheads="1"/>
          </p:cNvSpPr>
          <p:nvPr/>
        </p:nvSpPr>
        <p:spPr bwMode="auto">
          <a:xfrm>
            <a:off x="4907106" y="3278903"/>
            <a:ext cx="2745408" cy="92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ct val="0"/>
              </a:spcAft>
            </a:pPr>
            <a:r>
              <a:rPr lang="en-US" altLang="fr-FR" sz="2400" b="1" dirty="0">
                <a:latin typeface="Calibri" panose="020F0502020204030204" pitchFamily="34" charset="0"/>
                <a:ea typeface="Calibri" panose="020F0502020204030204" pitchFamily="34" charset="0"/>
                <a:cs typeface="Times New Roman" panose="02020603050405020304" pitchFamily="18" charset="0"/>
              </a:rPr>
              <a:t>ENTREPRENEURIAL ECOSYSTEM SUSTAINABILITY </a:t>
            </a:r>
            <a:endParaRPr kumimoji="0" lang="fr-FR" altLang="fr-FR" sz="2800" b="0" i="0" u="none" strike="noStrike" cap="none" normalizeH="0" baseline="0" dirty="0">
              <a:ln>
                <a:noFill/>
              </a:ln>
              <a:solidFill>
                <a:schemeClr val="tx1"/>
              </a:solidFill>
              <a:effectLst/>
              <a:latin typeface="Arial" panose="020B0604020202020204" pitchFamily="34" charset="0"/>
            </a:endParaRPr>
          </a:p>
        </p:txBody>
      </p:sp>
      <p:grpSp>
        <p:nvGrpSpPr>
          <p:cNvPr id="73" name="Groupe 72">
            <a:extLst>
              <a:ext uri="{FF2B5EF4-FFF2-40B4-BE49-F238E27FC236}">
                <a16:creationId xmlns:a16="http://schemas.microsoft.com/office/drawing/2014/main" id="{11E31F2F-86EC-4B3F-BB1E-F9F13CDD1666}"/>
              </a:ext>
            </a:extLst>
          </p:cNvPr>
          <p:cNvGrpSpPr/>
          <p:nvPr/>
        </p:nvGrpSpPr>
        <p:grpSpPr>
          <a:xfrm>
            <a:off x="6729888" y="1856472"/>
            <a:ext cx="2838655" cy="2042925"/>
            <a:chOff x="5012931" y="400011"/>
            <a:chExt cx="2330181" cy="2042925"/>
          </a:xfrm>
        </p:grpSpPr>
        <p:sp>
          <p:nvSpPr>
            <p:cNvPr id="83" name="Rectangle 82">
              <a:extLst>
                <a:ext uri="{FF2B5EF4-FFF2-40B4-BE49-F238E27FC236}">
                  <a16:creationId xmlns:a16="http://schemas.microsoft.com/office/drawing/2014/main" id="{8D0D7BE0-6A5A-42C4-BCD5-ED4A4E44A9C9}"/>
                </a:ext>
              </a:extLst>
            </p:cNvPr>
            <p:cNvSpPr/>
            <p:nvPr/>
          </p:nvSpPr>
          <p:spPr>
            <a:xfrm>
              <a:off x="5012931" y="400011"/>
              <a:ext cx="2330181" cy="20429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4" name="ZoneTexte 83">
              <a:extLst>
                <a:ext uri="{FF2B5EF4-FFF2-40B4-BE49-F238E27FC236}">
                  <a16:creationId xmlns:a16="http://schemas.microsoft.com/office/drawing/2014/main" id="{117C0477-1B8C-4D1C-8DC4-AE38F16AC309}"/>
                </a:ext>
              </a:extLst>
            </p:cNvPr>
            <p:cNvSpPr txBox="1"/>
            <p:nvPr/>
          </p:nvSpPr>
          <p:spPr>
            <a:xfrm>
              <a:off x="5012931" y="400011"/>
              <a:ext cx="2330181" cy="20429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kern="1200" dirty="0"/>
                <a:t>Top-down &amp; Bottom-up </a:t>
              </a:r>
              <a:r>
                <a:rPr lang="fr-FR" sz="2000" kern="1200" dirty="0" err="1"/>
                <a:t>governance</a:t>
              </a:r>
              <a:endParaRPr lang="fr-FR" sz="2000" kern="1200" dirty="0"/>
            </a:p>
          </p:txBody>
        </p:sp>
      </p:grpSp>
      <p:sp>
        <p:nvSpPr>
          <p:cNvPr id="74" name="Flèche : en arc 73">
            <a:extLst>
              <a:ext uri="{FF2B5EF4-FFF2-40B4-BE49-F238E27FC236}">
                <a16:creationId xmlns:a16="http://schemas.microsoft.com/office/drawing/2014/main" id="{6E5CFA44-A57C-4170-9394-8DE01F37A147}"/>
              </a:ext>
            </a:extLst>
          </p:cNvPr>
          <p:cNvSpPr/>
          <p:nvPr/>
        </p:nvSpPr>
        <p:spPr>
          <a:xfrm>
            <a:off x="3762581" y="1454733"/>
            <a:ext cx="4829675" cy="4829675"/>
          </a:xfrm>
          <a:prstGeom prst="circularArrow">
            <a:avLst>
              <a:gd name="adj1" fmla="val 8248"/>
              <a:gd name="adj2" fmla="val 576111"/>
              <a:gd name="adj3" fmla="val 2665272"/>
              <a:gd name="adj4" fmla="val 51706"/>
              <a:gd name="adj5" fmla="val 9623"/>
            </a:avLst>
          </a:prstGeom>
          <a:solidFill>
            <a:schemeClr val="accent4">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75" name="Groupe 74">
            <a:extLst>
              <a:ext uri="{FF2B5EF4-FFF2-40B4-BE49-F238E27FC236}">
                <a16:creationId xmlns:a16="http://schemas.microsoft.com/office/drawing/2014/main" id="{747831A5-934B-4C41-9BCE-8996968C7416}"/>
              </a:ext>
            </a:extLst>
          </p:cNvPr>
          <p:cNvGrpSpPr/>
          <p:nvPr/>
        </p:nvGrpSpPr>
        <p:grpSpPr>
          <a:xfrm>
            <a:off x="5012328" y="4831376"/>
            <a:ext cx="2330181" cy="2042925"/>
            <a:chOff x="3295370" y="3374915"/>
            <a:chExt cx="2330181" cy="2042925"/>
          </a:xfrm>
        </p:grpSpPr>
        <p:sp>
          <p:nvSpPr>
            <p:cNvPr id="81" name="Rectangle 80">
              <a:extLst>
                <a:ext uri="{FF2B5EF4-FFF2-40B4-BE49-F238E27FC236}">
                  <a16:creationId xmlns:a16="http://schemas.microsoft.com/office/drawing/2014/main" id="{4FF259ED-9A3D-46F0-B527-4D7975B61054}"/>
                </a:ext>
              </a:extLst>
            </p:cNvPr>
            <p:cNvSpPr/>
            <p:nvPr/>
          </p:nvSpPr>
          <p:spPr>
            <a:xfrm>
              <a:off x="3295370" y="3374915"/>
              <a:ext cx="2330181" cy="20429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2" name="ZoneTexte 81">
              <a:extLst>
                <a:ext uri="{FF2B5EF4-FFF2-40B4-BE49-F238E27FC236}">
                  <a16:creationId xmlns:a16="http://schemas.microsoft.com/office/drawing/2014/main" id="{5C4700A9-6AFF-4049-9C94-8FC1E7D83180}"/>
                </a:ext>
              </a:extLst>
            </p:cNvPr>
            <p:cNvSpPr txBox="1"/>
            <p:nvPr/>
          </p:nvSpPr>
          <p:spPr>
            <a:xfrm>
              <a:off x="3295370" y="3374915"/>
              <a:ext cx="2330181" cy="20429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kern="1200" dirty="0" err="1"/>
                <a:t>Cooperation</a:t>
              </a:r>
              <a:r>
                <a:rPr lang="fr-FR" sz="2000" kern="1200" dirty="0"/>
                <a:t> &amp; </a:t>
              </a:r>
              <a:r>
                <a:rPr lang="fr-FR" sz="2000" kern="1200" dirty="0" err="1"/>
                <a:t>Coopetition</a:t>
              </a:r>
              <a:endParaRPr lang="fr-FR" sz="2000" kern="1200" dirty="0"/>
            </a:p>
          </p:txBody>
        </p:sp>
      </p:grpSp>
      <p:sp>
        <p:nvSpPr>
          <p:cNvPr id="76" name="Flèche : en arc 75">
            <a:extLst>
              <a:ext uri="{FF2B5EF4-FFF2-40B4-BE49-F238E27FC236}">
                <a16:creationId xmlns:a16="http://schemas.microsoft.com/office/drawing/2014/main" id="{BA84F360-5301-4D57-9704-C4CB559320C4}"/>
              </a:ext>
            </a:extLst>
          </p:cNvPr>
          <p:cNvSpPr/>
          <p:nvPr/>
        </p:nvSpPr>
        <p:spPr>
          <a:xfrm>
            <a:off x="3762581" y="1454733"/>
            <a:ext cx="4829675" cy="4829675"/>
          </a:xfrm>
          <a:prstGeom prst="circularArrow">
            <a:avLst>
              <a:gd name="adj1" fmla="val 8248"/>
              <a:gd name="adj2" fmla="val 576111"/>
              <a:gd name="adj3" fmla="val 10172183"/>
              <a:gd name="adj4" fmla="val 7558617"/>
              <a:gd name="adj5" fmla="val 9623"/>
            </a:avLst>
          </a:prstGeom>
          <a:solidFill>
            <a:schemeClr val="accent4">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77" name="Groupe 76">
            <a:extLst>
              <a:ext uri="{FF2B5EF4-FFF2-40B4-BE49-F238E27FC236}">
                <a16:creationId xmlns:a16="http://schemas.microsoft.com/office/drawing/2014/main" id="{90531B02-6ADB-4BB3-8BE9-14BE8CC1E480}"/>
              </a:ext>
            </a:extLst>
          </p:cNvPr>
          <p:cNvGrpSpPr/>
          <p:nvPr/>
        </p:nvGrpSpPr>
        <p:grpSpPr>
          <a:xfrm>
            <a:off x="3257256" y="1927093"/>
            <a:ext cx="2801234" cy="2042925"/>
            <a:chOff x="1577808" y="400011"/>
            <a:chExt cx="2330181" cy="2042925"/>
          </a:xfrm>
        </p:grpSpPr>
        <p:sp>
          <p:nvSpPr>
            <p:cNvPr id="79" name="Rectangle 78">
              <a:extLst>
                <a:ext uri="{FF2B5EF4-FFF2-40B4-BE49-F238E27FC236}">
                  <a16:creationId xmlns:a16="http://schemas.microsoft.com/office/drawing/2014/main" id="{530C0DDE-22D3-4EFD-83B3-7FD7048C87F4}"/>
                </a:ext>
              </a:extLst>
            </p:cNvPr>
            <p:cNvSpPr/>
            <p:nvPr/>
          </p:nvSpPr>
          <p:spPr>
            <a:xfrm>
              <a:off x="1577808" y="400011"/>
              <a:ext cx="2330181" cy="20429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0" name="ZoneTexte 79">
              <a:extLst>
                <a:ext uri="{FF2B5EF4-FFF2-40B4-BE49-F238E27FC236}">
                  <a16:creationId xmlns:a16="http://schemas.microsoft.com/office/drawing/2014/main" id="{10868371-A11E-4A49-8A62-156B367D5BA5}"/>
                </a:ext>
              </a:extLst>
            </p:cNvPr>
            <p:cNvSpPr txBox="1"/>
            <p:nvPr/>
          </p:nvSpPr>
          <p:spPr>
            <a:xfrm>
              <a:off x="1577808" y="400011"/>
              <a:ext cx="2330181" cy="20429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kern="1200" dirty="0" err="1"/>
                <a:t>Adaptability</a:t>
              </a:r>
              <a:r>
                <a:rPr lang="fr-FR" sz="2000" kern="1200" dirty="0"/>
                <a:t> to the local </a:t>
              </a:r>
              <a:r>
                <a:rPr lang="fr-FR" sz="2000" kern="1200" dirty="0" err="1"/>
                <a:t>specificities</a:t>
              </a:r>
              <a:endParaRPr lang="fr-FR" sz="2000" kern="1200" dirty="0"/>
            </a:p>
          </p:txBody>
        </p:sp>
      </p:grpSp>
      <p:sp>
        <p:nvSpPr>
          <p:cNvPr id="78" name="Flèche : en arc 77">
            <a:extLst>
              <a:ext uri="{FF2B5EF4-FFF2-40B4-BE49-F238E27FC236}">
                <a16:creationId xmlns:a16="http://schemas.microsoft.com/office/drawing/2014/main" id="{D9EF0EF4-340D-442E-8C81-435A20BA1128}"/>
              </a:ext>
            </a:extLst>
          </p:cNvPr>
          <p:cNvSpPr/>
          <p:nvPr/>
        </p:nvSpPr>
        <p:spPr>
          <a:xfrm>
            <a:off x="3894007" y="1454733"/>
            <a:ext cx="4829675" cy="4829675"/>
          </a:xfrm>
          <a:prstGeom prst="circularArrow">
            <a:avLst>
              <a:gd name="adj1" fmla="val 8248"/>
              <a:gd name="adj2" fmla="val 749163"/>
              <a:gd name="adj3" fmla="val 16594366"/>
              <a:gd name="adj4" fmla="val 14427712"/>
              <a:gd name="adj5" fmla="val 9623"/>
            </a:avLst>
          </a:prstGeom>
          <a:solidFill>
            <a:schemeClr val="accent4">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ZoneTexte 21">
            <a:extLst>
              <a:ext uri="{FF2B5EF4-FFF2-40B4-BE49-F238E27FC236}">
                <a16:creationId xmlns:a16="http://schemas.microsoft.com/office/drawing/2014/main" id="{ADAE8803-9FF8-4E17-86E8-DA4023082AD0}"/>
              </a:ext>
            </a:extLst>
          </p:cNvPr>
          <p:cNvSpPr txBox="1"/>
          <p:nvPr/>
        </p:nvSpPr>
        <p:spPr>
          <a:xfrm>
            <a:off x="6392845" y="6317744"/>
            <a:ext cx="6111088" cy="523220"/>
          </a:xfrm>
          <a:prstGeom prst="rect">
            <a:avLst/>
          </a:prstGeom>
          <a:noFill/>
        </p:spPr>
        <p:txBody>
          <a:bodyPr wrap="square">
            <a:spAutoFit/>
          </a:bodyPr>
          <a:lstStyle/>
          <a:p>
            <a:r>
              <a:rPr lang="en-US" sz="1400" dirty="0">
                <a:effectLst/>
                <a:latin typeface="Calibri" panose="020F0502020204030204" pitchFamily="34" charset="0"/>
                <a:ea typeface="Calibri" panose="020F0502020204030204" pitchFamily="34" charset="0"/>
                <a:cs typeface="Times New Roman" panose="02020603050405020304" pitchFamily="18" charset="0"/>
              </a:rPr>
              <a:t>How to Build a Sustainable Ecosystem: The Relevance of Governance and Coopetition – Read the article </a:t>
            </a:r>
            <a:r>
              <a:rPr lang="en-US" sz="14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HERE</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400" dirty="0"/>
          </a:p>
        </p:txBody>
      </p:sp>
    </p:spTree>
    <p:extLst>
      <p:ext uri="{BB962C8B-B14F-4D97-AF65-F5344CB8AC3E}">
        <p14:creationId xmlns:p14="http://schemas.microsoft.com/office/powerpoint/2010/main" val="7053845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ZoneTexte 27">
            <a:extLst>
              <a:ext uri="{FF2B5EF4-FFF2-40B4-BE49-F238E27FC236}">
                <a16:creationId xmlns:a16="http://schemas.microsoft.com/office/drawing/2014/main" id="{1B4CE306-6D15-4DC1-9A99-53ADFB7837D6}"/>
              </a:ext>
            </a:extLst>
          </p:cNvPr>
          <p:cNvSpPr txBox="1"/>
          <p:nvPr/>
        </p:nvSpPr>
        <p:spPr>
          <a:xfrm>
            <a:off x="380649" y="240039"/>
            <a:ext cx="9187894" cy="553998"/>
          </a:xfrm>
          <a:prstGeom prst="rect">
            <a:avLst/>
          </a:prstGeom>
          <a:noFill/>
        </p:spPr>
        <p:txBody>
          <a:bodyPr wrap="square" rtlCol="0">
            <a:spAutoFit/>
          </a:bodyPr>
          <a:lstStyle/>
          <a:p>
            <a:r>
              <a:rPr lang="fr-FR" sz="3000" b="1" dirty="0">
                <a:solidFill>
                  <a:srgbClr val="EA4E5F"/>
                </a:solidFill>
              </a:rPr>
              <a:t>Ecosystem </a:t>
            </a:r>
            <a:r>
              <a:rPr lang="fr-FR" sz="3000" b="1" dirty="0" err="1">
                <a:solidFill>
                  <a:srgbClr val="EA4E5F"/>
                </a:solidFill>
              </a:rPr>
              <a:t>Sustainability</a:t>
            </a:r>
            <a:r>
              <a:rPr lang="fr-FR" sz="3000" b="1" dirty="0">
                <a:solidFill>
                  <a:srgbClr val="EA4E5F"/>
                </a:solidFill>
              </a:rPr>
              <a:t> – ESG Framework</a:t>
            </a:r>
          </a:p>
        </p:txBody>
      </p:sp>
      <p:sp>
        <p:nvSpPr>
          <p:cNvPr id="5" name="Rectangle : coins arrondis 4">
            <a:extLst>
              <a:ext uri="{FF2B5EF4-FFF2-40B4-BE49-F238E27FC236}">
                <a16:creationId xmlns:a16="http://schemas.microsoft.com/office/drawing/2014/main" id="{CB1B5E86-E41B-D872-4034-6A4BECF0F5BC}"/>
              </a:ext>
            </a:extLst>
          </p:cNvPr>
          <p:cNvSpPr/>
          <p:nvPr/>
        </p:nvSpPr>
        <p:spPr>
          <a:xfrm>
            <a:off x="4543668" y="3247250"/>
            <a:ext cx="2933700" cy="115252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b="1" dirty="0"/>
              <a:t>ESG Framework</a:t>
            </a:r>
          </a:p>
          <a:p>
            <a:pPr algn="ctr"/>
            <a:endParaRPr lang="da-DK" sz="1400" i="1" dirty="0">
              <a:ln w="0"/>
              <a:solidFill>
                <a:schemeClr val="accent1"/>
              </a:solidFill>
              <a:effectLst>
                <a:outerShdw blurRad="38100" dist="25400" dir="5400000" algn="ctr" rotWithShape="0">
                  <a:srgbClr val="6E747A">
                    <a:alpha val="43000"/>
                  </a:srgbClr>
                </a:outerShdw>
              </a:effectLst>
            </a:endParaRPr>
          </a:p>
          <a:p>
            <a:pPr algn="ctr"/>
            <a:r>
              <a:rPr lang="da-DK" sz="1400" i="1" dirty="0">
                <a:ln w="0"/>
                <a:solidFill>
                  <a:schemeClr val="accent1"/>
                </a:solidFill>
                <a:effectLst>
                  <a:outerShdw blurRad="38100" dist="25400" dir="5400000" algn="ctr" rotWithShape="0">
                    <a:srgbClr val="6E747A">
                      <a:alpha val="43000"/>
                    </a:srgbClr>
                  </a:outerShdw>
                </a:effectLst>
              </a:rPr>
              <a:t>Siemieniako et al. (2021) and Higgins et al. (2020), </a:t>
            </a:r>
            <a:endParaRPr lang="fr-FR" sz="1400" i="1" dirty="0">
              <a:ln w="0"/>
              <a:solidFill>
                <a:schemeClr val="accent1"/>
              </a:solidFill>
              <a:effectLst>
                <a:outerShdw blurRad="38100" dist="25400" dir="5400000" algn="ctr" rotWithShape="0">
                  <a:srgbClr val="6E747A">
                    <a:alpha val="43000"/>
                  </a:srgbClr>
                </a:outerShdw>
              </a:effectLst>
            </a:endParaRPr>
          </a:p>
        </p:txBody>
      </p:sp>
      <p:sp>
        <p:nvSpPr>
          <p:cNvPr id="6" name="Rectangle : coins arrondis 5">
            <a:extLst>
              <a:ext uri="{FF2B5EF4-FFF2-40B4-BE49-F238E27FC236}">
                <a16:creationId xmlns:a16="http://schemas.microsoft.com/office/drawing/2014/main" id="{FEDEE661-D261-28B4-1136-5B2E11055C9A}"/>
              </a:ext>
            </a:extLst>
          </p:cNvPr>
          <p:cNvSpPr/>
          <p:nvPr/>
        </p:nvSpPr>
        <p:spPr>
          <a:xfrm>
            <a:off x="384815" y="2153607"/>
            <a:ext cx="2962275" cy="5539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latin typeface="CharisSIL"/>
              </a:rPr>
              <a:t>E</a:t>
            </a:r>
            <a:r>
              <a:rPr lang="fr-FR" sz="1800" b="0" i="0" dirty="0">
                <a:solidFill>
                  <a:schemeClr val="bg1"/>
                </a:solidFill>
                <a:effectLst/>
                <a:latin typeface="CharisSIL"/>
              </a:rPr>
              <a:t>nvironmental</a:t>
            </a:r>
            <a:endParaRPr lang="fr-FR" dirty="0">
              <a:solidFill>
                <a:schemeClr val="bg1"/>
              </a:solidFill>
            </a:endParaRPr>
          </a:p>
        </p:txBody>
      </p:sp>
      <p:sp>
        <p:nvSpPr>
          <p:cNvPr id="7" name="Rectangle : coins arrondis 6">
            <a:extLst>
              <a:ext uri="{FF2B5EF4-FFF2-40B4-BE49-F238E27FC236}">
                <a16:creationId xmlns:a16="http://schemas.microsoft.com/office/drawing/2014/main" id="{4E6631AB-39AA-76F0-38DE-B439113252B6}"/>
              </a:ext>
            </a:extLst>
          </p:cNvPr>
          <p:cNvSpPr/>
          <p:nvPr/>
        </p:nvSpPr>
        <p:spPr>
          <a:xfrm>
            <a:off x="384815" y="3546514"/>
            <a:ext cx="2962275" cy="5539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latin typeface="CharisSIL"/>
              </a:rPr>
              <a:t>Social</a:t>
            </a:r>
            <a:endParaRPr lang="fr-FR" dirty="0">
              <a:solidFill>
                <a:schemeClr val="bg1"/>
              </a:solidFill>
            </a:endParaRPr>
          </a:p>
        </p:txBody>
      </p:sp>
      <p:sp>
        <p:nvSpPr>
          <p:cNvPr id="8" name="Rectangle : coins arrondis 7">
            <a:extLst>
              <a:ext uri="{FF2B5EF4-FFF2-40B4-BE49-F238E27FC236}">
                <a16:creationId xmlns:a16="http://schemas.microsoft.com/office/drawing/2014/main" id="{1CA32766-C4F0-33D8-B93E-03C4B87F553F}"/>
              </a:ext>
            </a:extLst>
          </p:cNvPr>
          <p:cNvSpPr/>
          <p:nvPr/>
        </p:nvSpPr>
        <p:spPr>
          <a:xfrm>
            <a:off x="380649" y="4939421"/>
            <a:ext cx="2962275" cy="5539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bg1"/>
                </a:solidFill>
                <a:latin typeface="CharisSIL"/>
              </a:rPr>
              <a:t>Governance</a:t>
            </a:r>
            <a:endParaRPr lang="fr-FR" dirty="0">
              <a:solidFill>
                <a:schemeClr val="bg1"/>
              </a:solidFill>
            </a:endParaRPr>
          </a:p>
        </p:txBody>
      </p:sp>
      <p:cxnSp>
        <p:nvCxnSpPr>
          <p:cNvPr id="10" name="Connecteur droit avec flèche 9">
            <a:extLst>
              <a:ext uri="{FF2B5EF4-FFF2-40B4-BE49-F238E27FC236}">
                <a16:creationId xmlns:a16="http://schemas.microsoft.com/office/drawing/2014/main" id="{BD53A05E-EC6B-334D-D1A4-976C0CA5D9B0}"/>
              </a:ext>
            </a:extLst>
          </p:cNvPr>
          <p:cNvCxnSpPr>
            <a:stCxn id="6" idx="3"/>
            <a:endCxn id="5" idx="1"/>
          </p:cNvCxnSpPr>
          <p:nvPr/>
        </p:nvCxnSpPr>
        <p:spPr>
          <a:xfrm>
            <a:off x="3347090" y="2430606"/>
            <a:ext cx="1196578" cy="139290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DA533644-A0FC-9FCC-5F1B-1493DA15FBA0}"/>
              </a:ext>
            </a:extLst>
          </p:cNvPr>
          <p:cNvCxnSpPr>
            <a:cxnSpLocks/>
            <a:endCxn id="5" idx="1"/>
          </p:cNvCxnSpPr>
          <p:nvPr/>
        </p:nvCxnSpPr>
        <p:spPr>
          <a:xfrm>
            <a:off x="3219692" y="3823512"/>
            <a:ext cx="1323976"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48FB5A6A-FB02-33F8-6FB2-3B21527069DC}"/>
              </a:ext>
            </a:extLst>
          </p:cNvPr>
          <p:cNvCxnSpPr>
            <a:cxnSpLocks/>
            <a:stCxn id="8" idx="3"/>
            <a:endCxn id="5" idx="1"/>
          </p:cNvCxnSpPr>
          <p:nvPr/>
        </p:nvCxnSpPr>
        <p:spPr>
          <a:xfrm flipV="1">
            <a:off x="3342924" y="3823513"/>
            <a:ext cx="1200744" cy="139290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Chevron 26">
            <a:extLst>
              <a:ext uri="{FF2B5EF4-FFF2-40B4-BE49-F238E27FC236}">
                <a16:creationId xmlns:a16="http://schemas.microsoft.com/office/drawing/2014/main" id="{9AF83C8F-0026-FE32-86C1-96CCE546A22D}"/>
              </a:ext>
            </a:extLst>
          </p:cNvPr>
          <p:cNvSpPr/>
          <p:nvPr/>
        </p:nvSpPr>
        <p:spPr>
          <a:xfrm>
            <a:off x="7501777" y="2153607"/>
            <a:ext cx="563020" cy="3212122"/>
          </a:xfrm>
          <a:prstGeom prst="chevron">
            <a:avLst>
              <a:gd name="adj" fmla="val 90565"/>
            </a:avLst>
          </a:prstGeom>
          <a:solidFill>
            <a:srgbClr val="002B5C"/>
          </a:solidFill>
          <a:ln>
            <a:solidFill>
              <a:srgbClr val="002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0" name="Rectangle : coins arrondis 19">
            <a:extLst>
              <a:ext uri="{FF2B5EF4-FFF2-40B4-BE49-F238E27FC236}">
                <a16:creationId xmlns:a16="http://schemas.microsoft.com/office/drawing/2014/main" id="{73BE3EE9-25DF-67F4-DD2B-B3C55635E328}"/>
              </a:ext>
            </a:extLst>
          </p:cNvPr>
          <p:cNvSpPr/>
          <p:nvPr/>
        </p:nvSpPr>
        <p:spPr>
          <a:xfrm>
            <a:off x="8365574" y="2609254"/>
            <a:ext cx="2933700" cy="242851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Aligned with sustainable development goals</a:t>
            </a:r>
            <a:br>
              <a:rPr lang="en-US" b="1" dirty="0"/>
            </a:br>
            <a:r>
              <a:rPr lang="en-US" b="1" dirty="0"/>
              <a:t>(SDGs) </a:t>
            </a:r>
            <a:endParaRPr lang="en-US" sz="1400" b="1" i="1" dirty="0">
              <a:ln w="0"/>
              <a:solidFill>
                <a:schemeClr val="accent1"/>
              </a:solidFill>
              <a:effectLst>
                <a:outerShdw blurRad="38100" dist="25400" dir="5400000" algn="ctr" rotWithShape="0">
                  <a:srgbClr val="6E747A">
                    <a:alpha val="43000"/>
                  </a:srgbClr>
                </a:outerShdw>
              </a:effectLst>
            </a:endParaRPr>
          </a:p>
          <a:p>
            <a:pPr algn="ctr"/>
            <a:endParaRPr lang="en-US" sz="1400" i="1" dirty="0">
              <a:ln w="0"/>
              <a:solidFill>
                <a:schemeClr val="accent1"/>
              </a:solidFill>
              <a:effectLst>
                <a:outerShdw blurRad="38100" dist="25400" dir="5400000" algn="ctr" rotWithShape="0">
                  <a:srgbClr val="6E747A">
                    <a:alpha val="43000"/>
                  </a:srgbClr>
                </a:outerShdw>
              </a:effectLst>
            </a:endParaRPr>
          </a:p>
          <a:p>
            <a:pPr algn="ctr"/>
            <a:r>
              <a:rPr lang="en-US" sz="1400" i="1" dirty="0">
                <a:ln w="0"/>
                <a:solidFill>
                  <a:schemeClr val="accent1"/>
                </a:solidFill>
                <a:effectLst>
                  <a:outerShdw blurRad="38100" dist="25400" dir="5400000" algn="ctr" rotWithShape="0">
                    <a:srgbClr val="6E747A">
                      <a:alpha val="43000"/>
                    </a:srgbClr>
                  </a:outerShdw>
                </a:effectLst>
              </a:rPr>
              <a:t>Liguori &amp; </a:t>
            </a:r>
            <a:r>
              <a:rPr lang="en-US" sz="1400" i="1" dirty="0" err="1">
                <a:ln w="0"/>
                <a:solidFill>
                  <a:schemeClr val="accent1"/>
                </a:solidFill>
                <a:effectLst>
                  <a:outerShdw blurRad="38100" dist="25400" dir="5400000" algn="ctr" rotWithShape="0">
                    <a:srgbClr val="6E747A">
                      <a:alpha val="43000"/>
                    </a:srgbClr>
                  </a:outerShdw>
                </a:effectLst>
              </a:rPr>
              <a:t>Bendickson</a:t>
            </a:r>
            <a:r>
              <a:rPr lang="en-US" sz="1400" i="1" dirty="0">
                <a:ln w="0"/>
                <a:solidFill>
                  <a:schemeClr val="accent1"/>
                </a:solidFill>
                <a:effectLst>
                  <a:outerShdw blurRad="38100" dist="25400" dir="5400000" algn="ctr" rotWithShape="0">
                    <a:srgbClr val="6E747A">
                      <a:alpha val="43000"/>
                    </a:srgbClr>
                  </a:outerShdw>
                </a:effectLst>
              </a:rPr>
              <a:t>, 2020; Volkmann et al., 2021</a:t>
            </a:r>
          </a:p>
        </p:txBody>
      </p:sp>
    </p:spTree>
    <p:extLst>
      <p:ext uri="{BB962C8B-B14F-4D97-AF65-F5344CB8AC3E}">
        <p14:creationId xmlns:p14="http://schemas.microsoft.com/office/powerpoint/2010/main" val="34304267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p:cNvSpPr/>
          <p:nvPr/>
        </p:nvSpPr>
        <p:spPr>
          <a:xfrm>
            <a:off x="3464077" y="-152876"/>
            <a:ext cx="1647929" cy="19889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0" name="ZoneTexte 39">
            <a:extLst>
              <a:ext uri="{FF2B5EF4-FFF2-40B4-BE49-F238E27FC236}">
                <a16:creationId xmlns:a16="http://schemas.microsoft.com/office/drawing/2014/main" id="{B688ABE9-FF3B-48D2-A277-9768A8716F3D}"/>
              </a:ext>
            </a:extLst>
          </p:cNvPr>
          <p:cNvSpPr txBox="1"/>
          <p:nvPr/>
        </p:nvSpPr>
        <p:spPr>
          <a:xfrm>
            <a:off x="270715" y="0"/>
            <a:ext cx="9298797" cy="1015663"/>
          </a:xfrm>
          <a:prstGeom prst="rect">
            <a:avLst/>
          </a:prstGeom>
          <a:noFill/>
        </p:spPr>
        <p:txBody>
          <a:bodyPr wrap="square" rtlCol="0">
            <a:spAutoFit/>
          </a:bodyPr>
          <a:lstStyle/>
          <a:p>
            <a:r>
              <a:rPr lang="fr-FR" sz="3000" b="1" dirty="0">
                <a:solidFill>
                  <a:srgbClr val="EA4E5F"/>
                </a:solidFill>
              </a:rPr>
              <a:t>A </a:t>
            </a:r>
            <a:r>
              <a:rPr lang="fr-FR" sz="3000" b="1" dirty="0" err="1">
                <a:solidFill>
                  <a:srgbClr val="EA4E5F"/>
                </a:solidFill>
              </a:rPr>
              <a:t>holistic</a:t>
            </a:r>
            <a:r>
              <a:rPr lang="fr-FR" sz="3000" b="1" dirty="0">
                <a:solidFill>
                  <a:srgbClr val="EA4E5F"/>
                </a:solidFill>
              </a:rPr>
              <a:t> perspective of building </a:t>
            </a:r>
            <a:r>
              <a:rPr lang="fr-FR" sz="3000" b="1" dirty="0" err="1">
                <a:solidFill>
                  <a:srgbClr val="EA4E5F"/>
                </a:solidFill>
              </a:rPr>
              <a:t>sustainable</a:t>
            </a:r>
            <a:r>
              <a:rPr lang="fr-FR" sz="3000" b="1" dirty="0">
                <a:solidFill>
                  <a:srgbClr val="EA4E5F"/>
                </a:solidFill>
              </a:rPr>
              <a:t> entrepreneurial ecosystems</a:t>
            </a:r>
          </a:p>
        </p:txBody>
      </p:sp>
      <p:pic>
        <p:nvPicPr>
          <p:cNvPr id="4" name="Image 3">
            <a:extLst>
              <a:ext uri="{FF2B5EF4-FFF2-40B4-BE49-F238E27FC236}">
                <a16:creationId xmlns:a16="http://schemas.microsoft.com/office/drawing/2014/main" id="{41EBBC2C-81F5-4DEC-8C84-EBA2A49C7D3B}"/>
              </a:ext>
            </a:extLst>
          </p:cNvPr>
          <p:cNvPicPr>
            <a:picLocks noChangeAspect="1"/>
          </p:cNvPicPr>
          <p:nvPr/>
        </p:nvPicPr>
        <p:blipFill>
          <a:blip r:embed="rId3"/>
          <a:stretch>
            <a:fillRect/>
          </a:stretch>
        </p:blipFill>
        <p:spPr>
          <a:xfrm>
            <a:off x="933450" y="1091010"/>
            <a:ext cx="10325100" cy="5334000"/>
          </a:xfrm>
          <a:prstGeom prst="rect">
            <a:avLst/>
          </a:prstGeom>
        </p:spPr>
      </p:pic>
      <p:sp>
        <p:nvSpPr>
          <p:cNvPr id="11" name="Espace réservé du contenu 2">
            <a:extLst>
              <a:ext uri="{FF2B5EF4-FFF2-40B4-BE49-F238E27FC236}">
                <a16:creationId xmlns:a16="http://schemas.microsoft.com/office/drawing/2014/main" id="{67E54886-EBDE-4BB4-84B2-384E59819138}"/>
              </a:ext>
            </a:extLst>
          </p:cNvPr>
          <p:cNvSpPr txBox="1">
            <a:spLocks/>
          </p:cNvSpPr>
          <p:nvPr/>
        </p:nvSpPr>
        <p:spPr>
          <a:xfrm>
            <a:off x="0" y="6500357"/>
            <a:ext cx="12192000" cy="316959"/>
          </a:xfrm>
          <a:prstGeom prst="rect">
            <a:avLst/>
          </a:prstGeom>
        </p:spPr>
        <p:txBody>
          <a:bodyPr vert="horz" lIns="91440" tIns="45720" rIns="91440" bIns="45720" rtlCol="0">
            <a:normAutofit fontScale="25000" lnSpcReduction="20000"/>
          </a:bodyPr>
          <a:lstStyle>
            <a:lvl1pPr marL="457200" indent="-457200" algn="l" defTabSz="914400" rtl="0" eaLnBrk="1" latinLnBrk="0" hangingPunct="1">
              <a:spcBef>
                <a:spcPct val="20000"/>
              </a:spcBef>
              <a:buClr>
                <a:srgbClr val="EA5053"/>
              </a:buClr>
              <a:buFont typeface="Wingdings" panose="05000000000000000000" pitchFamily="2" charset="2"/>
              <a:buChar char="§"/>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Clr>
                <a:srgbClr val="EA5053"/>
              </a:buClr>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spcBef>
                <a:spcPct val="20000"/>
              </a:spcBef>
              <a:buClr>
                <a:srgbClr val="EA5053"/>
              </a:buClr>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buNone/>
            </a:pPr>
            <a:r>
              <a:rPr lang="fr-FR" sz="4800" b="0" i="1" dirty="0">
                <a:solidFill>
                  <a:srgbClr val="000000"/>
                </a:solidFill>
                <a:latin typeface="Times New Roman" panose="02020603050405020304" pitchFamily="18" charset="0"/>
                <a:ea typeface="+mn-ea"/>
                <a:cs typeface="+mn-cs"/>
                <a:hlinkClick r:id="rId4"/>
              </a:rPr>
              <a:t>Theodoraki, Dana, Caputo, </a:t>
            </a:r>
            <a:r>
              <a:rPr lang="fr-FR" sz="4800" b="0" i="1" dirty="0">
                <a:solidFill>
                  <a:srgbClr val="000000"/>
                </a:solidFill>
                <a:latin typeface="Times New Roman" panose="02020603050405020304" pitchFamily="18" charset="0"/>
                <a:ea typeface="+mn-ea"/>
                <a:cs typeface="Times New Roman" panose="02020603050405020304" pitchFamily="18" charset="0"/>
                <a:hlinkClick r:id="rId4"/>
              </a:rPr>
              <a:t>2022</a:t>
            </a:r>
            <a:r>
              <a:rPr lang="fr-FR" sz="4800" b="0" i="1" dirty="0">
                <a:solidFill>
                  <a:srgbClr val="000000"/>
                </a:solidFill>
                <a:latin typeface="Times New Roman" panose="02020603050405020304" pitchFamily="18" charset="0"/>
                <a:ea typeface="+mn-ea"/>
                <a:cs typeface="Times New Roman" panose="02020603050405020304" pitchFamily="18" charset="0"/>
              </a:rPr>
              <a:t> p. 355 </a:t>
            </a:r>
            <a:r>
              <a:rPr lang="en-US" sz="4800" b="0" i="1" dirty="0">
                <a:latin typeface="Times New Roman" panose="02020603050405020304" pitchFamily="18" charset="0"/>
                <a:cs typeface="Times New Roman" panose="02020603050405020304" pitchFamily="18" charset="0"/>
              </a:rPr>
              <a:t>Building sustainable entrepreneurial ecosystems: A holistic approach, Journal of Business Research, 140, 346-360.</a:t>
            </a:r>
            <a:endParaRPr lang="fr-FR" sz="4800" b="0" i="1" dirty="0">
              <a:latin typeface="Times New Roman" panose="02020603050405020304" pitchFamily="18" charset="0"/>
              <a:cs typeface="Times New Roman" panose="02020603050405020304" pitchFamily="18" charset="0"/>
            </a:endParaRPr>
          </a:p>
          <a:p>
            <a:pPr marL="0" indent="0">
              <a:buNone/>
            </a:pPr>
            <a:r>
              <a:rPr lang="fr-FR" sz="4800" b="0" dirty="0">
                <a:solidFill>
                  <a:srgbClr val="000000"/>
                </a:solidFill>
                <a:latin typeface="Times New Roman" panose="02020603050405020304" pitchFamily="18" charset="0"/>
                <a:ea typeface="+mn-ea"/>
                <a:cs typeface="Times New Roman" panose="02020603050405020304" pitchFamily="18" charset="0"/>
              </a:rPr>
              <a:t>   </a:t>
            </a:r>
            <a:endParaRPr lang="en-US" sz="4800" b="0" dirty="0">
              <a:solidFill>
                <a:srgbClr val="00000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94486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ABF3B5B-E1FF-C344-8178-8DD20968DAA3}"/>
              </a:ext>
            </a:extLst>
          </p:cNvPr>
          <p:cNvSpPr txBox="1"/>
          <p:nvPr/>
        </p:nvSpPr>
        <p:spPr>
          <a:xfrm>
            <a:off x="3395999" y="2880000"/>
            <a:ext cx="8587449" cy="1742800"/>
          </a:xfrm>
          <a:prstGeom prst="rect">
            <a:avLst/>
          </a:prstGeom>
          <a:noFill/>
        </p:spPr>
        <p:txBody>
          <a:bodyPr wrap="square" lIns="360000" rtlCol="0" anchor="ctr" anchorCtr="0">
            <a:noAutofit/>
          </a:bodyPr>
          <a:lstStyle/>
          <a:p>
            <a:pPr>
              <a:lnSpc>
                <a:spcPts val="3800"/>
              </a:lnSpc>
            </a:pPr>
            <a:r>
              <a:rPr lang="en-US" sz="4000" b="1" dirty="0"/>
              <a:t>Follow Ecosystem Research &amp; Discussions</a:t>
            </a:r>
            <a:endParaRPr lang="fr-FR" sz="4000" b="1" dirty="0"/>
          </a:p>
        </p:txBody>
      </p:sp>
      <p:cxnSp>
        <p:nvCxnSpPr>
          <p:cNvPr id="5" name="Connecteur droit 4">
            <a:extLst>
              <a:ext uri="{FF2B5EF4-FFF2-40B4-BE49-F238E27FC236}">
                <a16:creationId xmlns:a16="http://schemas.microsoft.com/office/drawing/2014/main" id="{85AB3147-74DC-364D-ABE4-3F3528B95E06}"/>
              </a:ext>
            </a:extLst>
          </p:cNvPr>
          <p:cNvCxnSpPr>
            <a:cxnSpLocks/>
          </p:cNvCxnSpPr>
          <p:nvPr/>
        </p:nvCxnSpPr>
        <p:spPr>
          <a:xfrm>
            <a:off x="3377979" y="2973659"/>
            <a:ext cx="0" cy="1464526"/>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8CC4254B-440E-4E1A-B820-BDB6C19F80A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67993" y="4092598"/>
            <a:ext cx="5133474" cy="2566737"/>
          </a:xfrm>
          <a:prstGeom prst="rect">
            <a:avLst/>
          </a:prstGeom>
        </p:spPr>
      </p:pic>
      <p:sp>
        <p:nvSpPr>
          <p:cNvPr id="6" name="Titre 5">
            <a:extLst>
              <a:ext uri="{FF2B5EF4-FFF2-40B4-BE49-F238E27FC236}">
                <a16:creationId xmlns:a16="http://schemas.microsoft.com/office/drawing/2014/main" id="{A33D544B-079A-4AF5-8561-E6D172EB8527}"/>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9443030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B1D31621-122E-45F8-8FBD-D2EB177A6AB8}"/>
              </a:ext>
            </a:extLst>
          </p:cNvPr>
          <p:cNvSpPr txBox="1"/>
          <p:nvPr/>
        </p:nvSpPr>
        <p:spPr>
          <a:xfrm>
            <a:off x="101245" y="182699"/>
            <a:ext cx="9728555" cy="553998"/>
          </a:xfrm>
          <a:prstGeom prst="rect">
            <a:avLst/>
          </a:prstGeom>
          <a:noFill/>
        </p:spPr>
        <p:txBody>
          <a:bodyPr wrap="square" rtlCol="0">
            <a:spAutoFit/>
          </a:bodyPr>
          <a:lstStyle/>
          <a:p>
            <a:r>
              <a:rPr lang="en-US" sz="3000" b="1" dirty="0">
                <a:solidFill>
                  <a:srgbClr val="EA4E5F"/>
                </a:solidFill>
              </a:rPr>
              <a:t>EE Book</a:t>
            </a:r>
          </a:p>
        </p:txBody>
      </p:sp>
      <p:pic>
        <p:nvPicPr>
          <p:cNvPr id="6" name="Image 5">
            <a:extLst>
              <a:ext uri="{FF2B5EF4-FFF2-40B4-BE49-F238E27FC236}">
                <a16:creationId xmlns:a16="http://schemas.microsoft.com/office/drawing/2014/main" id="{B1522E10-D786-73FE-B7D3-AEF82DD8743B}"/>
              </a:ext>
            </a:extLst>
          </p:cNvPr>
          <p:cNvPicPr>
            <a:picLocks noChangeAspect="1"/>
          </p:cNvPicPr>
          <p:nvPr/>
        </p:nvPicPr>
        <p:blipFill>
          <a:blip r:embed="rId3"/>
          <a:stretch>
            <a:fillRect/>
          </a:stretch>
        </p:blipFill>
        <p:spPr>
          <a:xfrm>
            <a:off x="932688" y="1000125"/>
            <a:ext cx="4118106" cy="5857875"/>
          </a:xfrm>
          <a:prstGeom prst="rect">
            <a:avLst/>
          </a:prstGeom>
        </p:spPr>
      </p:pic>
      <p:sp>
        <p:nvSpPr>
          <p:cNvPr id="10" name="ZoneTexte 9">
            <a:extLst>
              <a:ext uri="{FF2B5EF4-FFF2-40B4-BE49-F238E27FC236}">
                <a16:creationId xmlns:a16="http://schemas.microsoft.com/office/drawing/2014/main" id="{C8E97A6F-6B2B-B09D-3553-F137189EA6AC}"/>
              </a:ext>
            </a:extLst>
          </p:cNvPr>
          <p:cNvSpPr txBox="1"/>
          <p:nvPr/>
        </p:nvSpPr>
        <p:spPr>
          <a:xfrm>
            <a:off x="5943600" y="1285875"/>
            <a:ext cx="6119812" cy="5078313"/>
          </a:xfrm>
          <a:prstGeom prst="rect">
            <a:avLst/>
          </a:prstGeom>
          <a:noFill/>
        </p:spPr>
        <p:txBody>
          <a:bodyPr wrap="square">
            <a:spAutoFit/>
          </a:bodyPr>
          <a:lstStyle/>
          <a:p>
            <a:r>
              <a:rPr lang="fr-FR" b="0" i="0" dirty="0">
                <a:effectLst/>
                <a:latin typeface="-apple-system"/>
              </a:rPr>
              <a:t>📢[Book Launch + 30% Promotion code + </a:t>
            </a:r>
            <a:r>
              <a:rPr lang="fr-FR" b="0" i="0" dirty="0" err="1">
                <a:effectLst/>
                <a:latin typeface="-apple-system"/>
              </a:rPr>
              <a:t>Video</a:t>
            </a:r>
            <a:r>
              <a:rPr lang="fr-FR" b="0" i="0" dirty="0">
                <a:effectLst/>
                <a:latin typeface="-apple-system"/>
              </a:rPr>
              <a:t>] New book "Entrepreneurial Ecosystems in Cities and </a:t>
            </a:r>
            <a:r>
              <a:rPr lang="fr-FR" b="0" i="0" dirty="0" err="1">
                <a:effectLst/>
                <a:latin typeface="-apple-system"/>
              </a:rPr>
              <a:t>Regions</a:t>
            </a:r>
            <a:r>
              <a:rPr lang="fr-FR" b="0" i="0" dirty="0">
                <a:effectLst/>
                <a:latin typeface="-apple-system"/>
              </a:rPr>
              <a:t>: Emergence, Evolution, and Future" </a:t>
            </a:r>
            <a:r>
              <a:rPr lang="fr-FR" b="0" i="0" dirty="0" err="1">
                <a:effectLst/>
                <a:latin typeface="-apple-system"/>
              </a:rPr>
              <a:t>published</a:t>
            </a:r>
            <a:r>
              <a:rPr lang="fr-FR" b="0" i="0" dirty="0">
                <a:effectLst/>
                <a:latin typeface="-apple-system"/>
              </a:rPr>
              <a:t> by </a:t>
            </a:r>
            <a:r>
              <a:rPr lang="fr-FR" i="0" dirty="0">
                <a:effectLst/>
                <a:latin typeface="-apple-system"/>
                <a:hlinkClick r:id="rId4"/>
              </a:rPr>
              <a:t>Oxford </a:t>
            </a:r>
            <a:r>
              <a:rPr lang="fr-FR" i="0" dirty="0" err="1">
                <a:effectLst/>
                <a:latin typeface="-apple-system"/>
                <a:hlinkClick r:id="rId4"/>
              </a:rPr>
              <a:t>University</a:t>
            </a:r>
            <a:r>
              <a:rPr lang="fr-FR" i="0" dirty="0">
                <a:effectLst/>
                <a:latin typeface="-apple-system"/>
                <a:hlinkClick r:id="rId4"/>
              </a:rPr>
              <a:t> </a:t>
            </a:r>
            <a:r>
              <a:rPr lang="fr-FR" i="0" dirty="0" err="1">
                <a:effectLst/>
                <a:latin typeface="-apple-system"/>
                <a:hlinkClick r:id="rId4"/>
              </a:rPr>
              <a:t>Press</a:t>
            </a:r>
            <a:r>
              <a:rPr lang="fr-FR" b="0" i="0" dirty="0">
                <a:effectLst/>
                <a:latin typeface="-apple-system"/>
              </a:rPr>
              <a:t> 🚀</a:t>
            </a:r>
            <a:br>
              <a:rPr lang="fr-FR" dirty="0"/>
            </a:br>
            <a:r>
              <a:rPr lang="fr-FR" b="0" i="0" dirty="0">
                <a:effectLst/>
                <a:latin typeface="-apple-system"/>
              </a:rPr>
              <a:t>✔️28 </a:t>
            </a:r>
            <a:r>
              <a:rPr lang="fr-FR" b="0" i="0" dirty="0" err="1">
                <a:effectLst/>
                <a:latin typeface="-apple-system"/>
              </a:rPr>
              <a:t>Chapters</a:t>
            </a:r>
            <a:r>
              <a:rPr lang="fr-FR" b="0" i="0" dirty="0">
                <a:effectLst/>
                <a:latin typeface="-apple-system"/>
              </a:rPr>
              <a:t> </a:t>
            </a:r>
          </a:p>
          <a:p>
            <a:r>
              <a:rPr lang="fr-FR" b="0" i="0" dirty="0">
                <a:effectLst/>
                <a:latin typeface="-apple-system"/>
              </a:rPr>
              <a:t>✔️60 </a:t>
            </a:r>
            <a:r>
              <a:rPr lang="fr-FR" b="0" i="0" dirty="0" err="1">
                <a:effectLst/>
                <a:latin typeface="-apple-system"/>
              </a:rPr>
              <a:t>contributors</a:t>
            </a:r>
            <a:r>
              <a:rPr lang="fr-FR" b="0" i="0" dirty="0">
                <a:effectLst/>
                <a:latin typeface="-apple-system"/>
              </a:rPr>
              <a:t> </a:t>
            </a:r>
            <a:r>
              <a:rPr lang="fr-FR" b="0" i="0" dirty="0" err="1">
                <a:effectLst/>
                <a:latin typeface="-apple-system"/>
              </a:rPr>
              <a:t>across</a:t>
            </a:r>
            <a:r>
              <a:rPr lang="fr-FR" b="0" i="0" dirty="0">
                <a:effectLst/>
                <a:latin typeface="-apple-system"/>
              </a:rPr>
              <a:t> the countries and continents </a:t>
            </a:r>
          </a:p>
          <a:p>
            <a:r>
              <a:rPr lang="fr-FR" b="0" i="0" dirty="0">
                <a:effectLst/>
                <a:latin typeface="-apple-system"/>
              </a:rPr>
              <a:t>✔️537 pages</a:t>
            </a:r>
            <a:br>
              <a:rPr lang="fr-FR" dirty="0"/>
            </a:br>
            <a:br>
              <a:rPr lang="fr-FR" dirty="0"/>
            </a:br>
            <a:r>
              <a:rPr lang="fr-FR" b="0" i="0" dirty="0">
                <a:effectLst/>
                <a:latin typeface="-apple-system"/>
              </a:rPr>
              <a:t>👉Book info: </a:t>
            </a:r>
            <a:r>
              <a:rPr lang="fr-FR" i="0" dirty="0">
                <a:effectLst/>
                <a:latin typeface="-apple-system"/>
                <a:hlinkClick r:id="rId5"/>
              </a:rPr>
              <a:t>https://lnkd.in/eHBsQBtw</a:t>
            </a:r>
            <a:br>
              <a:rPr lang="fr-FR" dirty="0"/>
            </a:br>
            <a:r>
              <a:rPr lang="fr-FR" b="0" i="0" dirty="0">
                <a:effectLst/>
                <a:latin typeface="-apple-system"/>
              </a:rPr>
              <a:t>💰 Promotion code </a:t>
            </a:r>
            <a:r>
              <a:rPr lang="fr-FR" b="0" i="0" dirty="0">
                <a:effectLst/>
                <a:highlight>
                  <a:srgbClr val="FFFF00"/>
                </a:highlight>
                <a:latin typeface="-apple-system"/>
              </a:rPr>
              <a:t>ASFLYQ6</a:t>
            </a:r>
            <a:r>
              <a:rPr lang="fr-FR" b="0" i="0" dirty="0">
                <a:effectLst/>
                <a:latin typeface="-apple-system"/>
              </a:rPr>
              <a:t> to </a:t>
            </a:r>
            <a:r>
              <a:rPr lang="fr-FR" b="0" i="0" dirty="0" err="1">
                <a:effectLst/>
                <a:latin typeface="-apple-system"/>
              </a:rPr>
              <a:t>save</a:t>
            </a:r>
            <a:r>
              <a:rPr lang="fr-FR" b="0" i="0" dirty="0">
                <a:effectLst/>
                <a:latin typeface="-apple-system"/>
              </a:rPr>
              <a:t> 30%</a:t>
            </a:r>
            <a:br>
              <a:rPr lang="fr-FR" dirty="0"/>
            </a:br>
            <a:r>
              <a:rPr lang="fr-FR" b="0" i="0" dirty="0">
                <a:effectLst/>
                <a:latin typeface="-apple-system"/>
              </a:rPr>
              <a:t>🎥 </a:t>
            </a:r>
            <a:r>
              <a:rPr lang="fr-FR" b="0" i="0" dirty="0" err="1">
                <a:effectLst/>
                <a:latin typeface="-apple-system"/>
              </a:rPr>
              <a:t>Video</a:t>
            </a:r>
            <a:r>
              <a:rPr lang="fr-FR" b="0" i="0" dirty="0">
                <a:effectLst/>
                <a:latin typeface="-apple-system"/>
              </a:rPr>
              <a:t> on </a:t>
            </a:r>
            <a:r>
              <a:rPr lang="fr-FR" i="0" dirty="0">
                <a:effectLst/>
                <a:latin typeface="-apple-system"/>
                <a:hlinkClick r:id="rId6"/>
              </a:rPr>
              <a:t>FNEGE Médias</a:t>
            </a:r>
            <a:r>
              <a:rPr lang="fr-FR" b="0" i="0" dirty="0">
                <a:effectLst/>
                <a:latin typeface="-apple-system"/>
              </a:rPr>
              <a:t>: </a:t>
            </a:r>
            <a:r>
              <a:rPr lang="fr-FR" i="0" dirty="0">
                <a:effectLst/>
                <a:latin typeface="-apple-system"/>
                <a:hlinkClick r:id="rId7"/>
              </a:rPr>
              <a:t>https://lnkd.in/eqTsBm5c</a:t>
            </a:r>
            <a:r>
              <a:rPr lang="fr-FR" b="0" i="0" dirty="0">
                <a:effectLst/>
                <a:latin typeface="-apple-system"/>
              </a:rPr>
              <a:t> </a:t>
            </a:r>
            <a:br>
              <a:rPr lang="fr-FR" dirty="0"/>
            </a:br>
            <a:r>
              <a:rPr lang="fr-FR" b="0" i="0" dirty="0">
                <a:effectLst/>
                <a:latin typeface="-apple-system"/>
              </a:rPr>
              <a:t>🎬 </a:t>
            </a:r>
            <a:r>
              <a:rPr lang="fr-FR" b="0" i="0" dirty="0" err="1">
                <a:effectLst/>
                <a:latin typeface="-apple-system"/>
              </a:rPr>
              <a:t>Video</a:t>
            </a:r>
            <a:r>
              <a:rPr lang="fr-FR" b="0" i="0" dirty="0">
                <a:effectLst/>
                <a:latin typeface="-apple-system"/>
              </a:rPr>
              <a:t> on YouTube: </a:t>
            </a:r>
            <a:r>
              <a:rPr lang="fr-FR" i="0" dirty="0">
                <a:effectLst/>
                <a:latin typeface="-apple-system"/>
                <a:hlinkClick r:id="rId8"/>
              </a:rPr>
              <a:t>https://lnkd.in/egWQHGdA</a:t>
            </a:r>
            <a:br>
              <a:rPr lang="fr-FR" dirty="0"/>
            </a:br>
            <a:br>
              <a:rPr lang="fr-FR" dirty="0"/>
            </a:br>
            <a:r>
              <a:rPr lang="fr-FR" b="0" i="0" dirty="0">
                <a:effectLst/>
                <a:latin typeface="-apple-system"/>
              </a:rPr>
              <a:t>➡️ </a:t>
            </a:r>
            <a:r>
              <a:rPr lang="fr-FR" b="0" i="0" dirty="0" err="1">
                <a:effectLst/>
                <a:latin typeface="-apple-system"/>
              </a:rPr>
              <a:t>Edited</a:t>
            </a:r>
            <a:r>
              <a:rPr lang="fr-FR" b="0" i="0" dirty="0">
                <a:effectLst/>
                <a:latin typeface="-apple-system"/>
              </a:rPr>
              <a:t> by </a:t>
            </a:r>
            <a:r>
              <a:rPr lang="fr-FR" i="0" dirty="0">
                <a:effectLst/>
                <a:latin typeface="-apple-system"/>
                <a:hlinkClick r:id="rId9"/>
              </a:rPr>
              <a:t>Rob Huggins</a:t>
            </a:r>
            <a:r>
              <a:rPr lang="fr-FR" b="0" i="0" dirty="0">
                <a:effectLst/>
                <a:latin typeface="-apple-system"/>
              </a:rPr>
              <a:t> (</a:t>
            </a:r>
            <a:r>
              <a:rPr lang="fr-FR" i="0" dirty="0">
                <a:effectLst/>
                <a:latin typeface="-apple-system"/>
                <a:hlinkClick r:id="rId10"/>
              </a:rPr>
              <a:t>Cardiff </a:t>
            </a:r>
            <a:r>
              <a:rPr lang="fr-FR" i="0" dirty="0" err="1">
                <a:effectLst/>
                <a:latin typeface="-apple-system"/>
                <a:hlinkClick r:id="rId10"/>
              </a:rPr>
              <a:t>University</a:t>
            </a:r>
            <a:r>
              <a:rPr lang="fr-FR" i="0" dirty="0">
                <a:effectLst/>
                <a:latin typeface="-apple-system"/>
                <a:hlinkClick r:id="rId10"/>
              </a:rPr>
              <a:t> / </a:t>
            </a:r>
            <a:r>
              <a:rPr lang="fr-FR" i="0" dirty="0" err="1">
                <a:effectLst/>
                <a:latin typeface="-apple-system"/>
                <a:hlinkClick r:id="rId10"/>
              </a:rPr>
              <a:t>Prifysgol</a:t>
            </a:r>
            <a:r>
              <a:rPr lang="fr-FR" i="0" dirty="0">
                <a:effectLst/>
                <a:latin typeface="-apple-system"/>
                <a:hlinkClick r:id="rId10"/>
              </a:rPr>
              <a:t> </a:t>
            </a:r>
            <a:r>
              <a:rPr lang="fr-FR" i="0" dirty="0" err="1">
                <a:effectLst/>
                <a:latin typeface="-apple-system"/>
                <a:hlinkClick r:id="rId10"/>
              </a:rPr>
              <a:t>Caerdydd</a:t>
            </a:r>
            <a:r>
              <a:rPr lang="fr-FR" b="0" i="0" dirty="0">
                <a:effectLst/>
                <a:latin typeface="-apple-system"/>
              </a:rPr>
              <a:t>), </a:t>
            </a:r>
            <a:r>
              <a:rPr lang="fr-FR" i="0" dirty="0">
                <a:effectLst/>
                <a:latin typeface="-apple-system"/>
                <a:hlinkClick r:id="rId11"/>
              </a:rPr>
              <a:t>Fumi Kitagawa</a:t>
            </a:r>
            <a:r>
              <a:rPr lang="fr-FR" b="0" i="0" dirty="0">
                <a:effectLst/>
                <a:latin typeface="-apple-system"/>
              </a:rPr>
              <a:t> (</a:t>
            </a:r>
            <a:r>
              <a:rPr lang="fr-FR" i="0" dirty="0">
                <a:effectLst/>
                <a:latin typeface="-apple-system"/>
                <a:hlinkClick r:id="rId12"/>
              </a:rPr>
              <a:t>Birmingham Business School</a:t>
            </a:r>
            <a:r>
              <a:rPr lang="fr-FR" b="0" i="0" dirty="0">
                <a:effectLst/>
                <a:latin typeface="-apple-system"/>
              </a:rPr>
              <a:t>, </a:t>
            </a:r>
            <a:r>
              <a:rPr lang="fr-FR" b="0" i="0" dirty="0" err="1">
                <a:effectLst/>
                <a:latin typeface="-apple-system"/>
              </a:rPr>
              <a:t>University</a:t>
            </a:r>
            <a:r>
              <a:rPr lang="fr-FR" b="0" i="0" dirty="0">
                <a:effectLst/>
                <a:latin typeface="-apple-system"/>
              </a:rPr>
              <a:t> of Birmingham), </a:t>
            </a:r>
            <a:r>
              <a:rPr lang="fr-FR" i="0" dirty="0">
                <a:effectLst/>
                <a:latin typeface="-apple-system"/>
                <a:hlinkClick r:id="rId13"/>
              </a:rPr>
              <a:t>Daniel Prokop</a:t>
            </a:r>
            <a:r>
              <a:rPr lang="fr-FR" b="0" i="0" dirty="0">
                <a:effectLst/>
                <a:latin typeface="-apple-system"/>
              </a:rPr>
              <a:t> (Cardiff </a:t>
            </a:r>
            <a:r>
              <a:rPr lang="fr-FR" b="0" i="0" dirty="0" err="1">
                <a:effectLst/>
                <a:latin typeface="-apple-system"/>
              </a:rPr>
              <a:t>University</a:t>
            </a:r>
            <a:r>
              <a:rPr lang="fr-FR" b="0" i="0" dirty="0">
                <a:effectLst/>
                <a:latin typeface="-apple-system"/>
              </a:rPr>
              <a:t> / </a:t>
            </a:r>
            <a:r>
              <a:rPr lang="fr-FR" b="0" i="0" dirty="0" err="1">
                <a:effectLst/>
                <a:latin typeface="-apple-system"/>
              </a:rPr>
              <a:t>Prifysgol</a:t>
            </a:r>
            <a:r>
              <a:rPr lang="fr-FR" b="0" i="0" dirty="0">
                <a:effectLst/>
                <a:latin typeface="-apple-system"/>
              </a:rPr>
              <a:t> </a:t>
            </a:r>
            <a:r>
              <a:rPr lang="fr-FR" b="0" i="0" dirty="0" err="1">
                <a:effectLst/>
                <a:latin typeface="-apple-system"/>
              </a:rPr>
              <a:t>Caerdyd</a:t>
            </a:r>
            <a:r>
              <a:rPr lang="fr-FR" b="0" i="0" dirty="0">
                <a:effectLst/>
                <a:latin typeface="-apple-system"/>
              </a:rPr>
              <a:t>), </a:t>
            </a:r>
            <a:r>
              <a:rPr lang="fr-FR" i="0" dirty="0">
                <a:effectLst/>
                <a:latin typeface="-apple-system"/>
                <a:hlinkClick r:id="rId14"/>
              </a:rPr>
              <a:t>Christina Theodoraki</a:t>
            </a:r>
            <a:r>
              <a:rPr lang="fr-FR" b="0" i="0" dirty="0">
                <a:effectLst/>
                <a:latin typeface="-apple-system"/>
              </a:rPr>
              <a:t> (</a:t>
            </a:r>
            <a:r>
              <a:rPr lang="fr-FR" i="0" dirty="0">
                <a:effectLst/>
                <a:latin typeface="-apple-system"/>
                <a:hlinkClick r:id="rId15"/>
              </a:rPr>
              <a:t>TBS Education</a:t>
            </a:r>
            <a:r>
              <a:rPr lang="fr-FR" b="0" i="0" dirty="0">
                <a:effectLst/>
                <a:latin typeface="-apple-system"/>
              </a:rPr>
              <a:t>), </a:t>
            </a:r>
            <a:r>
              <a:rPr lang="fr-FR" i="0" dirty="0">
                <a:effectLst/>
                <a:latin typeface="-apple-system"/>
                <a:hlinkClick r:id="rId16"/>
              </a:rPr>
              <a:t>Piers Thompson</a:t>
            </a:r>
            <a:r>
              <a:rPr lang="fr-FR" b="0" i="0" dirty="0">
                <a:effectLst/>
                <a:latin typeface="-apple-system"/>
              </a:rPr>
              <a:t> (</a:t>
            </a:r>
            <a:r>
              <a:rPr lang="fr-FR" i="0" dirty="0">
                <a:effectLst/>
                <a:latin typeface="-apple-system"/>
                <a:hlinkClick r:id="rId17"/>
              </a:rPr>
              <a:t>Nottingham Business School, Nottingham Trent </a:t>
            </a:r>
            <a:r>
              <a:rPr lang="fr-FR" i="0" dirty="0" err="1">
                <a:effectLst/>
                <a:latin typeface="-apple-system"/>
                <a:hlinkClick r:id="rId17"/>
              </a:rPr>
              <a:t>University</a:t>
            </a:r>
            <a:r>
              <a:rPr lang="fr-FR" b="0" i="0" dirty="0">
                <a:effectLst/>
                <a:latin typeface="-apple-system"/>
              </a:rPr>
              <a:t>)</a:t>
            </a:r>
            <a:endParaRPr lang="fr-FR" dirty="0"/>
          </a:p>
        </p:txBody>
      </p:sp>
    </p:spTree>
    <p:extLst>
      <p:ext uri="{BB962C8B-B14F-4D97-AF65-F5344CB8AC3E}">
        <p14:creationId xmlns:p14="http://schemas.microsoft.com/office/powerpoint/2010/main" val="16092357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9312903" y="3083081"/>
            <a:ext cx="1224136" cy="1200329"/>
          </a:xfrm>
          <a:prstGeom prst="rect">
            <a:avLst/>
          </a:prstGeom>
          <a:noFill/>
        </p:spPr>
        <p:txBody>
          <a:bodyPr wrap="square" lIns="91440" tIns="45720" rIns="91440" bIns="45720">
            <a:spAutoFit/>
          </a:bodyPr>
          <a:lstStyle/>
          <a:p>
            <a:pPr algn="ctr"/>
            <a:r>
              <a:rPr lang="fr-FR" sz="7200" b="1" spc="50" dirty="0">
                <a:ln w="9525" cmpd="sng">
                  <a:solidFill>
                    <a:srgbClr val="EB4E5F"/>
                  </a:solidFill>
                  <a:prstDash val="solid"/>
                </a:ln>
                <a:solidFill>
                  <a:srgbClr val="70AD47">
                    <a:tint val="1000"/>
                  </a:srgbClr>
                </a:solidFill>
                <a:effectLst>
                  <a:glow rad="38100">
                    <a:schemeClr val="accent1">
                      <a:alpha val="40000"/>
                    </a:schemeClr>
                  </a:glow>
                </a:effectLst>
              </a:rPr>
              <a:t>2</a:t>
            </a:r>
          </a:p>
        </p:txBody>
      </p:sp>
      <p:sp>
        <p:nvSpPr>
          <p:cNvPr id="31" name="Rectangle 30"/>
          <p:cNvSpPr/>
          <p:nvPr/>
        </p:nvSpPr>
        <p:spPr>
          <a:xfrm>
            <a:off x="1028272" y="1396779"/>
            <a:ext cx="5874658" cy="461665"/>
          </a:xfrm>
          <a:prstGeom prst="rect">
            <a:avLst/>
          </a:prstGeom>
        </p:spPr>
        <p:txBody>
          <a:bodyPr wrap="square">
            <a:spAutoFit/>
          </a:bodyPr>
          <a:lstStyle/>
          <a:p>
            <a:r>
              <a:rPr lang="en-US" sz="2400" b="1" dirty="0">
                <a:solidFill>
                  <a:srgbClr val="EB4E5F"/>
                </a:solidFill>
              </a:rPr>
              <a:t>Everyone is using this</a:t>
            </a:r>
            <a:endParaRPr lang="fr-FR" sz="2400" b="1" dirty="0">
              <a:solidFill>
                <a:srgbClr val="EB4E5F"/>
              </a:solidFill>
            </a:endParaRPr>
          </a:p>
        </p:txBody>
      </p:sp>
      <p:sp>
        <p:nvSpPr>
          <p:cNvPr id="32" name="Rectangle 31"/>
          <p:cNvSpPr/>
          <p:nvPr/>
        </p:nvSpPr>
        <p:spPr>
          <a:xfrm>
            <a:off x="208953" y="5387586"/>
            <a:ext cx="1224136" cy="1200329"/>
          </a:xfrm>
          <a:prstGeom prst="rect">
            <a:avLst/>
          </a:prstGeom>
          <a:noFill/>
        </p:spPr>
        <p:txBody>
          <a:bodyPr wrap="square" lIns="91440" tIns="45720" rIns="91440" bIns="45720">
            <a:spAutoFit/>
          </a:bodyPr>
          <a:lstStyle/>
          <a:p>
            <a:pPr algn="ctr"/>
            <a:r>
              <a:rPr lang="fr-FR" sz="7200" b="1" spc="50" dirty="0">
                <a:ln w="9525" cmpd="sng">
                  <a:solidFill>
                    <a:srgbClr val="EB4E5F"/>
                  </a:solidFill>
                  <a:prstDash val="solid"/>
                </a:ln>
                <a:solidFill>
                  <a:srgbClr val="70AD47">
                    <a:tint val="1000"/>
                  </a:srgbClr>
                </a:solidFill>
                <a:effectLst>
                  <a:glow rad="38100">
                    <a:schemeClr val="accent1">
                      <a:alpha val="40000"/>
                    </a:schemeClr>
                  </a:glow>
                </a:effectLst>
              </a:rPr>
              <a:t>3</a:t>
            </a:r>
          </a:p>
        </p:txBody>
      </p:sp>
      <p:sp>
        <p:nvSpPr>
          <p:cNvPr id="36" name="Rectangle 35"/>
          <p:cNvSpPr/>
          <p:nvPr/>
        </p:nvSpPr>
        <p:spPr>
          <a:xfrm>
            <a:off x="1118582" y="5730481"/>
            <a:ext cx="5511574" cy="461665"/>
          </a:xfrm>
          <a:prstGeom prst="rect">
            <a:avLst/>
          </a:prstGeom>
        </p:spPr>
        <p:txBody>
          <a:bodyPr wrap="square">
            <a:spAutoFit/>
          </a:bodyPr>
          <a:lstStyle/>
          <a:p>
            <a:r>
              <a:rPr lang="en-US" sz="2400" b="1" dirty="0">
                <a:solidFill>
                  <a:srgbClr val="EB4E5F"/>
                </a:solidFill>
              </a:rPr>
              <a:t>Different directions of development</a:t>
            </a:r>
            <a:endParaRPr lang="fr-FR" sz="2400" b="1" dirty="0">
              <a:solidFill>
                <a:srgbClr val="EB4E5F"/>
              </a:solidFill>
            </a:endParaRPr>
          </a:p>
        </p:txBody>
      </p:sp>
      <p:sp>
        <p:nvSpPr>
          <p:cNvPr id="37" name="ZoneTexte 36"/>
          <p:cNvSpPr txBox="1"/>
          <p:nvPr/>
        </p:nvSpPr>
        <p:spPr>
          <a:xfrm>
            <a:off x="428083" y="244808"/>
            <a:ext cx="9585906" cy="553998"/>
          </a:xfrm>
          <a:prstGeom prst="rect">
            <a:avLst/>
          </a:prstGeom>
          <a:noFill/>
        </p:spPr>
        <p:txBody>
          <a:bodyPr wrap="square" rtlCol="0">
            <a:spAutoFit/>
          </a:bodyPr>
          <a:lstStyle/>
          <a:p>
            <a:r>
              <a:rPr lang="fr-FR" sz="3000" b="1" dirty="0" err="1">
                <a:solidFill>
                  <a:srgbClr val="EA4E5F"/>
                </a:solidFill>
              </a:rPr>
              <a:t>Why</a:t>
            </a:r>
            <a:r>
              <a:rPr lang="fr-FR" sz="3000" b="1" dirty="0">
                <a:solidFill>
                  <a:srgbClr val="EA4E5F"/>
                </a:solidFill>
              </a:rPr>
              <a:t> </a:t>
            </a:r>
            <a:r>
              <a:rPr lang="fr-FR" sz="3000" b="1" dirty="0" err="1">
                <a:solidFill>
                  <a:srgbClr val="EA4E5F"/>
                </a:solidFill>
              </a:rPr>
              <a:t>this</a:t>
            </a:r>
            <a:r>
              <a:rPr lang="fr-FR" sz="3000" b="1" dirty="0">
                <a:solidFill>
                  <a:srgbClr val="EA4E5F"/>
                </a:solidFill>
              </a:rPr>
              <a:t> topic?</a:t>
            </a:r>
          </a:p>
        </p:txBody>
      </p:sp>
      <p:sp>
        <p:nvSpPr>
          <p:cNvPr id="20" name="Rectangle 19">
            <a:extLst>
              <a:ext uri="{FF2B5EF4-FFF2-40B4-BE49-F238E27FC236}">
                <a16:creationId xmlns:a16="http://schemas.microsoft.com/office/drawing/2014/main" id="{A78AA10F-EB3A-4151-A164-6FFF6AFFE534}"/>
              </a:ext>
            </a:extLst>
          </p:cNvPr>
          <p:cNvSpPr/>
          <p:nvPr/>
        </p:nvSpPr>
        <p:spPr>
          <a:xfrm>
            <a:off x="208953" y="1049225"/>
            <a:ext cx="1224136" cy="1200329"/>
          </a:xfrm>
          <a:prstGeom prst="rect">
            <a:avLst/>
          </a:prstGeom>
          <a:noFill/>
        </p:spPr>
        <p:txBody>
          <a:bodyPr wrap="square" lIns="91440" tIns="45720" rIns="91440" bIns="45720">
            <a:spAutoFit/>
          </a:bodyPr>
          <a:lstStyle/>
          <a:p>
            <a:pPr algn="ctr"/>
            <a:r>
              <a:rPr lang="fr-FR" sz="7200" b="1" spc="50" dirty="0">
                <a:ln w="9525" cmpd="sng">
                  <a:solidFill>
                    <a:srgbClr val="EB4E5F"/>
                  </a:solidFill>
                  <a:prstDash val="solid"/>
                </a:ln>
                <a:solidFill>
                  <a:srgbClr val="70AD47">
                    <a:tint val="1000"/>
                  </a:srgbClr>
                </a:solidFill>
                <a:effectLst>
                  <a:glow rad="38100">
                    <a:schemeClr val="accent1">
                      <a:alpha val="40000"/>
                    </a:schemeClr>
                  </a:glow>
                </a:effectLst>
              </a:rPr>
              <a:t>1</a:t>
            </a:r>
          </a:p>
        </p:txBody>
      </p:sp>
      <p:sp>
        <p:nvSpPr>
          <p:cNvPr id="22" name="Rectangle 21">
            <a:extLst>
              <a:ext uri="{FF2B5EF4-FFF2-40B4-BE49-F238E27FC236}">
                <a16:creationId xmlns:a16="http://schemas.microsoft.com/office/drawing/2014/main" id="{B8F10380-F9B8-481E-8F3A-22E1466FBA09}"/>
              </a:ext>
            </a:extLst>
          </p:cNvPr>
          <p:cNvSpPr/>
          <p:nvPr/>
        </p:nvSpPr>
        <p:spPr>
          <a:xfrm>
            <a:off x="4064943" y="3484191"/>
            <a:ext cx="5675974" cy="461665"/>
          </a:xfrm>
          <a:prstGeom prst="rect">
            <a:avLst/>
          </a:prstGeom>
        </p:spPr>
        <p:txBody>
          <a:bodyPr wrap="square">
            <a:spAutoFit/>
          </a:bodyPr>
          <a:lstStyle/>
          <a:p>
            <a:r>
              <a:rPr lang="en-US" sz="2400" b="1" dirty="0">
                <a:solidFill>
                  <a:srgbClr val="EB4E5F"/>
                </a:solidFill>
              </a:rPr>
              <a:t>Multitude of terms and definitions</a:t>
            </a:r>
            <a:endParaRPr lang="fr-FR" sz="2400" b="1" dirty="0">
              <a:solidFill>
                <a:srgbClr val="EB4E5F"/>
              </a:solidFill>
            </a:endParaRPr>
          </a:p>
        </p:txBody>
      </p:sp>
      <p:pic>
        <p:nvPicPr>
          <p:cNvPr id="2" name="Image 1">
            <a:extLst>
              <a:ext uri="{FF2B5EF4-FFF2-40B4-BE49-F238E27FC236}">
                <a16:creationId xmlns:a16="http://schemas.microsoft.com/office/drawing/2014/main" id="{79C595A6-B205-4AE3-B922-6C717000C5AC}"/>
              </a:ext>
            </a:extLst>
          </p:cNvPr>
          <p:cNvPicPr>
            <a:picLocks noChangeAspect="1"/>
          </p:cNvPicPr>
          <p:nvPr/>
        </p:nvPicPr>
        <p:blipFill>
          <a:blip r:embed="rId3"/>
          <a:stretch>
            <a:fillRect/>
          </a:stretch>
        </p:blipFill>
        <p:spPr>
          <a:xfrm>
            <a:off x="906996" y="2581769"/>
            <a:ext cx="2967373" cy="2473602"/>
          </a:xfrm>
          <a:prstGeom prst="rect">
            <a:avLst/>
          </a:prstGeom>
        </p:spPr>
      </p:pic>
      <p:pic>
        <p:nvPicPr>
          <p:cNvPr id="3074" name="Picture 2" descr="Résultat de recherche d'images pour &quot;everyone talking&quot;">
            <a:extLst>
              <a:ext uri="{FF2B5EF4-FFF2-40B4-BE49-F238E27FC236}">
                <a16:creationId xmlns:a16="http://schemas.microsoft.com/office/drawing/2014/main" id="{5B9CD604-7BF9-4FA5-902E-55D4C34868E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772060" y="1037795"/>
            <a:ext cx="3764979" cy="188249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6A949F6-0A5B-4ABC-A67C-1A7847160540}"/>
              </a:ext>
            </a:extLst>
          </p:cNvPr>
          <p:cNvSpPr/>
          <p:nvPr/>
        </p:nvSpPr>
        <p:spPr>
          <a:xfrm rot="811019">
            <a:off x="8519268" y="1254875"/>
            <a:ext cx="1899879" cy="400110"/>
          </a:xfrm>
          <a:prstGeom prst="rect">
            <a:avLst/>
          </a:prstGeom>
        </p:spPr>
        <p:txBody>
          <a:bodyPr wrap="none">
            <a:spAutoFit/>
          </a:bodyPr>
          <a:lstStyle/>
          <a:p>
            <a:r>
              <a:rPr lang="en-US" sz="2000" b="1" dirty="0">
                <a:solidFill>
                  <a:srgbClr val="EB4E5F"/>
                </a:solidFill>
                <a:latin typeface="Anonymous" panose="02000409000000000000" pitchFamily="49" charset="0"/>
              </a:rPr>
              <a:t>ecosystems</a:t>
            </a:r>
            <a:endParaRPr lang="fr-FR" sz="2000" dirty="0">
              <a:latin typeface="Anonymous" panose="02000409000000000000" pitchFamily="49" charset="0"/>
            </a:endParaRPr>
          </a:p>
        </p:txBody>
      </p:sp>
      <p:grpSp>
        <p:nvGrpSpPr>
          <p:cNvPr id="9" name="Groupe 8">
            <a:extLst>
              <a:ext uri="{FF2B5EF4-FFF2-40B4-BE49-F238E27FC236}">
                <a16:creationId xmlns:a16="http://schemas.microsoft.com/office/drawing/2014/main" id="{4F73D077-CE2C-417B-9789-8E5DB997EB3B}"/>
              </a:ext>
            </a:extLst>
          </p:cNvPr>
          <p:cNvGrpSpPr/>
          <p:nvPr/>
        </p:nvGrpSpPr>
        <p:grpSpPr>
          <a:xfrm>
            <a:off x="7271134" y="4283411"/>
            <a:ext cx="2742855" cy="2559625"/>
            <a:chOff x="7282027" y="3877907"/>
            <a:chExt cx="2875965" cy="2965129"/>
          </a:xfrm>
        </p:grpSpPr>
        <p:pic>
          <p:nvPicPr>
            <p:cNvPr id="5" name="Image 4" descr="Une image contenant ciel, extérieur, nuages, nuageux&#10;&#10;Description générée automatiquement">
              <a:extLst>
                <a:ext uri="{FF2B5EF4-FFF2-40B4-BE49-F238E27FC236}">
                  <a16:creationId xmlns:a16="http://schemas.microsoft.com/office/drawing/2014/main" id="{8E406474-533E-4B78-BC6B-11D4A8F18C5D}"/>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94" t="2845" r="31355"/>
            <a:stretch/>
          </p:blipFill>
          <p:spPr>
            <a:xfrm>
              <a:off x="7282027" y="3877907"/>
              <a:ext cx="2875965" cy="2965129"/>
            </a:xfrm>
            <a:prstGeom prst="rect">
              <a:avLst/>
            </a:prstGeom>
          </p:spPr>
        </p:pic>
        <p:sp>
          <p:nvSpPr>
            <p:cNvPr id="23" name="Rectangle 22">
              <a:extLst>
                <a:ext uri="{FF2B5EF4-FFF2-40B4-BE49-F238E27FC236}">
                  <a16:creationId xmlns:a16="http://schemas.microsoft.com/office/drawing/2014/main" id="{537D959B-45EF-4A7C-BCAB-03F714B985F1}"/>
                </a:ext>
              </a:extLst>
            </p:cNvPr>
            <p:cNvSpPr/>
            <p:nvPr/>
          </p:nvSpPr>
          <p:spPr>
            <a:xfrm>
              <a:off x="8687600" y="5186244"/>
              <a:ext cx="998730" cy="303055"/>
            </a:xfrm>
            <a:prstGeom prst="rect">
              <a:avLst/>
            </a:prstGeom>
          </p:spPr>
          <p:txBody>
            <a:bodyPr wrap="none">
              <a:spAutoFit/>
            </a:bodyPr>
            <a:lstStyle/>
            <a:p>
              <a:r>
                <a:rPr lang="en-US" sz="1100" dirty="0">
                  <a:solidFill>
                    <a:schemeClr val="bg1"/>
                  </a:solidFill>
                  <a:latin typeface="Arial" panose="020B0604020202020204" pitchFamily="34" charset="0"/>
                  <a:cs typeface="Arial" panose="020B0604020202020204" pitchFamily="34" charset="0"/>
                </a:rPr>
                <a:t>Governance</a:t>
              </a:r>
              <a:endParaRPr lang="fr-FR" sz="1100" dirty="0">
                <a:solidFill>
                  <a:schemeClr val="bg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B76D90DB-4A04-42F6-ACBA-D5ADD541BD0B}"/>
                </a:ext>
              </a:extLst>
            </p:cNvPr>
            <p:cNvSpPr/>
            <p:nvPr/>
          </p:nvSpPr>
          <p:spPr>
            <a:xfrm rot="600213">
              <a:off x="8652686" y="6052073"/>
              <a:ext cx="833883" cy="261610"/>
            </a:xfrm>
            <a:prstGeom prst="rect">
              <a:avLst/>
            </a:prstGeom>
          </p:spPr>
          <p:txBody>
            <a:bodyPr wrap="none">
              <a:spAutoFit/>
            </a:bodyPr>
            <a:lstStyle/>
            <a:p>
              <a:r>
                <a:rPr lang="en-US" sz="1050" dirty="0">
                  <a:solidFill>
                    <a:schemeClr val="bg1"/>
                  </a:solidFill>
                  <a:latin typeface="Arial" panose="020B0604020202020204" pitchFamily="34" charset="0"/>
                  <a:cs typeface="Arial" panose="020B0604020202020204" pitchFamily="34" charset="0"/>
                </a:rPr>
                <a:t>Bottom-up</a:t>
              </a:r>
              <a:endParaRPr lang="fr-FR" sz="1050" dirty="0">
                <a:solidFill>
                  <a:schemeClr val="bg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4E1D7406-C695-46B0-B192-F44609D4A961}"/>
                </a:ext>
              </a:extLst>
            </p:cNvPr>
            <p:cNvSpPr/>
            <p:nvPr/>
          </p:nvSpPr>
          <p:spPr>
            <a:xfrm rot="1134630">
              <a:off x="8014257" y="4522622"/>
              <a:ext cx="785793" cy="253916"/>
            </a:xfrm>
            <a:prstGeom prst="rect">
              <a:avLst/>
            </a:prstGeom>
          </p:spPr>
          <p:txBody>
            <a:bodyPr wrap="none">
              <a:spAutoFit/>
            </a:bodyPr>
            <a:lstStyle/>
            <a:p>
              <a:r>
                <a:rPr lang="en-US" sz="1050" dirty="0">
                  <a:solidFill>
                    <a:schemeClr val="bg1"/>
                  </a:solidFill>
                  <a:latin typeface="Arial" panose="020B0604020202020204" pitchFamily="34" charset="0"/>
                  <a:cs typeface="Arial" panose="020B0604020202020204" pitchFamily="34" charset="0"/>
                </a:rPr>
                <a:t>Top-down</a:t>
              </a:r>
              <a:endParaRPr lang="fr-FR" sz="1050" dirty="0">
                <a:solidFill>
                  <a:schemeClr val="bg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31205512-7517-4B85-AFA7-DE782FE37955}"/>
                </a:ext>
              </a:extLst>
            </p:cNvPr>
            <p:cNvSpPr/>
            <p:nvPr/>
          </p:nvSpPr>
          <p:spPr>
            <a:xfrm rot="603235">
              <a:off x="7849743" y="4252921"/>
              <a:ext cx="809837" cy="253916"/>
            </a:xfrm>
            <a:prstGeom prst="rect">
              <a:avLst/>
            </a:prstGeom>
          </p:spPr>
          <p:txBody>
            <a:bodyPr wrap="none">
              <a:spAutoFit/>
            </a:bodyPr>
            <a:lstStyle/>
            <a:p>
              <a:r>
                <a:rPr lang="en-US" sz="1050" dirty="0">
                  <a:solidFill>
                    <a:schemeClr val="bg1"/>
                  </a:solidFill>
                  <a:latin typeface="Arial" panose="020B0604020202020204" pitchFamily="34" charset="0"/>
                  <a:cs typeface="Arial" panose="020B0604020202020204" pitchFamily="34" charset="0"/>
                </a:rPr>
                <a:t>Resilience</a:t>
              </a:r>
              <a:endParaRPr lang="fr-FR" sz="1050" dirty="0">
                <a:solidFill>
                  <a:schemeClr val="bg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B16D20A3-5D1C-4FFC-A7FE-12742C464D8B}"/>
                </a:ext>
              </a:extLst>
            </p:cNvPr>
            <p:cNvSpPr/>
            <p:nvPr/>
          </p:nvSpPr>
          <p:spPr>
            <a:xfrm>
              <a:off x="7838190" y="5451040"/>
              <a:ext cx="777778" cy="253916"/>
            </a:xfrm>
            <a:prstGeom prst="rect">
              <a:avLst/>
            </a:prstGeom>
          </p:spPr>
          <p:txBody>
            <a:bodyPr wrap="none">
              <a:spAutoFit/>
            </a:bodyPr>
            <a:lstStyle/>
            <a:p>
              <a:r>
                <a:rPr lang="en-US" sz="1050" dirty="0">
                  <a:solidFill>
                    <a:schemeClr val="bg1"/>
                  </a:solidFill>
                  <a:latin typeface="Arial" panose="020B0604020202020204" pitchFamily="34" charset="0"/>
                  <a:cs typeface="Arial" panose="020B0604020202020204" pitchFamily="34" charset="0"/>
                </a:rPr>
                <a:t>Measures</a:t>
              </a:r>
              <a:endParaRPr lang="fr-FR" sz="1050" dirty="0">
                <a:solidFill>
                  <a:schemeClr val="bg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B4433A2B-B9B2-4C63-9A60-8AE092333288}"/>
                </a:ext>
              </a:extLst>
            </p:cNvPr>
            <p:cNvSpPr/>
            <p:nvPr/>
          </p:nvSpPr>
          <p:spPr>
            <a:xfrm rot="20891147">
              <a:off x="8675375" y="4828576"/>
              <a:ext cx="635110" cy="253916"/>
            </a:xfrm>
            <a:prstGeom prst="rect">
              <a:avLst/>
            </a:prstGeom>
          </p:spPr>
          <p:txBody>
            <a:bodyPr wrap="none">
              <a:spAutoFit/>
            </a:bodyPr>
            <a:lstStyle/>
            <a:p>
              <a:r>
                <a:rPr lang="en-US" sz="1050" dirty="0">
                  <a:solidFill>
                    <a:schemeClr val="bg1"/>
                  </a:solidFill>
                  <a:latin typeface="Arial" panose="020B0604020202020204" pitchFamily="34" charset="0"/>
                  <a:cs typeface="Arial" panose="020B0604020202020204" pitchFamily="34" charset="0"/>
                </a:rPr>
                <a:t>Female</a:t>
              </a:r>
              <a:endParaRPr lang="fr-FR" sz="1050" dirty="0">
                <a:solidFill>
                  <a:schemeClr val="bg1"/>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0060D8A3-5057-4AE5-95C7-6CB12EBE8085}"/>
                </a:ext>
              </a:extLst>
            </p:cNvPr>
            <p:cNvSpPr/>
            <p:nvPr/>
          </p:nvSpPr>
          <p:spPr>
            <a:xfrm rot="573340">
              <a:off x="8169397" y="5711341"/>
              <a:ext cx="561372" cy="253916"/>
            </a:xfrm>
            <a:prstGeom prst="rect">
              <a:avLst/>
            </a:prstGeom>
          </p:spPr>
          <p:txBody>
            <a:bodyPr wrap="none">
              <a:spAutoFit/>
            </a:bodyPr>
            <a:lstStyle/>
            <a:p>
              <a:r>
                <a:rPr lang="en-US" sz="1050" dirty="0">
                  <a:solidFill>
                    <a:schemeClr val="bg1"/>
                  </a:solidFill>
                  <a:latin typeface="Arial" panose="020B0604020202020204" pitchFamily="34" charset="0"/>
                  <a:cs typeface="Arial" panose="020B0604020202020204" pitchFamily="34" charset="0"/>
                </a:rPr>
                <a:t>Digital</a:t>
              </a:r>
              <a:endParaRPr lang="fr-FR" sz="1050" dirty="0">
                <a:solidFill>
                  <a:schemeClr val="bg1"/>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F8A72E4A-9BB9-4C89-A8BF-C5E6BA0B7BBE}"/>
                </a:ext>
              </a:extLst>
            </p:cNvPr>
            <p:cNvSpPr/>
            <p:nvPr/>
          </p:nvSpPr>
          <p:spPr>
            <a:xfrm rot="754791">
              <a:off x="8708427" y="4181083"/>
              <a:ext cx="638316" cy="261610"/>
            </a:xfrm>
            <a:prstGeom prst="rect">
              <a:avLst/>
            </a:prstGeom>
          </p:spPr>
          <p:txBody>
            <a:bodyPr wrap="none">
              <a:spAutoFit/>
            </a:bodyPr>
            <a:lstStyle/>
            <a:p>
              <a:r>
                <a:rPr lang="en-US" sz="1100" dirty="0">
                  <a:solidFill>
                    <a:schemeClr val="bg1"/>
                  </a:solidFill>
                  <a:latin typeface="Arial" panose="020B0604020202020204" pitchFamily="34" charset="0"/>
                  <a:cs typeface="Arial" panose="020B0604020202020204" pitchFamily="34" charset="0"/>
                </a:rPr>
                <a:t>Growth</a:t>
              </a:r>
              <a:endParaRPr lang="fr-FR" sz="1100" dirty="0">
                <a:solidFill>
                  <a:schemeClr val="bg1"/>
                </a:solidFill>
                <a:latin typeface="Arial" panose="020B0604020202020204" pitchFamily="34" charset="0"/>
                <a:cs typeface="Arial" panose="020B0604020202020204" pitchFamily="34" charset="0"/>
              </a:endParaRPr>
            </a:p>
          </p:txBody>
        </p:sp>
      </p:grpSp>
      <p:pic>
        <p:nvPicPr>
          <p:cNvPr id="34" name="Image 33">
            <a:extLst>
              <a:ext uri="{FF2B5EF4-FFF2-40B4-BE49-F238E27FC236}">
                <a16:creationId xmlns:a16="http://schemas.microsoft.com/office/drawing/2014/main" id="{A96E49B2-07CD-43D6-B295-9036E297F08C}"/>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330780" y="1038044"/>
            <a:ext cx="1607449" cy="1342220"/>
          </a:xfrm>
          <a:prstGeom prst="rect">
            <a:avLst/>
          </a:prstGeom>
        </p:spPr>
      </p:pic>
      <p:pic>
        <p:nvPicPr>
          <p:cNvPr id="35" name="Image 34">
            <a:extLst>
              <a:ext uri="{FF2B5EF4-FFF2-40B4-BE49-F238E27FC236}">
                <a16:creationId xmlns:a16="http://schemas.microsoft.com/office/drawing/2014/main" id="{EB4E4481-9F2A-4541-B6EB-6A81FB6D695C}"/>
              </a:ext>
            </a:extLst>
          </p:cNvPr>
          <p:cNvPicPr>
            <a:picLocks noChangeAspect="1"/>
          </p:cNvPicPr>
          <p:nvPr/>
        </p:nvPicPr>
        <p:blipFill>
          <a:blip r:embed="rId9" cstate="hq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975998" y="3214350"/>
            <a:ext cx="665842" cy="665842"/>
          </a:xfrm>
          <a:prstGeom prst="rect">
            <a:avLst/>
          </a:prstGeom>
        </p:spPr>
      </p:pic>
    </p:spTree>
    <p:extLst>
      <p:ext uri="{BB962C8B-B14F-4D97-AF65-F5344CB8AC3E}">
        <p14:creationId xmlns:p14="http://schemas.microsoft.com/office/powerpoint/2010/main" val="24518757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ZoneTexte 39">
            <a:extLst>
              <a:ext uri="{FF2B5EF4-FFF2-40B4-BE49-F238E27FC236}">
                <a16:creationId xmlns:a16="http://schemas.microsoft.com/office/drawing/2014/main" id="{B688ABE9-FF3B-48D2-A277-9768A8716F3D}"/>
              </a:ext>
            </a:extLst>
          </p:cNvPr>
          <p:cNvSpPr txBox="1"/>
          <p:nvPr/>
        </p:nvSpPr>
        <p:spPr>
          <a:xfrm>
            <a:off x="415571" y="240039"/>
            <a:ext cx="6408712" cy="553998"/>
          </a:xfrm>
          <a:prstGeom prst="rect">
            <a:avLst/>
          </a:prstGeom>
          <a:noFill/>
        </p:spPr>
        <p:txBody>
          <a:bodyPr wrap="square" rtlCol="0">
            <a:spAutoFit/>
          </a:bodyPr>
          <a:lstStyle/>
          <a:p>
            <a:r>
              <a:rPr lang="fr-FR" sz="3000" b="1" dirty="0">
                <a:solidFill>
                  <a:srgbClr val="EA4E5F"/>
                </a:solidFill>
              </a:rPr>
              <a:t>To go </a:t>
            </a:r>
            <a:r>
              <a:rPr lang="fr-FR" sz="3000" b="1" dirty="0" err="1">
                <a:solidFill>
                  <a:srgbClr val="EA4E5F"/>
                </a:solidFill>
              </a:rPr>
              <a:t>further</a:t>
            </a:r>
            <a:r>
              <a:rPr lang="fr-FR" sz="3000" b="1" dirty="0">
                <a:solidFill>
                  <a:srgbClr val="EA4E5F"/>
                </a:solidFill>
              </a:rPr>
              <a:t> ...</a:t>
            </a:r>
          </a:p>
        </p:txBody>
      </p:sp>
      <p:sp>
        <p:nvSpPr>
          <p:cNvPr id="20" name="Marcador de contenido 2">
            <a:extLst>
              <a:ext uri="{FF2B5EF4-FFF2-40B4-BE49-F238E27FC236}">
                <a16:creationId xmlns:a16="http://schemas.microsoft.com/office/drawing/2014/main" id="{23D93302-EB58-4642-B92B-E92C1D4224AE}"/>
              </a:ext>
            </a:extLst>
          </p:cNvPr>
          <p:cNvSpPr>
            <a:spLocks noGrp="1"/>
          </p:cNvSpPr>
          <p:nvPr>
            <p:ph idx="1"/>
          </p:nvPr>
        </p:nvSpPr>
        <p:spPr>
          <a:xfrm>
            <a:off x="1142315" y="911483"/>
            <a:ext cx="10830019" cy="6086846"/>
          </a:xfrm>
        </p:spPr>
        <p:txBody>
          <a:bodyPr>
            <a:normAutofit fontScale="92500" lnSpcReduction="20000"/>
          </a:bodyPr>
          <a:lstStyle/>
          <a:p>
            <a:pPr marL="174625" indent="-174625" algn="just">
              <a:lnSpc>
                <a:spcPct val="170000"/>
              </a:lnSpc>
              <a:spcAft>
                <a:spcPts val="2400"/>
              </a:spcAft>
              <a:buFont typeface="Arial" panose="020B0604020202020204" pitchFamily="34" charset="0"/>
              <a:buChar char="•"/>
              <a:tabLst>
                <a:tab pos="361950" algn="l"/>
              </a:tabLst>
              <a:defRPr/>
            </a:pPr>
            <a:r>
              <a:rPr lang="es-ES" sz="2000" b="0" dirty="0" err="1">
                <a:solidFill>
                  <a:schemeClr val="tx1"/>
                </a:solidFill>
                <a:latin typeface="Times New Roman" panose="02020603050405020304" pitchFamily="18" charset="0"/>
                <a:cs typeface="Times New Roman" panose="02020603050405020304" pitchFamily="18" charset="0"/>
              </a:rPr>
              <a:t>Understanding</a:t>
            </a:r>
            <a:r>
              <a:rPr lang="es-ES" sz="2000" b="0" dirty="0">
                <a:solidFill>
                  <a:schemeClr val="tx1"/>
                </a:solidFill>
                <a:latin typeface="Times New Roman" panose="02020603050405020304" pitchFamily="18" charset="0"/>
                <a:cs typeface="Times New Roman" panose="02020603050405020304" pitchFamily="18" charset="0"/>
              </a:rPr>
              <a:t> </a:t>
            </a:r>
            <a:r>
              <a:rPr lang="es-ES" sz="2000" b="0" dirty="0" err="1">
                <a:solidFill>
                  <a:schemeClr val="tx1"/>
                </a:solidFill>
                <a:latin typeface="Times New Roman" panose="02020603050405020304" pitchFamily="18" charset="0"/>
                <a:cs typeface="Times New Roman" panose="02020603050405020304" pitchFamily="18" charset="0"/>
              </a:rPr>
              <a:t>Entrepreneurial</a:t>
            </a:r>
            <a:r>
              <a:rPr lang="es-ES" sz="2000" b="0" dirty="0">
                <a:solidFill>
                  <a:schemeClr val="tx1"/>
                </a:solidFill>
                <a:latin typeface="Times New Roman" panose="02020603050405020304" pitchFamily="18" charset="0"/>
                <a:cs typeface="Times New Roman" panose="02020603050405020304" pitchFamily="18" charset="0"/>
              </a:rPr>
              <a:t> Ecosystems </a:t>
            </a:r>
            <a:r>
              <a:rPr lang="es-ES" sz="2000" dirty="0">
                <a:solidFill>
                  <a:schemeClr val="tx1"/>
                </a:solidFill>
                <a:latin typeface="Times New Roman" panose="02020603050405020304" pitchFamily="18" charset="0"/>
                <a:cs typeface="Times New Roman" panose="02020603050405020304" pitchFamily="18" charset="0"/>
              </a:rPr>
              <a:t>– </a:t>
            </a:r>
            <a:r>
              <a:rPr lang="es-ES" sz="2000" b="0" dirty="0" err="1">
                <a:solidFill>
                  <a:schemeClr val="tx1"/>
                </a:solidFill>
                <a:latin typeface="Times New Roman" panose="02020603050405020304" pitchFamily="18" charset="0"/>
                <a:cs typeface="Times New Roman" panose="02020603050405020304" pitchFamily="18" charset="0"/>
              </a:rPr>
              <a:t>Watch</a:t>
            </a:r>
            <a:r>
              <a:rPr lang="es-ES" sz="2000" b="0" dirty="0">
                <a:solidFill>
                  <a:schemeClr val="tx1"/>
                </a:solidFill>
                <a:latin typeface="Times New Roman" panose="02020603050405020304" pitchFamily="18" charset="0"/>
                <a:cs typeface="Times New Roman" panose="02020603050405020304" pitchFamily="18" charset="0"/>
              </a:rPr>
              <a:t> </a:t>
            </a:r>
            <a:r>
              <a:rPr lang="es-ES" sz="2000" b="0" dirty="0" err="1">
                <a:solidFill>
                  <a:schemeClr val="tx1"/>
                </a:solidFill>
                <a:latin typeface="Times New Roman" panose="02020603050405020304" pitchFamily="18" charset="0"/>
                <a:cs typeface="Times New Roman" panose="02020603050405020304" pitchFamily="18" charset="0"/>
              </a:rPr>
              <a:t>the</a:t>
            </a:r>
            <a:r>
              <a:rPr lang="es-ES" sz="2000" b="0" dirty="0">
                <a:solidFill>
                  <a:schemeClr val="tx1"/>
                </a:solidFill>
                <a:latin typeface="Times New Roman" panose="02020603050405020304" pitchFamily="18" charset="0"/>
                <a:cs typeface="Times New Roman" panose="02020603050405020304" pitchFamily="18" charset="0"/>
              </a:rPr>
              <a:t> video </a:t>
            </a:r>
            <a:r>
              <a:rPr lang="es-ES" sz="2000" dirty="0">
                <a:solidFill>
                  <a:schemeClr val="tx1"/>
                </a:solidFill>
                <a:latin typeface="Times New Roman" panose="02020603050405020304" pitchFamily="18" charset="0"/>
                <a:cs typeface="Times New Roman" panose="02020603050405020304" pitchFamily="18" charset="0"/>
                <a:hlinkClick r:id="rId3"/>
              </a:rPr>
              <a:t>HERE</a:t>
            </a:r>
            <a:endParaRPr lang="es-ES" sz="2000" dirty="0">
              <a:solidFill>
                <a:schemeClr val="tx1"/>
              </a:solidFill>
              <a:latin typeface="Times New Roman" panose="02020603050405020304" pitchFamily="18" charset="0"/>
              <a:cs typeface="Times New Roman" panose="02020603050405020304" pitchFamily="18" charset="0"/>
            </a:endParaRPr>
          </a:p>
          <a:p>
            <a:pPr marL="174625" indent="-174625" algn="just">
              <a:lnSpc>
                <a:spcPct val="170000"/>
              </a:lnSpc>
              <a:spcAft>
                <a:spcPts val="2400"/>
              </a:spcAft>
              <a:buFont typeface="Arial" panose="020B0604020202020204" pitchFamily="34" charset="0"/>
              <a:buChar char="•"/>
              <a:tabLst>
                <a:tab pos="361950" algn="l"/>
              </a:tabLst>
              <a:defRPr/>
            </a:pPr>
            <a:r>
              <a:rPr lang="en-US" sz="2000" b="0" dirty="0">
                <a:solidFill>
                  <a:schemeClr val="tx1"/>
                </a:solidFill>
                <a:latin typeface="Times New Roman" panose="02020603050405020304" pitchFamily="18" charset="0"/>
                <a:cs typeface="Times New Roman" panose="02020603050405020304" pitchFamily="18" charset="0"/>
              </a:rPr>
              <a:t>Entrepreneurial Ecosystems in Cities and Regions </a:t>
            </a:r>
            <a:r>
              <a:rPr lang="es-ES" sz="2000" dirty="0">
                <a:solidFill>
                  <a:schemeClr val="tx1"/>
                </a:solidFill>
                <a:latin typeface="Times New Roman" panose="02020603050405020304" pitchFamily="18" charset="0"/>
                <a:cs typeface="Times New Roman" panose="02020603050405020304" pitchFamily="18" charset="0"/>
              </a:rPr>
              <a:t>– </a:t>
            </a:r>
            <a:r>
              <a:rPr lang="es-ES" sz="2000" b="0" dirty="0" err="1">
                <a:solidFill>
                  <a:schemeClr val="tx1"/>
                </a:solidFill>
                <a:latin typeface="Times New Roman" panose="02020603050405020304" pitchFamily="18" charset="0"/>
                <a:cs typeface="Times New Roman" panose="02020603050405020304" pitchFamily="18" charset="0"/>
              </a:rPr>
              <a:t>Watch</a:t>
            </a:r>
            <a:r>
              <a:rPr lang="es-ES" sz="2000" b="0" dirty="0">
                <a:solidFill>
                  <a:schemeClr val="tx1"/>
                </a:solidFill>
                <a:latin typeface="Times New Roman" panose="02020603050405020304" pitchFamily="18" charset="0"/>
                <a:cs typeface="Times New Roman" panose="02020603050405020304" pitchFamily="18" charset="0"/>
              </a:rPr>
              <a:t> </a:t>
            </a:r>
            <a:r>
              <a:rPr lang="es-ES" sz="2000" b="0" dirty="0" err="1">
                <a:solidFill>
                  <a:schemeClr val="tx1"/>
                </a:solidFill>
                <a:latin typeface="Times New Roman" panose="02020603050405020304" pitchFamily="18" charset="0"/>
                <a:cs typeface="Times New Roman" panose="02020603050405020304" pitchFamily="18" charset="0"/>
              </a:rPr>
              <a:t>the</a:t>
            </a:r>
            <a:r>
              <a:rPr lang="es-ES" sz="2000" b="0" dirty="0">
                <a:solidFill>
                  <a:schemeClr val="tx1"/>
                </a:solidFill>
                <a:latin typeface="Times New Roman" panose="02020603050405020304" pitchFamily="18" charset="0"/>
                <a:cs typeface="Times New Roman" panose="02020603050405020304" pitchFamily="18" charset="0"/>
              </a:rPr>
              <a:t> video </a:t>
            </a:r>
            <a:r>
              <a:rPr lang="es-ES" sz="2000" dirty="0">
                <a:solidFill>
                  <a:schemeClr val="tx1"/>
                </a:solidFill>
                <a:latin typeface="Times New Roman" panose="02020603050405020304" pitchFamily="18" charset="0"/>
                <a:cs typeface="Times New Roman" panose="02020603050405020304" pitchFamily="18" charset="0"/>
                <a:hlinkClick r:id="rId4"/>
              </a:rPr>
              <a:t>HERE</a:t>
            </a:r>
            <a:endParaRPr lang="es-ES" sz="2000" dirty="0">
              <a:solidFill>
                <a:schemeClr val="tx1"/>
              </a:solidFill>
              <a:latin typeface="Times New Roman" panose="02020603050405020304" pitchFamily="18" charset="0"/>
              <a:cs typeface="Times New Roman" panose="02020603050405020304" pitchFamily="18" charset="0"/>
            </a:endParaRPr>
          </a:p>
          <a:p>
            <a:pPr marL="174625" indent="-174625" algn="just">
              <a:lnSpc>
                <a:spcPct val="170000"/>
              </a:lnSpc>
              <a:spcAft>
                <a:spcPts val="2400"/>
              </a:spcAft>
              <a:buFont typeface="Arial" panose="020B0604020202020204" pitchFamily="34" charset="0"/>
              <a:buChar char="•"/>
              <a:tabLst>
                <a:tab pos="361950" algn="l"/>
              </a:tabLst>
              <a:defRPr/>
            </a:pPr>
            <a:r>
              <a:rPr lang="en-US" sz="2000" b="0" dirty="0">
                <a:solidFill>
                  <a:schemeClr val="tx1"/>
                </a:solidFill>
                <a:latin typeface="Times New Roman" panose="02020603050405020304" pitchFamily="18" charset="0"/>
                <a:cs typeface="Times New Roman" panose="02020603050405020304" pitchFamily="18" charset="0"/>
              </a:rPr>
              <a:t>Entrepreneurial sourcing in the pre-incubation ecosystem, Critical perspectives on Entrepreneurial ecosystems, Cardiff University</a:t>
            </a:r>
            <a:r>
              <a:rPr lang="fr-FR" sz="2000" b="0" dirty="0">
                <a:solidFill>
                  <a:schemeClr val="tx1"/>
                </a:solidFill>
                <a:latin typeface="Times New Roman" panose="02020603050405020304" pitchFamily="18" charset="0"/>
                <a:cs typeface="Times New Roman" panose="02020603050405020304" pitchFamily="18" charset="0"/>
              </a:rPr>
              <a:t> </a:t>
            </a:r>
            <a:r>
              <a:rPr lang="es-ES" sz="2000" dirty="0">
                <a:solidFill>
                  <a:schemeClr val="tx1"/>
                </a:solidFill>
                <a:latin typeface="Times New Roman" panose="02020603050405020304" pitchFamily="18" charset="0"/>
                <a:cs typeface="Times New Roman" panose="02020603050405020304" pitchFamily="18" charset="0"/>
              </a:rPr>
              <a:t>– </a:t>
            </a:r>
            <a:r>
              <a:rPr lang="es-ES" sz="2000" b="0" dirty="0" err="1">
                <a:solidFill>
                  <a:schemeClr val="tx1"/>
                </a:solidFill>
                <a:latin typeface="Times New Roman" panose="02020603050405020304" pitchFamily="18" charset="0"/>
                <a:cs typeface="Times New Roman" panose="02020603050405020304" pitchFamily="18" charset="0"/>
              </a:rPr>
              <a:t>Watch</a:t>
            </a:r>
            <a:r>
              <a:rPr lang="es-ES" sz="2000" b="0" dirty="0">
                <a:solidFill>
                  <a:schemeClr val="tx1"/>
                </a:solidFill>
                <a:latin typeface="Times New Roman" panose="02020603050405020304" pitchFamily="18" charset="0"/>
                <a:cs typeface="Times New Roman" panose="02020603050405020304" pitchFamily="18" charset="0"/>
              </a:rPr>
              <a:t> </a:t>
            </a:r>
            <a:r>
              <a:rPr lang="es-ES" sz="2000" b="0" dirty="0" err="1">
                <a:solidFill>
                  <a:schemeClr val="tx1"/>
                </a:solidFill>
                <a:latin typeface="Times New Roman" panose="02020603050405020304" pitchFamily="18" charset="0"/>
                <a:cs typeface="Times New Roman" panose="02020603050405020304" pitchFamily="18" charset="0"/>
              </a:rPr>
              <a:t>the</a:t>
            </a:r>
            <a:r>
              <a:rPr lang="es-ES" sz="2000" b="0" dirty="0">
                <a:solidFill>
                  <a:schemeClr val="tx1"/>
                </a:solidFill>
                <a:latin typeface="Times New Roman" panose="02020603050405020304" pitchFamily="18" charset="0"/>
                <a:cs typeface="Times New Roman" panose="02020603050405020304" pitchFamily="18" charset="0"/>
              </a:rPr>
              <a:t> video </a:t>
            </a:r>
            <a:r>
              <a:rPr lang="es-ES" sz="2000" dirty="0">
                <a:solidFill>
                  <a:schemeClr val="tx1"/>
                </a:solidFill>
                <a:latin typeface="Times New Roman" panose="02020603050405020304" pitchFamily="18" charset="0"/>
                <a:cs typeface="Times New Roman" panose="02020603050405020304" pitchFamily="18" charset="0"/>
                <a:hlinkClick r:id="rId5"/>
              </a:rPr>
              <a:t>HERE</a:t>
            </a:r>
            <a:endParaRPr lang="es-ES" sz="2000" dirty="0">
              <a:solidFill>
                <a:schemeClr val="tx1"/>
              </a:solidFill>
              <a:latin typeface="Times New Roman" panose="02020603050405020304" pitchFamily="18" charset="0"/>
              <a:cs typeface="Times New Roman" panose="02020603050405020304" pitchFamily="18" charset="0"/>
            </a:endParaRPr>
          </a:p>
          <a:p>
            <a:pPr marL="174625" indent="-174625" algn="just">
              <a:lnSpc>
                <a:spcPct val="170000"/>
              </a:lnSpc>
              <a:spcAft>
                <a:spcPts val="2400"/>
              </a:spcAft>
              <a:buFont typeface="Arial" panose="020B0604020202020204" pitchFamily="34" charset="0"/>
              <a:buChar char="•"/>
              <a:tabLst>
                <a:tab pos="361950" algn="l"/>
              </a:tabLst>
              <a:defRPr/>
            </a:pPr>
            <a:r>
              <a:rPr lang="fr-FR" sz="2000" b="0" dirty="0">
                <a:solidFill>
                  <a:schemeClr val="tx1"/>
                </a:solidFill>
                <a:latin typeface="Times New Roman" panose="02020603050405020304" pitchFamily="18" charset="0"/>
                <a:cs typeface="Times New Roman" panose="02020603050405020304" pitchFamily="18" charset="0"/>
              </a:rPr>
              <a:t>Exploration of the French Entrepreneurial Support Ecosystem, </a:t>
            </a:r>
            <a:r>
              <a:rPr lang="fr-FR" sz="2000" b="0" dirty="0" err="1">
                <a:solidFill>
                  <a:schemeClr val="tx1"/>
                </a:solidFill>
                <a:latin typeface="Times New Roman" panose="02020603050405020304" pitchFamily="18" charset="0"/>
                <a:cs typeface="Times New Roman" panose="02020603050405020304" pitchFamily="18" charset="0"/>
              </a:rPr>
              <a:t>Labex</a:t>
            </a:r>
            <a:r>
              <a:rPr lang="fr-FR" sz="2000" b="0" dirty="0">
                <a:solidFill>
                  <a:schemeClr val="tx1"/>
                </a:solidFill>
                <a:latin typeface="Times New Roman" panose="02020603050405020304" pitchFamily="18" charset="0"/>
                <a:cs typeface="Times New Roman" panose="02020603050405020304" pitchFamily="18" charset="0"/>
              </a:rPr>
              <a:t> Entreprendre Publications </a:t>
            </a:r>
            <a:r>
              <a:rPr lang="es-ES" sz="2000" dirty="0">
                <a:solidFill>
                  <a:schemeClr val="tx1"/>
                </a:solidFill>
                <a:latin typeface="Times New Roman" panose="02020603050405020304" pitchFamily="18" charset="0"/>
                <a:cs typeface="Times New Roman" panose="02020603050405020304" pitchFamily="18" charset="0"/>
                <a:hlinkClick r:id="rId6"/>
              </a:rPr>
              <a:t>HERE</a:t>
            </a:r>
            <a:endParaRPr lang="es-ES" sz="2000" dirty="0">
              <a:solidFill>
                <a:schemeClr val="tx1"/>
              </a:solidFill>
              <a:latin typeface="Times New Roman" panose="02020603050405020304" pitchFamily="18" charset="0"/>
              <a:cs typeface="Times New Roman" panose="02020603050405020304" pitchFamily="18" charset="0"/>
            </a:endParaRPr>
          </a:p>
          <a:p>
            <a:pPr marL="174625" indent="-174625" algn="just">
              <a:lnSpc>
                <a:spcPct val="170000"/>
              </a:lnSpc>
              <a:spcAft>
                <a:spcPts val="2400"/>
              </a:spcAft>
              <a:buFont typeface="Arial" panose="020B0604020202020204" pitchFamily="34" charset="0"/>
              <a:buChar char="•"/>
              <a:tabLst>
                <a:tab pos="361950" algn="l"/>
              </a:tabLst>
              <a:defRPr/>
            </a:pPr>
            <a:r>
              <a:rPr lang="en-US" sz="2000" b="0" dirty="0">
                <a:solidFill>
                  <a:schemeClr val="tx1"/>
                </a:solidFill>
                <a:latin typeface="Times New Roman" panose="02020603050405020304" pitchFamily="18" charset="0"/>
                <a:cs typeface="Times New Roman" panose="02020603050405020304" pitchFamily="18" charset="0"/>
              </a:rPr>
              <a:t>How to Build a Sustainable Ecosystem: The Relevance of Governance and Coopetition – Read the article </a:t>
            </a:r>
            <a:r>
              <a:rPr lang="en-US" sz="2000" dirty="0">
                <a:solidFill>
                  <a:schemeClr val="tx1"/>
                </a:solidFill>
                <a:latin typeface="Times New Roman" panose="02020603050405020304" pitchFamily="18" charset="0"/>
                <a:cs typeface="Times New Roman" panose="02020603050405020304" pitchFamily="18" charset="0"/>
                <a:hlinkClick r:id="rId7"/>
              </a:rPr>
              <a:t>HERE</a:t>
            </a:r>
            <a:endParaRPr lang="en-US" sz="2000" dirty="0">
              <a:solidFill>
                <a:schemeClr val="tx1"/>
              </a:solidFill>
              <a:latin typeface="Times New Roman" panose="02020603050405020304" pitchFamily="18" charset="0"/>
              <a:cs typeface="Times New Roman" panose="02020603050405020304" pitchFamily="18" charset="0"/>
            </a:endParaRPr>
          </a:p>
          <a:p>
            <a:pPr marL="174625" indent="-174625" algn="just">
              <a:lnSpc>
                <a:spcPct val="170000"/>
              </a:lnSpc>
              <a:spcAft>
                <a:spcPts val="2400"/>
              </a:spcAft>
              <a:buFont typeface="Arial" panose="020B0604020202020204" pitchFamily="34" charset="0"/>
              <a:buChar char="•"/>
              <a:tabLst>
                <a:tab pos="361950" algn="l"/>
              </a:tabLst>
              <a:defRPr/>
            </a:pPr>
            <a:r>
              <a:rPr lang="en-US" sz="2000" b="0" dirty="0">
                <a:solidFill>
                  <a:schemeClr val="tx1"/>
                </a:solidFill>
                <a:latin typeface="Times New Roman" panose="02020603050405020304" pitchFamily="18" charset="0"/>
                <a:cs typeface="Times New Roman" panose="02020603050405020304" pitchFamily="18" charset="0"/>
              </a:rPr>
              <a:t>The Development of Sustainable Entrepreneurial Ecosystems through Social Capital: The Cases of Academic Incubators – Read the article </a:t>
            </a:r>
            <a:r>
              <a:rPr lang="en-US" sz="2000" dirty="0">
                <a:solidFill>
                  <a:schemeClr val="tx1"/>
                </a:solidFill>
                <a:latin typeface="Times New Roman" panose="02020603050405020304" pitchFamily="18" charset="0"/>
                <a:cs typeface="Times New Roman" panose="02020603050405020304" pitchFamily="18" charset="0"/>
                <a:hlinkClick r:id="rId8"/>
              </a:rPr>
              <a:t>HERE</a:t>
            </a:r>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21" name="Image 20">
            <a:extLst>
              <a:ext uri="{FF2B5EF4-FFF2-40B4-BE49-F238E27FC236}">
                <a16:creationId xmlns:a16="http://schemas.microsoft.com/office/drawing/2014/main" id="{C4BB47E9-7E95-462B-8F2C-2552B3C5660C}"/>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19666" y="821523"/>
            <a:ext cx="911535" cy="911535"/>
          </a:xfrm>
          <a:prstGeom prst="rect">
            <a:avLst/>
          </a:prstGeom>
        </p:spPr>
      </p:pic>
      <p:pic>
        <p:nvPicPr>
          <p:cNvPr id="26" name="Image 25" descr="Une image contenant étoile&#10;&#10;Description générée automatiquement">
            <a:extLst>
              <a:ext uri="{FF2B5EF4-FFF2-40B4-BE49-F238E27FC236}">
                <a16:creationId xmlns:a16="http://schemas.microsoft.com/office/drawing/2014/main" id="{115D74C9-B311-4FEF-9664-0803821800CA}"/>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254713" y="4580557"/>
            <a:ext cx="810946" cy="858236"/>
          </a:xfrm>
          <a:prstGeom prst="rect">
            <a:avLst/>
          </a:prstGeom>
        </p:spPr>
      </p:pic>
      <p:pic>
        <p:nvPicPr>
          <p:cNvPr id="27" name="Image 26" descr="Une image contenant étoile&#10;&#10;Description générée automatiquement">
            <a:extLst>
              <a:ext uri="{FF2B5EF4-FFF2-40B4-BE49-F238E27FC236}">
                <a16:creationId xmlns:a16="http://schemas.microsoft.com/office/drawing/2014/main" id="{088C3B9B-DF36-45A8-B555-CFFD8C398A84}"/>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258964" y="5759726"/>
            <a:ext cx="810946" cy="858236"/>
          </a:xfrm>
          <a:prstGeom prst="rect">
            <a:avLst/>
          </a:prstGeom>
        </p:spPr>
      </p:pic>
      <p:pic>
        <p:nvPicPr>
          <p:cNvPr id="10" name="Image 9" descr="Une image contenant étoile&#10;&#10;Description générée automatiquement">
            <a:extLst>
              <a:ext uri="{FF2B5EF4-FFF2-40B4-BE49-F238E27FC236}">
                <a16:creationId xmlns:a16="http://schemas.microsoft.com/office/drawing/2014/main" id="{89F7B018-5680-4A7E-B4C2-4ADFA36327F9}"/>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258964" y="3401388"/>
            <a:ext cx="810946" cy="858236"/>
          </a:xfrm>
          <a:prstGeom prst="rect">
            <a:avLst/>
          </a:prstGeom>
        </p:spPr>
      </p:pic>
      <p:pic>
        <p:nvPicPr>
          <p:cNvPr id="12" name="Image 11">
            <a:extLst>
              <a:ext uri="{FF2B5EF4-FFF2-40B4-BE49-F238E27FC236}">
                <a16:creationId xmlns:a16="http://schemas.microsoft.com/office/drawing/2014/main" id="{09DC3614-0FC4-4AC4-938D-9F598B8BA39C}"/>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04419" y="2468878"/>
            <a:ext cx="911535" cy="911535"/>
          </a:xfrm>
          <a:prstGeom prst="rect">
            <a:avLst/>
          </a:prstGeom>
        </p:spPr>
      </p:pic>
      <p:pic>
        <p:nvPicPr>
          <p:cNvPr id="2" name="Image 1">
            <a:extLst>
              <a:ext uri="{FF2B5EF4-FFF2-40B4-BE49-F238E27FC236}">
                <a16:creationId xmlns:a16="http://schemas.microsoft.com/office/drawing/2014/main" id="{53AE9476-792B-027C-90E4-2106EFB8C079}"/>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19666" y="1645201"/>
            <a:ext cx="911535" cy="911535"/>
          </a:xfrm>
          <a:prstGeom prst="rect">
            <a:avLst/>
          </a:prstGeom>
        </p:spPr>
      </p:pic>
    </p:spTree>
    <p:extLst>
      <p:ext uri="{BB962C8B-B14F-4D97-AF65-F5344CB8AC3E}">
        <p14:creationId xmlns:p14="http://schemas.microsoft.com/office/powerpoint/2010/main" val="34803657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Google Shape;1017;p73">
            <a:extLst>
              <a:ext uri="{FF2B5EF4-FFF2-40B4-BE49-F238E27FC236}">
                <a16:creationId xmlns:a16="http://schemas.microsoft.com/office/drawing/2014/main" id="{43A44361-13B6-47CF-9B6A-06E37C4F59A6}"/>
              </a:ext>
            </a:extLst>
          </p:cNvPr>
          <p:cNvSpPr txBox="1">
            <a:spLocks noGrp="1" noChangeArrowheads="1"/>
          </p:cNvSpPr>
          <p:nvPr>
            <p:ph type="title"/>
          </p:nvPr>
        </p:nvSpPr>
        <p:spPr>
          <a:xfrm>
            <a:off x="0" y="198438"/>
            <a:ext cx="9599613" cy="539750"/>
          </a:xfrm>
        </p:spPr>
        <p:txBody>
          <a:bodyPr>
            <a:normAutofit/>
          </a:bodyPr>
          <a:lstStyle/>
          <a:p>
            <a:pPr eaLnBrk="1" hangingPunct="1">
              <a:spcBef>
                <a:spcPct val="0"/>
              </a:spcBef>
              <a:spcAft>
                <a:spcPct val="0"/>
              </a:spcAft>
              <a:buClr>
                <a:srgbClr val="000000"/>
              </a:buClr>
              <a:buFont typeface="Source Sans Pro Black" panose="020B0803030403020204" pitchFamily="34" charset="0"/>
              <a:buNone/>
            </a:pPr>
            <a:r>
              <a:rPr lang="en-US" altLang="fr-FR" dirty="0">
                <a:solidFill>
                  <a:srgbClr val="EA4E5F"/>
                </a:solidFill>
                <a:latin typeface="+mn-lt"/>
                <a:ea typeface="+mn-ea"/>
                <a:cs typeface="+mn-cs"/>
                <a:sym typeface="Source Sans Pro Black" panose="020B0803030403020204" pitchFamily="34" charset="0"/>
              </a:rPr>
              <a:t>Key Take Away</a:t>
            </a:r>
            <a:endParaRPr lang="fr-FR" altLang="fr-FR" dirty="0">
              <a:solidFill>
                <a:srgbClr val="EA4E5F"/>
              </a:solidFill>
              <a:latin typeface="+mn-lt"/>
              <a:ea typeface="+mn-ea"/>
              <a:cs typeface="+mn-cs"/>
              <a:sym typeface="Source Sans Pro Black" panose="020B0803030403020204" pitchFamily="34" charset="0"/>
            </a:endParaRPr>
          </a:p>
        </p:txBody>
      </p:sp>
      <p:pic>
        <p:nvPicPr>
          <p:cNvPr id="4" name="Picture 2" descr="Résultat de recherche d'images pour &quot;do and don't&quot;">
            <a:extLst>
              <a:ext uri="{FF2B5EF4-FFF2-40B4-BE49-F238E27FC236}">
                <a16:creationId xmlns:a16="http://schemas.microsoft.com/office/drawing/2014/main" id="{E92D0344-FC3B-4906-926C-C61911B66E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73" t="23991" r="50000" b="24753"/>
          <a:stretch/>
        </p:blipFill>
        <p:spPr bwMode="auto">
          <a:xfrm>
            <a:off x="8809097" y="1595038"/>
            <a:ext cx="1850080" cy="19104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ésultat de recherche d'images pour &quot;do and don't&quot;">
            <a:extLst>
              <a:ext uri="{FF2B5EF4-FFF2-40B4-BE49-F238E27FC236}">
                <a16:creationId xmlns:a16="http://schemas.microsoft.com/office/drawing/2014/main" id="{A191F81F-9ABE-4D37-A8B8-13232B7230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305" t="25146" r="12864" b="25435"/>
          <a:stretch/>
        </p:blipFill>
        <p:spPr bwMode="auto">
          <a:xfrm>
            <a:off x="2123946" y="1595037"/>
            <a:ext cx="1581945" cy="18419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 coins arrondis 5">
            <a:extLst>
              <a:ext uri="{FF2B5EF4-FFF2-40B4-BE49-F238E27FC236}">
                <a16:creationId xmlns:a16="http://schemas.microsoft.com/office/drawing/2014/main" id="{FFBD0A67-3675-4F59-8602-C9481BDC7AA3}"/>
              </a:ext>
            </a:extLst>
          </p:cNvPr>
          <p:cNvSpPr/>
          <p:nvPr/>
        </p:nvSpPr>
        <p:spPr>
          <a:xfrm>
            <a:off x="1" y="3909271"/>
            <a:ext cx="6096000" cy="2948730"/>
          </a:xfrm>
          <a:prstGeom prst="roundRect">
            <a:avLst>
              <a:gd name="adj" fmla="val 10000"/>
            </a:avLst>
          </a:prstGeom>
          <a:solidFill>
            <a:srgbClr val="EA4E5F">
              <a:alpha val="30196"/>
            </a:srgb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pPr marL="285750" indent="-285750">
              <a:lnSpc>
                <a:spcPct val="150000"/>
              </a:lnSpc>
              <a:buClr>
                <a:srgbClr val="C00000"/>
              </a:buClr>
              <a:buFont typeface="Wingdings" panose="05000000000000000000" pitchFamily="2" charset="2"/>
              <a:buChar char=""/>
            </a:pPr>
            <a:r>
              <a:rPr lang="fr-FR" sz="2000" dirty="0" err="1"/>
              <a:t>Everyone</a:t>
            </a:r>
            <a:r>
              <a:rPr lang="fr-FR" sz="2000" dirty="0"/>
              <a:t> </a:t>
            </a:r>
            <a:r>
              <a:rPr lang="fr-FR" sz="2000" dirty="0" err="1"/>
              <a:t>wants</a:t>
            </a:r>
            <a:r>
              <a:rPr lang="fr-FR" sz="2000" dirty="0"/>
              <a:t> to </a:t>
            </a:r>
            <a:r>
              <a:rPr lang="fr-FR" sz="2000" dirty="0" err="1"/>
              <a:t>be</a:t>
            </a:r>
            <a:r>
              <a:rPr lang="fr-FR" sz="2000" dirty="0"/>
              <a:t> like Silicon Valley</a:t>
            </a:r>
          </a:p>
          <a:p>
            <a:pPr marL="285750" indent="-285750">
              <a:lnSpc>
                <a:spcPct val="150000"/>
              </a:lnSpc>
              <a:buClr>
                <a:srgbClr val="C00000"/>
              </a:buClr>
              <a:buFont typeface="Wingdings" panose="05000000000000000000" pitchFamily="2" charset="2"/>
              <a:buChar char=""/>
            </a:pPr>
            <a:r>
              <a:rPr lang="fr-FR" sz="2000" dirty="0" err="1"/>
              <a:t>Favor</a:t>
            </a:r>
            <a:r>
              <a:rPr lang="fr-FR" sz="2000" dirty="0"/>
              <a:t> top down </a:t>
            </a:r>
            <a:r>
              <a:rPr lang="fr-FR" sz="2000" dirty="0" err="1"/>
              <a:t>decisions</a:t>
            </a:r>
            <a:r>
              <a:rPr lang="fr-FR" sz="2000" dirty="0"/>
              <a:t> </a:t>
            </a:r>
          </a:p>
          <a:p>
            <a:pPr marL="285750" indent="-285750">
              <a:lnSpc>
                <a:spcPct val="150000"/>
              </a:lnSpc>
              <a:buClr>
                <a:srgbClr val="C00000"/>
              </a:buClr>
              <a:buFont typeface="Wingdings" panose="05000000000000000000" pitchFamily="2" charset="2"/>
              <a:buChar char=""/>
            </a:pPr>
            <a:r>
              <a:rPr lang="fr-FR" sz="2000" dirty="0" err="1"/>
              <a:t>Wait</a:t>
            </a:r>
            <a:r>
              <a:rPr lang="fr-FR" sz="2000" dirty="0"/>
              <a:t> for money to </a:t>
            </a:r>
            <a:r>
              <a:rPr lang="fr-FR" sz="2000" dirty="0" err="1"/>
              <a:t>build</a:t>
            </a:r>
            <a:r>
              <a:rPr lang="fr-FR" sz="2000" dirty="0"/>
              <a:t> the </a:t>
            </a:r>
            <a:r>
              <a:rPr lang="fr-FR" sz="2000" dirty="0" err="1"/>
              <a:t>ecosystem</a:t>
            </a:r>
            <a:r>
              <a:rPr lang="fr-FR" sz="2000" dirty="0"/>
              <a:t>	</a:t>
            </a:r>
          </a:p>
          <a:p>
            <a:pPr marL="285750" indent="-285750">
              <a:lnSpc>
                <a:spcPct val="150000"/>
              </a:lnSpc>
              <a:buClr>
                <a:srgbClr val="C00000"/>
              </a:buClr>
              <a:buFont typeface="Wingdings" panose="05000000000000000000" pitchFamily="2" charset="2"/>
              <a:buChar char=""/>
            </a:pPr>
            <a:r>
              <a:rPr lang="fr-FR" sz="2000" dirty="0"/>
              <a:t>Focus on the </a:t>
            </a:r>
            <a:r>
              <a:rPr lang="fr-FR" sz="2000" dirty="0" err="1"/>
              <a:t>organization’s</a:t>
            </a:r>
            <a:r>
              <a:rPr lang="fr-FR" sz="2000" dirty="0"/>
              <a:t> </a:t>
            </a:r>
            <a:r>
              <a:rPr lang="fr-FR" sz="2000" dirty="0" err="1"/>
              <a:t>strategy</a:t>
            </a:r>
            <a:endParaRPr lang="fr-FR" sz="2000" dirty="0"/>
          </a:p>
          <a:p>
            <a:pPr marL="285750" indent="-285750">
              <a:lnSpc>
                <a:spcPct val="150000"/>
              </a:lnSpc>
              <a:buClr>
                <a:srgbClr val="C00000"/>
              </a:buClr>
              <a:buFont typeface="Wingdings" panose="05000000000000000000" pitchFamily="2" charset="2"/>
              <a:buChar char=""/>
            </a:pPr>
            <a:r>
              <a:rPr lang="fr-FR" sz="2000" dirty="0" err="1"/>
              <a:t>Isolate</a:t>
            </a:r>
            <a:r>
              <a:rPr lang="fr-FR" sz="2000" dirty="0"/>
              <a:t> or </a:t>
            </a:r>
            <a:r>
              <a:rPr lang="fr-FR" sz="2000" dirty="0" err="1"/>
              <a:t>remain</a:t>
            </a:r>
            <a:r>
              <a:rPr lang="fr-FR" sz="2000" dirty="0"/>
              <a:t> passive</a:t>
            </a:r>
          </a:p>
          <a:p>
            <a:pPr marL="285750" indent="-285750">
              <a:lnSpc>
                <a:spcPct val="150000"/>
              </a:lnSpc>
              <a:buClr>
                <a:srgbClr val="C00000"/>
              </a:buClr>
              <a:buFont typeface="Wingdings" panose="05000000000000000000" pitchFamily="2" charset="2"/>
              <a:buChar char=""/>
            </a:pPr>
            <a:r>
              <a:rPr lang="fr-FR" sz="2000" dirty="0"/>
              <a:t>Pure </a:t>
            </a:r>
            <a:r>
              <a:rPr lang="fr-FR" sz="2000" dirty="0" err="1"/>
              <a:t>cooperation</a:t>
            </a:r>
            <a:r>
              <a:rPr lang="fr-FR" sz="2000" dirty="0"/>
              <a:t>/ Pure </a:t>
            </a:r>
            <a:r>
              <a:rPr lang="fr-FR" sz="2000" dirty="0" err="1"/>
              <a:t>competition</a:t>
            </a:r>
            <a:r>
              <a:rPr lang="fr-FR" sz="2000" dirty="0"/>
              <a:t> 	</a:t>
            </a:r>
          </a:p>
          <a:p>
            <a:pPr marL="285750" indent="-285750">
              <a:lnSpc>
                <a:spcPct val="200000"/>
              </a:lnSpc>
              <a:buClr>
                <a:srgbClr val="C00000"/>
              </a:buClr>
              <a:buFont typeface="Wingdings" panose="05000000000000000000" pitchFamily="2" charset="2"/>
              <a:buChar char=""/>
            </a:pPr>
            <a:endParaRPr lang="fr-FR" sz="2000" dirty="0"/>
          </a:p>
          <a:p>
            <a:pPr marL="285750" indent="-285750">
              <a:buClr>
                <a:srgbClr val="C00000"/>
              </a:buClr>
              <a:buFont typeface="Wingdings" panose="05000000000000000000" pitchFamily="2" charset="2"/>
              <a:buChar char=""/>
            </a:pPr>
            <a:endParaRPr lang="fr-FR" dirty="0"/>
          </a:p>
        </p:txBody>
      </p:sp>
      <p:sp>
        <p:nvSpPr>
          <p:cNvPr id="7" name="Rectangle : coins arrondis 6">
            <a:extLst>
              <a:ext uri="{FF2B5EF4-FFF2-40B4-BE49-F238E27FC236}">
                <a16:creationId xmlns:a16="http://schemas.microsoft.com/office/drawing/2014/main" id="{D91C6483-7DD7-44F8-A77C-9549C8CEDC29}"/>
              </a:ext>
            </a:extLst>
          </p:cNvPr>
          <p:cNvSpPr/>
          <p:nvPr/>
        </p:nvSpPr>
        <p:spPr>
          <a:xfrm>
            <a:off x="6095999" y="3909270"/>
            <a:ext cx="6096000" cy="2948730"/>
          </a:xfrm>
          <a:prstGeom prst="roundRect">
            <a:avLst>
              <a:gd name="adj" fmla="val 10000"/>
            </a:avLst>
          </a:prstGeom>
          <a:solidFill>
            <a:srgbClr val="5EC45A">
              <a:alpha val="30196"/>
            </a:srgb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pPr marL="342900" indent="-342900">
              <a:lnSpc>
                <a:spcPct val="150000"/>
              </a:lnSpc>
              <a:buClr>
                <a:srgbClr val="369533"/>
              </a:buClr>
              <a:buFont typeface="Wingdings" panose="05000000000000000000" pitchFamily="2" charset="2"/>
              <a:buChar char=""/>
            </a:pPr>
            <a:r>
              <a:rPr lang="en-US" sz="2000" dirty="0"/>
              <a:t>Adapt to the local specificities</a:t>
            </a:r>
          </a:p>
          <a:p>
            <a:pPr marL="342900" indent="-342900">
              <a:lnSpc>
                <a:spcPct val="150000"/>
              </a:lnSpc>
              <a:buClr>
                <a:srgbClr val="369533"/>
              </a:buClr>
              <a:buFont typeface="Wingdings" panose="05000000000000000000" pitchFamily="2" charset="2"/>
              <a:buChar char=""/>
            </a:pPr>
            <a:r>
              <a:rPr lang="en-US" sz="2000" dirty="0"/>
              <a:t>Promote bottom-up initiatives</a:t>
            </a:r>
          </a:p>
          <a:p>
            <a:pPr marL="342900" indent="-342900">
              <a:lnSpc>
                <a:spcPct val="150000"/>
              </a:lnSpc>
              <a:buClr>
                <a:srgbClr val="369533"/>
              </a:buClr>
              <a:buFont typeface="Wingdings" panose="05000000000000000000" pitchFamily="2" charset="2"/>
              <a:buChar char=""/>
            </a:pPr>
            <a:r>
              <a:rPr lang="en-US" sz="2000" dirty="0"/>
              <a:t>Become an Ecosystem Builder TODAY!</a:t>
            </a:r>
          </a:p>
          <a:p>
            <a:pPr marL="342900" indent="-342900">
              <a:lnSpc>
                <a:spcPct val="150000"/>
              </a:lnSpc>
              <a:buClr>
                <a:srgbClr val="369533"/>
              </a:buClr>
              <a:buFont typeface="Wingdings" panose="05000000000000000000" pitchFamily="2" charset="2"/>
              <a:buChar char=""/>
            </a:pPr>
            <a:r>
              <a:rPr lang="fr-FR" sz="2000" dirty="0" err="1"/>
              <a:t>Develop</a:t>
            </a:r>
            <a:r>
              <a:rPr lang="fr-FR" sz="2000" dirty="0"/>
              <a:t> an </a:t>
            </a:r>
            <a:r>
              <a:rPr lang="fr-FR" sz="2000" dirty="0" err="1"/>
              <a:t>ecosystem</a:t>
            </a:r>
            <a:r>
              <a:rPr lang="fr-FR" sz="2000" dirty="0"/>
              <a:t> </a:t>
            </a:r>
            <a:r>
              <a:rPr lang="fr-FR" sz="2000" dirty="0" err="1"/>
              <a:t>thinking</a:t>
            </a:r>
            <a:r>
              <a:rPr lang="fr-FR" sz="2000" dirty="0"/>
              <a:t> &amp; </a:t>
            </a:r>
            <a:r>
              <a:rPr lang="fr-FR" sz="2000" dirty="0" err="1"/>
              <a:t>mindset</a:t>
            </a:r>
            <a:endParaRPr lang="fr-FR" sz="2000" dirty="0"/>
          </a:p>
          <a:p>
            <a:pPr marL="342900" indent="-342900">
              <a:lnSpc>
                <a:spcPct val="150000"/>
              </a:lnSpc>
              <a:buClr>
                <a:srgbClr val="369533"/>
              </a:buClr>
              <a:buFont typeface="Wingdings" panose="05000000000000000000" pitchFamily="2" charset="2"/>
              <a:buChar char=""/>
            </a:pPr>
            <a:r>
              <a:rPr lang="fr-FR" sz="2000" dirty="0"/>
              <a:t>Foster the interaction </a:t>
            </a:r>
            <a:r>
              <a:rPr lang="fr-FR" sz="2000" dirty="0" err="1"/>
              <a:t>between</a:t>
            </a:r>
            <a:r>
              <a:rPr lang="fr-FR" sz="2000" dirty="0"/>
              <a:t> </a:t>
            </a:r>
            <a:r>
              <a:rPr lang="fr-FR" sz="2000" dirty="0" err="1"/>
              <a:t>elements</a:t>
            </a:r>
            <a:endParaRPr lang="fr-FR" sz="2000" dirty="0"/>
          </a:p>
          <a:p>
            <a:pPr marL="342900" indent="-342900">
              <a:lnSpc>
                <a:spcPct val="150000"/>
              </a:lnSpc>
              <a:buClr>
                <a:srgbClr val="369533"/>
              </a:buClr>
              <a:buFont typeface="Wingdings" panose="05000000000000000000" pitchFamily="2" charset="2"/>
              <a:buChar char=""/>
            </a:pPr>
            <a:r>
              <a:rPr lang="fr-FR" sz="2000" dirty="0"/>
              <a:t>Spread an entrepreneurial culture</a:t>
            </a:r>
          </a:p>
          <a:p>
            <a:pPr marL="285750" indent="-285750">
              <a:buClr>
                <a:srgbClr val="C00000"/>
              </a:buClr>
              <a:buFont typeface="Wingdings" panose="05000000000000000000" pitchFamily="2" charset="2"/>
              <a:buChar char=""/>
            </a:pPr>
            <a:endParaRPr lang="fr-FR" dirty="0"/>
          </a:p>
        </p:txBody>
      </p:sp>
    </p:spTree>
    <p:extLst>
      <p:ext uri="{BB962C8B-B14F-4D97-AF65-F5344CB8AC3E}">
        <p14:creationId xmlns:p14="http://schemas.microsoft.com/office/powerpoint/2010/main" val="11829837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4ACE912-679B-4F2D-8265-3089613CE957}"/>
              </a:ext>
            </a:extLst>
          </p:cNvPr>
          <p:cNvSpPr/>
          <p:nvPr/>
        </p:nvSpPr>
        <p:spPr>
          <a:xfrm>
            <a:off x="4800600" y="4648200"/>
            <a:ext cx="7404016" cy="2214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US" sz="2400" b="1" dirty="0">
                <a:solidFill>
                  <a:srgbClr val="5B9BD5">
                    <a:lumMod val="50000"/>
                  </a:srgbClr>
                </a:solidFill>
                <a:latin typeface="Arial Narrow" panose="020B0606020202030204" pitchFamily="34" charset="0"/>
              </a:rPr>
              <a:t>Christina Theodoraki</a:t>
            </a:r>
          </a:p>
          <a:p>
            <a:pPr lvl="0" algn="ctr" defTabSz="914400">
              <a:defRPr/>
            </a:pPr>
            <a:r>
              <a:rPr lang="en-US" sz="2000" i="1" dirty="0">
                <a:solidFill>
                  <a:srgbClr val="5B9BD5">
                    <a:lumMod val="50000"/>
                  </a:srgbClr>
                </a:solidFill>
                <a:latin typeface="Arial Narrow" panose="020B0606020202030204" pitchFamily="34" charset="0"/>
              </a:rPr>
              <a:t>PhD Professor in Entrepreneurship and Strategy</a:t>
            </a:r>
          </a:p>
          <a:p>
            <a:pPr lvl="0" algn="ctr" defTabSz="914400">
              <a:defRPr/>
            </a:pPr>
            <a:r>
              <a:rPr lang="en-US" sz="2000" i="1" dirty="0">
                <a:solidFill>
                  <a:srgbClr val="5B9BD5">
                    <a:lumMod val="50000"/>
                  </a:srgbClr>
                </a:solidFill>
                <a:latin typeface="Arial Narrow" panose="020B0606020202030204" pitchFamily="34" charset="0"/>
              </a:rPr>
              <a:t>TBS Business School</a:t>
            </a:r>
          </a:p>
          <a:p>
            <a:pPr algn="ctr" defTabSz="914400">
              <a:defRPr/>
            </a:pPr>
            <a:r>
              <a:rPr lang="en-US" sz="2000" i="1" dirty="0">
                <a:solidFill>
                  <a:srgbClr val="001132"/>
                </a:solidFill>
                <a:hlinkClick r:id="rId2"/>
              </a:rPr>
              <a:t>c.theodoraki@tbs-education.fr</a:t>
            </a:r>
            <a:r>
              <a:rPr lang="en-US" sz="2000" i="1" dirty="0">
                <a:solidFill>
                  <a:srgbClr val="001132"/>
                </a:solidFill>
              </a:rPr>
              <a:t>   </a:t>
            </a:r>
          </a:p>
          <a:p>
            <a:pPr algn="ctr" defTabSz="914400">
              <a:defRPr/>
            </a:pPr>
            <a:endParaRPr lang="en-US" sz="2400" i="1" dirty="0">
              <a:solidFill>
                <a:srgbClr val="001132"/>
              </a:solidFill>
            </a:endParaRPr>
          </a:p>
          <a:p>
            <a:pPr algn="ctr" defTabSz="914400">
              <a:defRPr/>
            </a:pPr>
            <a:endParaRPr lang="en-US" sz="2400" i="1" dirty="0">
              <a:solidFill>
                <a:srgbClr val="001132"/>
              </a:solidFill>
            </a:endParaRPr>
          </a:p>
        </p:txBody>
      </p:sp>
      <p:pic>
        <p:nvPicPr>
          <p:cNvPr id="12" name="Image 11" descr="Une image contenant personne, habits, mur, femme&#10;&#10;Description générée automatiquement">
            <a:extLst>
              <a:ext uri="{FF2B5EF4-FFF2-40B4-BE49-F238E27FC236}">
                <a16:creationId xmlns:a16="http://schemas.microsoft.com/office/drawing/2014/main" id="{9278981E-C82C-4D91-8C6A-80149E2C29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5429" y="5091222"/>
            <a:ext cx="1328216" cy="1328216"/>
          </a:xfrm>
          <a:prstGeom prst="ellipse">
            <a:avLst/>
          </a:prstGeom>
          <a:ln w="3175" cap="rnd">
            <a:solidFill>
              <a:srgbClr val="C8C6BD"/>
            </a:solidFill>
            <a:prstDash val="solid"/>
          </a:ln>
          <a:effectLst>
            <a:outerShdw blurRad="127000" algn="bl" rotWithShape="0">
              <a:srgbClr val="000000"/>
            </a:outerShdw>
          </a:effectLst>
        </p:spPr>
      </p:pic>
      <p:pic>
        <p:nvPicPr>
          <p:cNvPr id="13" name="Image 12">
            <a:extLst>
              <a:ext uri="{FF2B5EF4-FFF2-40B4-BE49-F238E27FC236}">
                <a16:creationId xmlns:a16="http://schemas.microsoft.com/office/drawing/2014/main" id="{1B1F4F39-5521-4EBD-AC06-E94DE6F748DF}"/>
              </a:ext>
            </a:extLst>
          </p:cNvPr>
          <p:cNvPicPr>
            <a:picLocks noChangeAspect="1"/>
          </p:cNvPicPr>
          <p:nvPr/>
        </p:nvPicPr>
        <p:blipFill>
          <a:blip r:embed="rId4"/>
          <a:stretch>
            <a:fillRect/>
          </a:stretch>
        </p:blipFill>
        <p:spPr>
          <a:xfrm>
            <a:off x="10881307" y="5091222"/>
            <a:ext cx="1188428" cy="1187681"/>
          </a:xfrm>
          <a:prstGeom prst="rect">
            <a:avLst/>
          </a:prstGeom>
        </p:spPr>
      </p:pic>
      <p:pic>
        <p:nvPicPr>
          <p:cNvPr id="14" name="Image 5" descr="Résultat de recherche d'images pour &quot;linkedin logo&quot;">
            <a:hlinkClick r:id="rId5"/>
            <a:extLst>
              <a:ext uri="{FF2B5EF4-FFF2-40B4-BE49-F238E27FC236}">
                <a16:creationId xmlns:a16="http://schemas.microsoft.com/office/drawing/2014/main" id="{CF7395AC-0B68-46E5-9C51-7339FCB406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0111" y="6166536"/>
            <a:ext cx="594561" cy="520241"/>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6">
            <a:hlinkClick r:id="rId7"/>
            <a:extLst>
              <a:ext uri="{FF2B5EF4-FFF2-40B4-BE49-F238E27FC236}">
                <a16:creationId xmlns:a16="http://schemas.microsoft.com/office/drawing/2014/main" id="{730E1B73-6B0A-497F-B5E1-F83CC4F487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97078" y="6172083"/>
            <a:ext cx="514694" cy="514694"/>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9" descr="Résultat de recherche d'images pour &quot;twitter logo&quot;">
            <a:hlinkClick r:id="rId9"/>
            <a:extLst>
              <a:ext uri="{FF2B5EF4-FFF2-40B4-BE49-F238E27FC236}">
                <a16:creationId xmlns:a16="http://schemas.microsoft.com/office/drawing/2014/main" id="{E8F5DD0A-5CDC-472F-B8FC-41F0DB31E10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26958" y="6139485"/>
            <a:ext cx="579890" cy="5798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European Council for Small Business and Entrepreneurship (ECSB) | ICSB |  International Council for Small Business">
            <a:extLst>
              <a:ext uri="{FF2B5EF4-FFF2-40B4-BE49-F238E27FC236}">
                <a16:creationId xmlns:a16="http://schemas.microsoft.com/office/drawing/2014/main" id="{30E50527-A9B9-C0A4-3FA2-E43D08CC38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78382" y="6278903"/>
            <a:ext cx="1667076" cy="535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467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ZoneTexte 36"/>
          <p:cNvSpPr txBox="1"/>
          <p:nvPr/>
        </p:nvSpPr>
        <p:spPr>
          <a:xfrm>
            <a:off x="428083" y="244808"/>
            <a:ext cx="9585906" cy="553998"/>
          </a:xfrm>
          <a:prstGeom prst="rect">
            <a:avLst/>
          </a:prstGeom>
          <a:noFill/>
        </p:spPr>
        <p:txBody>
          <a:bodyPr wrap="square" rtlCol="0">
            <a:spAutoFit/>
          </a:bodyPr>
          <a:lstStyle/>
          <a:p>
            <a:r>
              <a:rPr lang="fr-FR" sz="3000" b="1" dirty="0" err="1">
                <a:solidFill>
                  <a:srgbClr val="EA4E5F"/>
                </a:solidFill>
              </a:rPr>
              <a:t>Why</a:t>
            </a:r>
            <a:r>
              <a:rPr lang="fr-FR" sz="3000" b="1" dirty="0">
                <a:solidFill>
                  <a:srgbClr val="EA4E5F"/>
                </a:solidFill>
              </a:rPr>
              <a:t> </a:t>
            </a:r>
            <a:r>
              <a:rPr lang="fr-FR" sz="3000" b="1" dirty="0" err="1">
                <a:solidFill>
                  <a:srgbClr val="EA4E5F"/>
                </a:solidFill>
              </a:rPr>
              <a:t>this</a:t>
            </a:r>
            <a:r>
              <a:rPr lang="fr-FR" sz="3000" b="1" dirty="0">
                <a:solidFill>
                  <a:srgbClr val="EA4E5F"/>
                </a:solidFill>
              </a:rPr>
              <a:t> topic?</a:t>
            </a:r>
          </a:p>
        </p:txBody>
      </p:sp>
      <p:sp>
        <p:nvSpPr>
          <p:cNvPr id="38" name="Rectangle 37">
            <a:extLst>
              <a:ext uri="{FF2B5EF4-FFF2-40B4-BE49-F238E27FC236}">
                <a16:creationId xmlns:a16="http://schemas.microsoft.com/office/drawing/2014/main" id="{F6963DEB-5B48-41E7-A5EA-1D189708B152}"/>
              </a:ext>
            </a:extLst>
          </p:cNvPr>
          <p:cNvSpPr/>
          <p:nvPr/>
        </p:nvSpPr>
        <p:spPr>
          <a:xfrm>
            <a:off x="1245379" y="1573636"/>
            <a:ext cx="7559072" cy="1277273"/>
          </a:xfrm>
          <a:prstGeom prst="rect">
            <a:avLst/>
          </a:prstGeom>
        </p:spPr>
        <p:txBody>
          <a:bodyPr wrap="square">
            <a:spAutoFit/>
          </a:bodyPr>
          <a:lstStyle/>
          <a:p>
            <a:pPr marL="285750" indent="-285750" algn="just" defTabSz="444500">
              <a:spcAft>
                <a:spcPts val="600"/>
              </a:spcAft>
              <a:buFont typeface="Wingdings" panose="05000000000000000000" pitchFamily="2" charset="2"/>
              <a:buChar char="§"/>
            </a:pPr>
            <a:r>
              <a:rPr lang="en-US" dirty="0">
                <a:latin typeface="Corbel" panose="020B0503020204020204" pitchFamily="34" charset="0"/>
              </a:rPr>
              <a:t>Entrepreneurial ecosystem: emerging but under-developed theoretical stream </a:t>
            </a:r>
            <a:r>
              <a:rPr lang="en-US" sz="1200" i="1" dirty="0">
                <a:latin typeface="Corbel" panose="020B0503020204020204" pitchFamily="34" charset="0"/>
              </a:rPr>
              <a:t>(</a:t>
            </a:r>
            <a:r>
              <a:rPr lang="en-US" sz="1200" i="1" dirty="0" err="1">
                <a:latin typeface="Corbel" panose="020B0503020204020204" pitchFamily="34" charset="0"/>
              </a:rPr>
              <a:t>Spigel</a:t>
            </a:r>
            <a:r>
              <a:rPr lang="en-US" sz="1200" i="1" dirty="0">
                <a:latin typeface="Corbel" panose="020B0503020204020204" pitchFamily="34" charset="0"/>
              </a:rPr>
              <a:t>, 2017; Wurth et al., 2021)</a:t>
            </a:r>
          </a:p>
          <a:p>
            <a:pPr marL="285750" indent="-285750" algn="just" defTabSz="444500">
              <a:buFont typeface="Wingdings" panose="05000000000000000000" pitchFamily="2" charset="2"/>
              <a:buChar char="§"/>
            </a:pPr>
            <a:r>
              <a:rPr lang="en-US" dirty="0">
                <a:latin typeface="Corbel" panose="020B0503020204020204" pitchFamily="34" charset="0"/>
              </a:rPr>
              <a:t>Its expansion phase has already begun with its acceptance by the academic community </a:t>
            </a:r>
            <a:r>
              <a:rPr lang="en-US" sz="1200" i="1" dirty="0">
                <a:latin typeface="Corbel" panose="020B0503020204020204" pitchFamily="34" charset="0"/>
              </a:rPr>
              <a:t>(Theodoraki et al., 2022)</a:t>
            </a:r>
          </a:p>
        </p:txBody>
      </p:sp>
      <p:sp>
        <p:nvSpPr>
          <p:cNvPr id="39" name="Rectangle 38">
            <a:extLst>
              <a:ext uri="{FF2B5EF4-FFF2-40B4-BE49-F238E27FC236}">
                <a16:creationId xmlns:a16="http://schemas.microsoft.com/office/drawing/2014/main" id="{733F179F-56AE-41A3-B729-31E9FD5C747E}"/>
              </a:ext>
            </a:extLst>
          </p:cNvPr>
          <p:cNvSpPr/>
          <p:nvPr/>
        </p:nvSpPr>
        <p:spPr>
          <a:xfrm>
            <a:off x="428083" y="1491112"/>
            <a:ext cx="938782" cy="1200329"/>
          </a:xfrm>
          <a:prstGeom prst="rect">
            <a:avLst/>
          </a:prstGeom>
          <a:noFill/>
        </p:spPr>
        <p:txBody>
          <a:bodyPr wrap="square" lIns="91440" tIns="45720" rIns="91440" bIns="45720">
            <a:spAutoFit/>
          </a:bodyPr>
          <a:lstStyle/>
          <a:p>
            <a:pPr algn="ctr"/>
            <a:r>
              <a:rPr lang="fr-FR" sz="7200" b="1" dirty="0">
                <a:ln w="12700" cmpd="sng">
                  <a:solidFill>
                    <a:schemeClr val="accent2"/>
                  </a:solidFill>
                  <a:prstDash val="solid"/>
                </a:ln>
                <a:solidFill>
                  <a:schemeClr val="accent2"/>
                </a:solidFill>
              </a:rPr>
              <a:t>1</a:t>
            </a:r>
          </a:p>
        </p:txBody>
      </p:sp>
      <p:sp>
        <p:nvSpPr>
          <p:cNvPr id="5" name="Rectangle 4">
            <a:extLst>
              <a:ext uri="{FF2B5EF4-FFF2-40B4-BE49-F238E27FC236}">
                <a16:creationId xmlns:a16="http://schemas.microsoft.com/office/drawing/2014/main" id="{460BC44B-525A-4212-860A-73B884C1A6D6}"/>
              </a:ext>
            </a:extLst>
          </p:cNvPr>
          <p:cNvSpPr/>
          <p:nvPr/>
        </p:nvSpPr>
        <p:spPr>
          <a:xfrm>
            <a:off x="2733248" y="1029447"/>
            <a:ext cx="6192688" cy="461665"/>
          </a:xfrm>
          <a:prstGeom prst="rect">
            <a:avLst/>
          </a:prstGeom>
        </p:spPr>
        <p:txBody>
          <a:bodyPr wrap="square">
            <a:spAutoFit/>
          </a:bodyPr>
          <a:lstStyle/>
          <a:p>
            <a:pPr algn="ctr"/>
            <a:r>
              <a:rPr lang="en-US" sz="2400" b="1" dirty="0">
                <a:solidFill>
                  <a:schemeClr val="accent1">
                    <a:lumMod val="50000"/>
                  </a:schemeClr>
                </a:solidFill>
              </a:rPr>
              <a:t>15 years of Ecosystem Research</a:t>
            </a:r>
          </a:p>
        </p:txBody>
      </p:sp>
      <p:sp>
        <p:nvSpPr>
          <p:cNvPr id="6" name="Rectangle 5">
            <a:extLst>
              <a:ext uri="{FF2B5EF4-FFF2-40B4-BE49-F238E27FC236}">
                <a16:creationId xmlns:a16="http://schemas.microsoft.com/office/drawing/2014/main" id="{5858C37B-811E-43E7-AFB1-55E3779DDFC1}"/>
              </a:ext>
            </a:extLst>
          </p:cNvPr>
          <p:cNvSpPr/>
          <p:nvPr/>
        </p:nvSpPr>
        <p:spPr>
          <a:xfrm>
            <a:off x="10013989" y="1552640"/>
            <a:ext cx="1674189" cy="1015663"/>
          </a:xfrm>
          <a:prstGeom prst="rect">
            <a:avLst/>
          </a:prstGeom>
        </p:spPr>
        <p:txBody>
          <a:bodyPr wrap="square">
            <a:spAutoFit/>
          </a:bodyPr>
          <a:lstStyle/>
          <a:p>
            <a:pPr marL="0" lvl="1" algn="ctr">
              <a:spcBef>
                <a:spcPts val="450"/>
              </a:spcBef>
              <a:spcAft>
                <a:spcPts val="450"/>
              </a:spcAft>
            </a:pPr>
            <a:r>
              <a:rPr lang="fr-FR" sz="2000" b="1" dirty="0">
                <a:solidFill>
                  <a:schemeClr val="tx1">
                    <a:tint val="75000"/>
                  </a:schemeClr>
                </a:solidFill>
              </a:rPr>
              <a:t>ECOSYSTEM THINKING &amp; OPENESS</a:t>
            </a:r>
          </a:p>
        </p:txBody>
      </p:sp>
      <p:sp>
        <p:nvSpPr>
          <p:cNvPr id="7" name="Flèche : droite 6">
            <a:extLst>
              <a:ext uri="{FF2B5EF4-FFF2-40B4-BE49-F238E27FC236}">
                <a16:creationId xmlns:a16="http://schemas.microsoft.com/office/drawing/2014/main" id="{E60E11E3-9953-4399-BB4A-E9BABCE39E68}"/>
              </a:ext>
            </a:extLst>
          </p:cNvPr>
          <p:cNvSpPr/>
          <p:nvPr/>
        </p:nvSpPr>
        <p:spPr>
          <a:xfrm>
            <a:off x="9008198" y="1878337"/>
            <a:ext cx="679712" cy="396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D22B9F8-3507-4735-9B32-456347682907}"/>
              </a:ext>
            </a:extLst>
          </p:cNvPr>
          <p:cNvSpPr/>
          <p:nvPr/>
        </p:nvSpPr>
        <p:spPr>
          <a:xfrm>
            <a:off x="1366865" y="5105953"/>
            <a:ext cx="7641333" cy="943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just" defTabSz="333375">
              <a:spcAft>
                <a:spcPts val="600"/>
              </a:spcAft>
              <a:buFont typeface="Wingdings" panose="05000000000000000000" pitchFamily="2" charset="2"/>
              <a:buChar char="§"/>
            </a:pPr>
            <a:r>
              <a:rPr lang="en-US" dirty="0">
                <a:solidFill>
                  <a:schemeClr val="tx1"/>
                </a:solidFill>
                <a:latin typeface="Corbel" panose="020B0503020204020204" pitchFamily="34" charset="0"/>
              </a:rPr>
              <a:t>Firms should not act as individual entities but as part of an ecosystem </a:t>
            </a:r>
            <a:r>
              <a:rPr lang="en-US" sz="1200" i="1" dirty="0">
                <a:solidFill>
                  <a:schemeClr val="tx1"/>
                </a:solidFill>
                <a:latin typeface="Corbel" panose="020B0503020204020204" pitchFamily="34" charset="0"/>
              </a:rPr>
              <a:t>(</a:t>
            </a:r>
            <a:r>
              <a:rPr lang="en-US" sz="1200" i="1" dirty="0" err="1">
                <a:solidFill>
                  <a:schemeClr val="tx1"/>
                </a:solidFill>
                <a:latin typeface="Corbel" panose="020B0503020204020204" pitchFamily="34" charset="0"/>
              </a:rPr>
              <a:t>Adner</a:t>
            </a:r>
            <a:r>
              <a:rPr lang="en-US" sz="1200" i="1" dirty="0">
                <a:solidFill>
                  <a:schemeClr val="tx1"/>
                </a:solidFill>
                <a:latin typeface="Corbel" panose="020B0503020204020204" pitchFamily="34" charset="0"/>
              </a:rPr>
              <a:t>, 2017)</a:t>
            </a:r>
          </a:p>
          <a:p>
            <a:pPr marL="214313" indent="-214313" algn="just" defTabSz="333375">
              <a:buFont typeface="Wingdings" panose="05000000000000000000" pitchFamily="2" charset="2"/>
              <a:buChar char="§"/>
            </a:pPr>
            <a:r>
              <a:rPr lang="en-US" dirty="0">
                <a:solidFill>
                  <a:schemeClr val="tx1"/>
                </a:solidFill>
                <a:latin typeface="Corbel" panose="020B0503020204020204" pitchFamily="34" charset="0"/>
              </a:rPr>
              <a:t>Need to develop holistic views to maintain sustainability </a:t>
            </a:r>
            <a:r>
              <a:rPr lang="en-US" sz="1200" i="1" dirty="0">
                <a:solidFill>
                  <a:schemeClr val="tx1"/>
                </a:solidFill>
                <a:latin typeface="Corbel" panose="020B0503020204020204" pitchFamily="34" charset="0"/>
              </a:rPr>
              <a:t>(Theodoraki et al., 2018; Theodoraki et al., 2022)</a:t>
            </a:r>
          </a:p>
        </p:txBody>
      </p:sp>
      <p:sp>
        <p:nvSpPr>
          <p:cNvPr id="9" name="Rectangle 8">
            <a:extLst>
              <a:ext uri="{FF2B5EF4-FFF2-40B4-BE49-F238E27FC236}">
                <a16:creationId xmlns:a16="http://schemas.microsoft.com/office/drawing/2014/main" id="{79211F72-5D8D-4445-9617-B89E623A3C79}"/>
              </a:ext>
            </a:extLst>
          </p:cNvPr>
          <p:cNvSpPr/>
          <p:nvPr/>
        </p:nvSpPr>
        <p:spPr>
          <a:xfrm>
            <a:off x="1284406" y="3363290"/>
            <a:ext cx="7559072" cy="1461939"/>
          </a:xfrm>
          <a:prstGeom prst="rect">
            <a:avLst/>
          </a:prstGeom>
        </p:spPr>
        <p:txBody>
          <a:bodyPr wrap="square">
            <a:spAutoFit/>
          </a:bodyPr>
          <a:lstStyle/>
          <a:p>
            <a:pPr marL="285750" indent="-285750" algn="just" defTabSz="444500">
              <a:spcAft>
                <a:spcPts val="600"/>
              </a:spcAft>
              <a:buFont typeface="Wingdings" panose="05000000000000000000" pitchFamily="2" charset="2"/>
              <a:buChar char="§"/>
            </a:pPr>
            <a:r>
              <a:rPr lang="en-US" dirty="0">
                <a:latin typeface="Corbel" panose="020B0503020204020204" pitchFamily="34" charset="0"/>
              </a:rPr>
              <a:t>Incubators and Accelerators are key actors of the entrepreneurial ecosystem </a:t>
            </a:r>
            <a:r>
              <a:rPr lang="en-US" sz="1200" i="1" dirty="0">
                <a:latin typeface="Corbel" panose="020B0503020204020204" pitchFamily="34" charset="0"/>
              </a:rPr>
              <a:t>(Goswami et al., 2018, Van </a:t>
            </a:r>
            <a:r>
              <a:rPr lang="en-US" sz="1200" i="1" dirty="0" err="1">
                <a:latin typeface="Corbel" panose="020B0503020204020204" pitchFamily="34" charset="0"/>
              </a:rPr>
              <a:t>Weele</a:t>
            </a:r>
            <a:r>
              <a:rPr lang="en-US" sz="1200" i="1" dirty="0">
                <a:latin typeface="Corbel" panose="020B0503020204020204" pitchFamily="34" charset="0"/>
              </a:rPr>
              <a:t> et al., 2018; Theodoraki et al., 2020)</a:t>
            </a:r>
          </a:p>
          <a:p>
            <a:pPr marL="285750" indent="-285750" algn="just" defTabSz="444500">
              <a:buFont typeface="Wingdings" panose="05000000000000000000" pitchFamily="2" charset="2"/>
              <a:buChar char="§"/>
            </a:pPr>
            <a:r>
              <a:rPr lang="en-US" dirty="0">
                <a:latin typeface="Corbel" panose="020B0503020204020204" pitchFamily="34" charset="0"/>
              </a:rPr>
              <a:t>Incubator performance is highly criticized and considered as inefficient due to a </a:t>
            </a:r>
            <a:r>
              <a:rPr lang="en-US" dirty="0">
                <a:solidFill>
                  <a:schemeClr val="tx1"/>
                </a:solidFill>
                <a:latin typeface="Corbel" panose="020B0503020204020204" pitchFamily="34" charset="0"/>
              </a:rPr>
              <a:t>lack of a clear strategy</a:t>
            </a:r>
            <a:r>
              <a:rPr lang="en-US" dirty="0">
                <a:latin typeface="Corbel" panose="020B0503020204020204" pitchFamily="34" charset="0"/>
              </a:rPr>
              <a:t> </a:t>
            </a:r>
            <a:r>
              <a:rPr lang="en-US" sz="1200" i="1" dirty="0">
                <a:latin typeface="Corbel" panose="020B0503020204020204" pitchFamily="34" charset="0"/>
              </a:rPr>
              <a:t>(Theodoraki et al., 2020)</a:t>
            </a:r>
          </a:p>
          <a:p>
            <a:pPr marL="285750" indent="-285750" algn="just" defTabSz="444500">
              <a:buFont typeface="Wingdings" panose="05000000000000000000" pitchFamily="2" charset="2"/>
              <a:buChar char="§"/>
            </a:pPr>
            <a:endParaRPr lang="fr-FR" sz="1200" i="1" dirty="0">
              <a:latin typeface="Corbel" panose="020B0503020204020204" pitchFamily="34" charset="0"/>
            </a:endParaRPr>
          </a:p>
        </p:txBody>
      </p:sp>
      <p:sp>
        <p:nvSpPr>
          <p:cNvPr id="11" name="Rectangle 10">
            <a:extLst>
              <a:ext uri="{FF2B5EF4-FFF2-40B4-BE49-F238E27FC236}">
                <a16:creationId xmlns:a16="http://schemas.microsoft.com/office/drawing/2014/main" id="{9D632C7F-4083-4975-884E-1AEFBBB09F65}"/>
              </a:ext>
            </a:extLst>
          </p:cNvPr>
          <p:cNvSpPr/>
          <p:nvPr/>
        </p:nvSpPr>
        <p:spPr>
          <a:xfrm>
            <a:off x="9563064" y="3358268"/>
            <a:ext cx="2602194" cy="707886"/>
          </a:xfrm>
          <a:prstGeom prst="rect">
            <a:avLst/>
          </a:prstGeom>
        </p:spPr>
        <p:txBody>
          <a:bodyPr wrap="square">
            <a:spAutoFit/>
          </a:bodyPr>
          <a:lstStyle/>
          <a:p>
            <a:pPr marL="0" lvl="1" algn="ctr">
              <a:spcBef>
                <a:spcPts val="450"/>
              </a:spcBef>
              <a:spcAft>
                <a:spcPts val="450"/>
              </a:spcAft>
            </a:pPr>
            <a:r>
              <a:rPr lang="fr-FR" sz="2000" b="1" dirty="0">
                <a:solidFill>
                  <a:schemeClr val="tx1">
                    <a:tint val="75000"/>
                  </a:schemeClr>
                </a:solidFill>
              </a:rPr>
              <a:t>STRATEGIC EFFICIENCE</a:t>
            </a:r>
          </a:p>
        </p:txBody>
      </p:sp>
      <p:sp>
        <p:nvSpPr>
          <p:cNvPr id="12" name="Rectangle 11">
            <a:extLst>
              <a:ext uri="{FF2B5EF4-FFF2-40B4-BE49-F238E27FC236}">
                <a16:creationId xmlns:a16="http://schemas.microsoft.com/office/drawing/2014/main" id="{2E32F776-15B0-48F2-9E44-438C13243D0C}"/>
              </a:ext>
            </a:extLst>
          </p:cNvPr>
          <p:cNvSpPr/>
          <p:nvPr/>
        </p:nvSpPr>
        <p:spPr>
          <a:xfrm>
            <a:off x="9348054" y="5149948"/>
            <a:ext cx="3128145" cy="400110"/>
          </a:xfrm>
          <a:prstGeom prst="rect">
            <a:avLst/>
          </a:prstGeom>
        </p:spPr>
        <p:txBody>
          <a:bodyPr wrap="square">
            <a:spAutoFit/>
          </a:bodyPr>
          <a:lstStyle/>
          <a:p>
            <a:pPr marL="0" lvl="1" algn="ctr">
              <a:spcBef>
                <a:spcPts val="450"/>
              </a:spcBef>
              <a:spcAft>
                <a:spcPts val="450"/>
              </a:spcAft>
            </a:pPr>
            <a:r>
              <a:rPr lang="fr-FR" sz="2000" b="1" dirty="0">
                <a:solidFill>
                  <a:schemeClr val="tx1">
                    <a:tint val="75000"/>
                  </a:schemeClr>
                </a:solidFill>
              </a:rPr>
              <a:t>FURTHER UNDERSTANDING</a:t>
            </a:r>
          </a:p>
        </p:txBody>
      </p:sp>
      <p:sp>
        <p:nvSpPr>
          <p:cNvPr id="13" name="Flèche : droite 12">
            <a:extLst>
              <a:ext uri="{FF2B5EF4-FFF2-40B4-BE49-F238E27FC236}">
                <a16:creationId xmlns:a16="http://schemas.microsoft.com/office/drawing/2014/main" id="{5DE0CD01-D381-4187-8047-73237149AE05}"/>
              </a:ext>
            </a:extLst>
          </p:cNvPr>
          <p:cNvSpPr/>
          <p:nvPr/>
        </p:nvSpPr>
        <p:spPr>
          <a:xfrm>
            <a:off x="9008198" y="3492145"/>
            <a:ext cx="679712" cy="396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èche : droite 13">
            <a:extLst>
              <a:ext uri="{FF2B5EF4-FFF2-40B4-BE49-F238E27FC236}">
                <a16:creationId xmlns:a16="http://schemas.microsoft.com/office/drawing/2014/main" id="{E7612D58-42CD-4880-9512-4B776DCCC05E}"/>
              </a:ext>
            </a:extLst>
          </p:cNvPr>
          <p:cNvSpPr/>
          <p:nvPr/>
        </p:nvSpPr>
        <p:spPr>
          <a:xfrm>
            <a:off x="9008198" y="5311800"/>
            <a:ext cx="679712" cy="396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89FD93D-417C-4C19-917D-6D8DE9F4A954}"/>
              </a:ext>
            </a:extLst>
          </p:cNvPr>
          <p:cNvSpPr/>
          <p:nvPr/>
        </p:nvSpPr>
        <p:spPr>
          <a:xfrm>
            <a:off x="434115" y="3170292"/>
            <a:ext cx="938782" cy="1200329"/>
          </a:xfrm>
          <a:prstGeom prst="rect">
            <a:avLst/>
          </a:prstGeom>
          <a:noFill/>
        </p:spPr>
        <p:txBody>
          <a:bodyPr wrap="square" lIns="91440" tIns="45720" rIns="91440" bIns="45720">
            <a:spAutoFit/>
          </a:bodyPr>
          <a:lstStyle/>
          <a:p>
            <a:pPr algn="ctr"/>
            <a:r>
              <a:rPr lang="fr-FR" sz="7200" b="1" dirty="0">
                <a:ln w="12700" cmpd="sng">
                  <a:solidFill>
                    <a:schemeClr val="accent2"/>
                  </a:solidFill>
                  <a:prstDash val="solid"/>
                </a:ln>
                <a:solidFill>
                  <a:schemeClr val="accent2"/>
                </a:solidFill>
              </a:rPr>
              <a:t>2</a:t>
            </a:r>
          </a:p>
        </p:txBody>
      </p:sp>
      <p:sp>
        <p:nvSpPr>
          <p:cNvPr id="16" name="Rectangle 15">
            <a:extLst>
              <a:ext uri="{FF2B5EF4-FFF2-40B4-BE49-F238E27FC236}">
                <a16:creationId xmlns:a16="http://schemas.microsoft.com/office/drawing/2014/main" id="{6548B26B-8AB5-4717-B56F-128E14D4B1AC}"/>
              </a:ext>
            </a:extLst>
          </p:cNvPr>
          <p:cNvSpPr/>
          <p:nvPr/>
        </p:nvSpPr>
        <p:spPr>
          <a:xfrm>
            <a:off x="468779" y="4855033"/>
            <a:ext cx="938782" cy="1200329"/>
          </a:xfrm>
          <a:prstGeom prst="rect">
            <a:avLst/>
          </a:prstGeom>
          <a:noFill/>
        </p:spPr>
        <p:txBody>
          <a:bodyPr wrap="square" lIns="91440" tIns="45720" rIns="91440" bIns="45720">
            <a:spAutoFit/>
          </a:bodyPr>
          <a:lstStyle/>
          <a:p>
            <a:pPr algn="ctr"/>
            <a:r>
              <a:rPr lang="fr-FR" sz="7200" b="1" dirty="0">
                <a:ln w="12700" cmpd="sng">
                  <a:solidFill>
                    <a:schemeClr val="accent2"/>
                  </a:solidFill>
                  <a:prstDash val="solid"/>
                </a:ln>
                <a:solidFill>
                  <a:schemeClr val="accent2"/>
                </a:solidFill>
              </a:rPr>
              <a:t>3</a:t>
            </a:r>
          </a:p>
        </p:txBody>
      </p:sp>
    </p:spTree>
    <p:extLst>
      <p:ext uri="{BB962C8B-B14F-4D97-AF65-F5344CB8AC3E}">
        <p14:creationId xmlns:p14="http://schemas.microsoft.com/office/powerpoint/2010/main" val="7449572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p:cNvSpPr txBox="1"/>
          <p:nvPr/>
        </p:nvSpPr>
        <p:spPr>
          <a:xfrm>
            <a:off x="407368" y="243823"/>
            <a:ext cx="4464496" cy="553998"/>
          </a:xfrm>
          <a:prstGeom prst="rect">
            <a:avLst/>
          </a:prstGeom>
          <a:noFill/>
        </p:spPr>
        <p:txBody>
          <a:bodyPr wrap="square" rtlCol="0">
            <a:spAutoFit/>
          </a:bodyPr>
          <a:lstStyle/>
          <a:p>
            <a:r>
              <a:rPr lang="fr-FR" sz="3000" b="1" dirty="0" err="1">
                <a:solidFill>
                  <a:srgbClr val="EA4E5F"/>
                </a:solidFill>
              </a:rPr>
              <a:t>What</a:t>
            </a:r>
            <a:r>
              <a:rPr lang="fr-FR" sz="3000" b="1" dirty="0">
                <a:solidFill>
                  <a:srgbClr val="EA4E5F"/>
                </a:solidFill>
              </a:rPr>
              <a:t> </a:t>
            </a:r>
            <a:r>
              <a:rPr lang="fr-FR" sz="3000" b="1" dirty="0" err="1">
                <a:solidFill>
                  <a:srgbClr val="EA4E5F"/>
                </a:solidFill>
              </a:rPr>
              <a:t>we</a:t>
            </a:r>
            <a:r>
              <a:rPr lang="fr-FR" sz="3000" b="1" dirty="0">
                <a:solidFill>
                  <a:srgbClr val="EA4E5F"/>
                </a:solidFill>
              </a:rPr>
              <a:t> </a:t>
            </a:r>
            <a:r>
              <a:rPr lang="fr-FR" sz="3000" b="1" dirty="0" err="1">
                <a:solidFill>
                  <a:srgbClr val="EA4E5F"/>
                </a:solidFill>
              </a:rPr>
              <a:t>need</a:t>
            </a:r>
            <a:r>
              <a:rPr lang="fr-FR" sz="3000" b="1" dirty="0">
                <a:solidFill>
                  <a:srgbClr val="EA4E5F"/>
                </a:solidFill>
              </a:rPr>
              <a:t>?</a:t>
            </a:r>
          </a:p>
        </p:txBody>
      </p:sp>
      <p:graphicFrame>
        <p:nvGraphicFramePr>
          <p:cNvPr id="5" name="Diagramme 4">
            <a:extLst>
              <a:ext uri="{FF2B5EF4-FFF2-40B4-BE49-F238E27FC236}">
                <a16:creationId xmlns:a16="http://schemas.microsoft.com/office/drawing/2014/main" id="{605C239B-37F0-47E6-AF06-1B1148C7AD8E}"/>
              </a:ext>
            </a:extLst>
          </p:cNvPr>
          <p:cNvGraphicFramePr/>
          <p:nvPr/>
        </p:nvGraphicFramePr>
        <p:xfrm>
          <a:off x="1095896" y="1287924"/>
          <a:ext cx="1062620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ZoneTexte 7">
            <a:extLst>
              <a:ext uri="{FF2B5EF4-FFF2-40B4-BE49-F238E27FC236}">
                <a16:creationId xmlns:a16="http://schemas.microsoft.com/office/drawing/2014/main" id="{B8FA7061-1FD0-4315-B620-B6469D553660}"/>
              </a:ext>
            </a:extLst>
          </p:cNvPr>
          <p:cNvSpPr txBox="1"/>
          <p:nvPr/>
        </p:nvSpPr>
        <p:spPr>
          <a:xfrm>
            <a:off x="1415480" y="1524011"/>
            <a:ext cx="792088" cy="1107996"/>
          </a:xfrm>
          <a:prstGeom prst="rect">
            <a:avLst/>
          </a:prstGeom>
          <a:noFill/>
        </p:spPr>
        <p:txBody>
          <a:bodyPr wrap="square" rtlCol="0">
            <a:spAutoFit/>
          </a:bodyPr>
          <a:lstStyle/>
          <a:p>
            <a:r>
              <a:rPr lang="fr-FR" sz="6600" b="1" dirty="0">
                <a:ln w="22225">
                  <a:solidFill>
                    <a:srgbClr val="EB4E5F"/>
                  </a:solidFill>
                  <a:prstDash val="solid"/>
                </a:ln>
                <a:solidFill>
                  <a:srgbClr val="EB4E5F"/>
                </a:solidFill>
              </a:rPr>
              <a:t>1</a:t>
            </a:r>
          </a:p>
        </p:txBody>
      </p:sp>
      <p:sp>
        <p:nvSpPr>
          <p:cNvPr id="10" name="ZoneTexte 9">
            <a:extLst>
              <a:ext uri="{FF2B5EF4-FFF2-40B4-BE49-F238E27FC236}">
                <a16:creationId xmlns:a16="http://schemas.microsoft.com/office/drawing/2014/main" id="{40A3C924-0DB1-4D8E-94CC-A669054471F6}"/>
              </a:ext>
            </a:extLst>
          </p:cNvPr>
          <p:cNvSpPr txBox="1"/>
          <p:nvPr/>
        </p:nvSpPr>
        <p:spPr>
          <a:xfrm>
            <a:off x="1855900" y="2820648"/>
            <a:ext cx="792088" cy="1107996"/>
          </a:xfrm>
          <a:prstGeom prst="rect">
            <a:avLst/>
          </a:prstGeom>
          <a:noFill/>
        </p:spPr>
        <p:txBody>
          <a:bodyPr wrap="square" rtlCol="0">
            <a:spAutoFit/>
          </a:bodyPr>
          <a:lstStyle/>
          <a:p>
            <a:r>
              <a:rPr lang="fr-FR" sz="6600" b="1" dirty="0">
                <a:ln w="22225">
                  <a:solidFill>
                    <a:srgbClr val="EB4E5F"/>
                  </a:solidFill>
                  <a:prstDash val="solid"/>
                </a:ln>
                <a:solidFill>
                  <a:srgbClr val="EB4E5F"/>
                </a:solidFill>
              </a:rPr>
              <a:t>2</a:t>
            </a:r>
          </a:p>
        </p:txBody>
      </p:sp>
      <p:sp>
        <p:nvSpPr>
          <p:cNvPr id="11" name="ZoneTexte 10">
            <a:extLst>
              <a:ext uri="{FF2B5EF4-FFF2-40B4-BE49-F238E27FC236}">
                <a16:creationId xmlns:a16="http://schemas.microsoft.com/office/drawing/2014/main" id="{F92BD7FF-1EFE-4E44-B49A-C97902541EF8}"/>
              </a:ext>
            </a:extLst>
          </p:cNvPr>
          <p:cNvSpPr txBox="1"/>
          <p:nvPr/>
        </p:nvSpPr>
        <p:spPr>
          <a:xfrm>
            <a:off x="1855900" y="4057223"/>
            <a:ext cx="792088" cy="1107996"/>
          </a:xfrm>
          <a:prstGeom prst="rect">
            <a:avLst/>
          </a:prstGeom>
          <a:noFill/>
        </p:spPr>
        <p:txBody>
          <a:bodyPr wrap="square" rtlCol="0">
            <a:spAutoFit/>
          </a:bodyPr>
          <a:lstStyle/>
          <a:p>
            <a:r>
              <a:rPr lang="fr-FR" sz="6600" b="1" dirty="0">
                <a:ln w="22225">
                  <a:solidFill>
                    <a:srgbClr val="EB4E5F"/>
                  </a:solidFill>
                  <a:prstDash val="solid"/>
                </a:ln>
                <a:solidFill>
                  <a:srgbClr val="EB4E5F"/>
                </a:solidFill>
              </a:rPr>
              <a:t>3</a:t>
            </a:r>
          </a:p>
        </p:txBody>
      </p:sp>
      <p:sp>
        <p:nvSpPr>
          <p:cNvPr id="12" name="ZoneTexte 11">
            <a:extLst>
              <a:ext uri="{FF2B5EF4-FFF2-40B4-BE49-F238E27FC236}">
                <a16:creationId xmlns:a16="http://schemas.microsoft.com/office/drawing/2014/main" id="{6F04DE4C-1214-4B37-B84B-BC088BC1319D}"/>
              </a:ext>
            </a:extLst>
          </p:cNvPr>
          <p:cNvSpPr txBox="1"/>
          <p:nvPr/>
        </p:nvSpPr>
        <p:spPr>
          <a:xfrm>
            <a:off x="1320268" y="5293799"/>
            <a:ext cx="792088" cy="1107996"/>
          </a:xfrm>
          <a:prstGeom prst="rect">
            <a:avLst/>
          </a:prstGeom>
          <a:noFill/>
        </p:spPr>
        <p:txBody>
          <a:bodyPr wrap="square" rtlCol="0">
            <a:spAutoFit/>
          </a:bodyPr>
          <a:lstStyle/>
          <a:p>
            <a:r>
              <a:rPr lang="fr-FR" sz="6600" b="1" dirty="0">
                <a:ln w="22225">
                  <a:solidFill>
                    <a:srgbClr val="EB4E5F"/>
                  </a:solidFill>
                  <a:prstDash val="solid"/>
                </a:ln>
                <a:solidFill>
                  <a:srgbClr val="EB4E5F"/>
                </a:solidFill>
              </a:rPr>
              <a:t>4</a:t>
            </a:r>
          </a:p>
        </p:txBody>
      </p:sp>
    </p:spTree>
    <p:extLst>
      <p:ext uri="{BB962C8B-B14F-4D97-AF65-F5344CB8AC3E}">
        <p14:creationId xmlns:p14="http://schemas.microsoft.com/office/powerpoint/2010/main" val="30420625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ABF3B5B-E1FF-C344-8178-8DD20968DAA3}"/>
              </a:ext>
            </a:extLst>
          </p:cNvPr>
          <p:cNvSpPr txBox="1"/>
          <p:nvPr/>
        </p:nvSpPr>
        <p:spPr>
          <a:xfrm>
            <a:off x="3396000" y="2880000"/>
            <a:ext cx="7195800" cy="1742800"/>
          </a:xfrm>
          <a:prstGeom prst="rect">
            <a:avLst/>
          </a:prstGeom>
          <a:noFill/>
        </p:spPr>
        <p:txBody>
          <a:bodyPr wrap="square" lIns="360000" rtlCol="0" anchor="ctr" anchorCtr="0">
            <a:noAutofit/>
          </a:bodyPr>
          <a:lstStyle/>
          <a:p>
            <a:pPr>
              <a:lnSpc>
                <a:spcPts val="3800"/>
              </a:lnSpc>
            </a:pPr>
            <a:r>
              <a:rPr lang="en-US" sz="4000" b="1" dirty="0"/>
              <a:t>Context: Challenges from Theory &amp; Practice</a:t>
            </a:r>
            <a:endParaRPr lang="fr-FR" sz="4000" b="1" dirty="0"/>
          </a:p>
        </p:txBody>
      </p:sp>
      <p:cxnSp>
        <p:nvCxnSpPr>
          <p:cNvPr id="5" name="Connecteur droit 4">
            <a:extLst>
              <a:ext uri="{FF2B5EF4-FFF2-40B4-BE49-F238E27FC236}">
                <a16:creationId xmlns:a16="http://schemas.microsoft.com/office/drawing/2014/main" id="{85AB3147-74DC-364D-ABE4-3F3528B95E06}"/>
              </a:ext>
            </a:extLst>
          </p:cNvPr>
          <p:cNvCxnSpPr>
            <a:cxnSpLocks/>
          </p:cNvCxnSpPr>
          <p:nvPr/>
        </p:nvCxnSpPr>
        <p:spPr>
          <a:xfrm>
            <a:off x="3377979" y="2973659"/>
            <a:ext cx="0" cy="1464526"/>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2" name="Graphique 21" descr="Images">
            <a:extLst>
              <a:ext uri="{FF2B5EF4-FFF2-40B4-BE49-F238E27FC236}">
                <a16:creationId xmlns:a16="http://schemas.microsoft.com/office/drawing/2014/main" id="{691BCABB-5388-4490-B39D-D285ABDFD9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94800" y="4622800"/>
            <a:ext cx="1828800" cy="1828800"/>
          </a:xfrm>
          <a:prstGeom prst="rect">
            <a:avLst/>
          </a:prstGeom>
        </p:spPr>
      </p:pic>
    </p:spTree>
    <p:extLst>
      <p:ext uri="{BB962C8B-B14F-4D97-AF65-F5344CB8AC3E}">
        <p14:creationId xmlns:p14="http://schemas.microsoft.com/office/powerpoint/2010/main" val="3767714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ZoneTexte 36"/>
          <p:cNvSpPr txBox="1"/>
          <p:nvPr/>
        </p:nvSpPr>
        <p:spPr>
          <a:xfrm>
            <a:off x="380649" y="240039"/>
            <a:ext cx="7251897" cy="553998"/>
          </a:xfrm>
          <a:prstGeom prst="rect">
            <a:avLst/>
          </a:prstGeom>
          <a:noFill/>
        </p:spPr>
        <p:txBody>
          <a:bodyPr wrap="square" rtlCol="0">
            <a:spAutoFit/>
          </a:bodyPr>
          <a:lstStyle/>
          <a:p>
            <a:r>
              <a:rPr lang="fr-FR" sz="3000" b="1" dirty="0" err="1">
                <a:solidFill>
                  <a:srgbClr val="EA4E5F"/>
                </a:solidFill>
              </a:rPr>
              <a:t>What</a:t>
            </a:r>
            <a:r>
              <a:rPr lang="fr-FR" sz="3000" b="1" dirty="0">
                <a:solidFill>
                  <a:srgbClr val="EA4E5F"/>
                </a:solidFill>
              </a:rPr>
              <a:t> </a:t>
            </a:r>
            <a:r>
              <a:rPr lang="fr-FR" sz="3000" b="1" dirty="0" err="1">
                <a:solidFill>
                  <a:srgbClr val="EA4E5F"/>
                </a:solidFill>
              </a:rPr>
              <a:t>we</a:t>
            </a:r>
            <a:r>
              <a:rPr lang="fr-FR" sz="3000" b="1" dirty="0">
                <a:solidFill>
                  <a:srgbClr val="EA4E5F"/>
                </a:solidFill>
              </a:rPr>
              <a:t> </a:t>
            </a:r>
            <a:r>
              <a:rPr lang="fr-FR" sz="3000" b="1" dirty="0" err="1">
                <a:solidFill>
                  <a:srgbClr val="EA4E5F"/>
                </a:solidFill>
              </a:rPr>
              <a:t>want</a:t>
            </a:r>
            <a:r>
              <a:rPr lang="fr-FR" sz="3000" b="1" dirty="0">
                <a:solidFill>
                  <a:srgbClr val="EA4E5F"/>
                </a:solidFill>
              </a:rPr>
              <a:t>?</a:t>
            </a:r>
          </a:p>
        </p:txBody>
      </p:sp>
      <p:sp>
        <p:nvSpPr>
          <p:cNvPr id="38" name="Rectangle 37"/>
          <p:cNvSpPr/>
          <p:nvPr/>
        </p:nvSpPr>
        <p:spPr>
          <a:xfrm>
            <a:off x="2152928" y="1140685"/>
            <a:ext cx="7183779" cy="461665"/>
          </a:xfrm>
          <a:prstGeom prst="rect">
            <a:avLst/>
          </a:prstGeom>
        </p:spPr>
        <p:txBody>
          <a:bodyPr wrap="square">
            <a:spAutoFit/>
          </a:bodyPr>
          <a:lstStyle/>
          <a:p>
            <a:pPr algn="ctr" defTabSz="444500"/>
            <a:r>
              <a:rPr lang="en-US" sz="2400" b="1" dirty="0">
                <a:solidFill>
                  <a:srgbClr val="EB4E5F"/>
                </a:solidFill>
              </a:rPr>
              <a:t>The Silicon Valley Myth: Be like Silicon Valley…  </a:t>
            </a:r>
          </a:p>
        </p:txBody>
      </p:sp>
      <p:pic>
        <p:nvPicPr>
          <p:cNvPr id="4098" name="Picture 2" descr="Goodbye hippies! Silicon Valley made San Francisco an inaccessible ...">
            <a:extLst>
              <a:ext uri="{FF2B5EF4-FFF2-40B4-BE49-F238E27FC236}">
                <a16:creationId xmlns:a16="http://schemas.microsoft.com/office/drawing/2014/main" id="{9A50B179-A546-4CC0-953C-A0D171DE8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0776" y="1813351"/>
            <a:ext cx="8779048" cy="43895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57D1008-74E5-4DBA-A31D-7C419736ADF0}"/>
              </a:ext>
            </a:extLst>
          </p:cNvPr>
          <p:cNvSpPr/>
          <p:nvPr/>
        </p:nvSpPr>
        <p:spPr>
          <a:xfrm>
            <a:off x="4552024" y="6202875"/>
            <a:ext cx="2385589" cy="307777"/>
          </a:xfrm>
          <a:prstGeom prst="rect">
            <a:avLst/>
          </a:prstGeom>
        </p:spPr>
        <p:txBody>
          <a:bodyPr wrap="none">
            <a:spAutoFit/>
          </a:bodyPr>
          <a:lstStyle/>
          <a:p>
            <a:r>
              <a:rPr lang="fr-FR" sz="1400" i="1" dirty="0"/>
              <a:t>Source: newsbeezer.com</a:t>
            </a:r>
          </a:p>
        </p:txBody>
      </p:sp>
    </p:spTree>
    <p:extLst>
      <p:ext uri="{BB962C8B-B14F-4D97-AF65-F5344CB8AC3E}">
        <p14:creationId xmlns:p14="http://schemas.microsoft.com/office/powerpoint/2010/main" val="4095153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ZoneTexte 36"/>
          <p:cNvSpPr txBox="1"/>
          <p:nvPr/>
        </p:nvSpPr>
        <p:spPr>
          <a:xfrm>
            <a:off x="0" y="201939"/>
            <a:ext cx="11239851" cy="523220"/>
          </a:xfrm>
          <a:prstGeom prst="rect">
            <a:avLst/>
          </a:prstGeom>
          <a:noFill/>
        </p:spPr>
        <p:txBody>
          <a:bodyPr wrap="square" rtlCol="0">
            <a:spAutoFit/>
          </a:bodyPr>
          <a:lstStyle/>
          <a:p>
            <a:r>
              <a:rPr lang="en-US" sz="2800" b="1" dirty="0">
                <a:solidFill>
                  <a:srgbClr val="EA4E5F"/>
                </a:solidFill>
              </a:rPr>
              <a:t>A successful ecosystem … is it possible? </a:t>
            </a:r>
          </a:p>
        </p:txBody>
      </p:sp>
      <p:pic>
        <p:nvPicPr>
          <p:cNvPr id="4" name="Image 3" descr="Une image contenant capture d’écran&#10;&#10;Description générée automatiquement">
            <a:extLst>
              <a:ext uri="{FF2B5EF4-FFF2-40B4-BE49-F238E27FC236}">
                <a16:creationId xmlns:a16="http://schemas.microsoft.com/office/drawing/2014/main" id="{5D6A3E94-DB88-4AAF-A7C0-2505F6FFE85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60120" y="3232999"/>
            <a:ext cx="1524496" cy="2222500"/>
          </a:xfrm>
          <a:prstGeom prst="rect">
            <a:avLst/>
          </a:prstGeom>
        </p:spPr>
      </p:pic>
      <p:pic>
        <p:nvPicPr>
          <p:cNvPr id="7" name="Image 6">
            <a:extLst>
              <a:ext uri="{FF2B5EF4-FFF2-40B4-BE49-F238E27FC236}">
                <a16:creationId xmlns:a16="http://schemas.microsoft.com/office/drawing/2014/main" id="{7E197D8F-FC68-4EC1-A97E-8C3A6D2AE02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959100" y="3028101"/>
            <a:ext cx="2984500" cy="2984500"/>
          </a:xfrm>
          <a:prstGeom prst="rect">
            <a:avLst/>
          </a:prstGeom>
        </p:spPr>
      </p:pic>
      <p:sp>
        <p:nvSpPr>
          <p:cNvPr id="16" name="Flèche : droite à entaille 15">
            <a:extLst>
              <a:ext uri="{FF2B5EF4-FFF2-40B4-BE49-F238E27FC236}">
                <a16:creationId xmlns:a16="http://schemas.microsoft.com/office/drawing/2014/main" id="{2F32EC69-8BEB-453F-A5EC-2306F6F0AE99}"/>
              </a:ext>
            </a:extLst>
          </p:cNvPr>
          <p:cNvSpPr/>
          <p:nvPr/>
        </p:nvSpPr>
        <p:spPr>
          <a:xfrm>
            <a:off x="0" y="1402501"/>
            <a:ext cx="9740900" cy="1625600"/>
          </a:xfrm>
          <a:prstGeom prst="notched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sp>
      <p:sp>
        <p:nvSpPr>
          <p:cNvPr id="17" name="Rectangle 16">
            <a:extLst>
              <a:ext uri="{FF2B5EF4-FFF2-40B4-BE49-F238E27FC236}">
                <a16:creationId xmlns:a16="http://schemas.microsoft.com/office/drawing/2014/main" id="{F21D2466-D017-4CD9-95B1-1BF73BC455AB}"/>
              </a:ext>
            </a:extLst>
          </p:cNvPr>
          <p:cNvSpPr/>
          <p:nvPr/>
        </p:nvSpPr>
        <p:spPr>
          <a:xfrm>
            <a:off x="393268" y="2030635"/>
            <a:ext cx="1829347" cy="369332"/>
          </a:xfrm>
          <a:prstGeom prst="rect">
            <a:avLst/>
          </a:prstGeom>
        </p:spPr>
        <p:txBody>
          <a:bodyPr wrap="none">
            <a:spAutoFit/>
          </a:bodyPr>
          <a:lstStyle/>
          <a:p>
            <a:r>
              <a:rPr lang="en-US" b="1" dirty="0">
                <a:solidFill>
                  <a:srgbClr val="666666"/>
                </a:solidFill>
                <a:latin typeface="Oswald"/>
              </a:rPr>
              <a:t>Step 1: Make a list</a:t>
            </a:r>
            <a:endParaRPr lang="en-US" b="0" i="0" dirty="0">
              <a:solidFill>
                <a:srgbClr val="666666"/>
              </a:solidFill>
              <a:effectLst/>
              <a:latin typeface="Oswald"/>
            </a:endParaRPr>
          </a:p>
        </p:txBody>
      </p:sp>
      <p:sp>
        <p:nvSpPr>
          <p:cNvPr id="18" name="Rectangle 17">
            <a:extLst>
              <a:ext uri="{FF2B5EF4-FFF2-40B4-BE49-F238E27FC236}">
                <a16:creationId xmlns:a16="http://schemas.microsoft.com/office/drawing/2014/main" id="{09A443B3-51E7-4B74-B209-88E8CC7F6383}"/>
              </a:ext>
            </a:extLst>
          </p:cNvPr>
          <p:cNvSpPr/>
          <p:nvPr/>
        </p:nvSpPr>
        <p:spPr>
          <a:xfrm>
            <a:off x="3377364" y="2015058"/>
            <a:ext cx="1721946" cy="369332"/>
          </a:xfrm>
          <a:prstGeom prst="rect">
            <a:avLst/>
          </a:prstGeom>
        </p:spPr>
        <p:txBody>
          <a:bodyPr wrap="none">
            <a:spAutoFit/>
          </a:bodyPr>
          <a:lstStyle/>
          <a:p>
            <a:r>
              <a:rPr lang="fr-FR" b="1" dirty="0" err="1">
                <a:solidFill>
                  <a:srgbClr val="666666"/>
                </a:solidFill>
                <a:latin typeface="Oswald"/>
              </a:rPr>
              <a:t>Step</a:t>
            </a:r>
            <a:r>
              <a:rPr lang="fr-FR" b="1" dirty="0">
                <a:solidFill>
                  <a:srgbClr val="666666"/>
                </a:solidFill>
                <a:latin typeface="Oswald"/>
              </a:rPr>
              <a:t> 2: Duplicate</a:t>
            </a:r>
            <a:endParaRPr lang="fr-FR" b="0" i="0" dirty="0">
              <a:solidFill>
                <a:srgbClr val="666666"/>
              </a:solidFill>
              <a:effectLst/>
              <a:latin typeface="Oswald"/>
            </a:endParaRPr>
          </a:p>
        </p:txBody>
      </p:sp>
      <p:sp>
        <p:nvSpPr>
          <p:cNvPr id="19" name="Rectangle 18">
            <a:extLst>
              <a:ext uri="{FF2B5EF4-FFF2-40B4-BE49-F238E27FC236}">
                <a16:creationId xmlns:a16="http://schemas.microsoft.com/office/drawing/2014/main" id="{D51797B3-3E45-4E2E-9839-98B4966E3A98}"/>
              </a:ext>
            </a:extLst>
          </p:cNvPr>
          <p:cNvSpPr/>
          <p:nvPr/>
        </p:nvSpPr>
        <p:spPr>
          <a:xfrm>
            <a:off x="6488028" y="2030635"/>
            <a:ext cx="2311851" cy="369332"/>
          </a:xfrm>
          <a:prstGeom prst="rect">
            <a:avLst/>
          </a:prstGeom>
        </p:spPr>
        <p:txBody>
          <a:bodyPr wrap="none">
            <a:spAutoFit/>
          </a:bodyPr>
          <a:lstStyle/>
          <a:p>
            <a:r>
              <a:rPr lang="en-US" b="1" dirty="0">
                <a:solidFill>
                  <a:srgbClr val="666666"/>
                </a:solidFill>
                <a:latin typeface="Oswald"/>
              </a:rPr>
              <a:t>Step 3: Recontextualize</a:t>
            </a:r>
            <a:endParaRPr lang="en-US" b="0" i="0" dirty="0">
              <a:solidFill>
                <a:srgbClr val="666666"/>
              </a:solidFill>
              <a:effectLst/>
              <a:latin typeface="Oswald"/>
            </a:endParaRPr>
          </a:p>
        </p:txBody>
      </p:sp>
      <p:pic>
        <p:nvPicPr>
          <p:cNvPr id="14" name="Image 13">
            <a:extLst>
              <a:ext uri="{FF2B5EF4-FFF2-40B4-BE49-F238E27FC236}">
                <a16:creationId xmlns:a16="http://schemas.microsoft.com/office/drawing/2014/main" id="{EDF0B2F3-8386-4162-907D-D211D19CC5A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715263" y="3232999"/>
            <a:ext cx="2084616" cy="2084616"/>
          </a:xfrm>
          <a:prstGeom prst="rect">
            <a:avLst/>
          </a:prstGeom>
          <a:solidFill>
            <a:srgbClr val="FFFFFF"/>
          </a:solidFill>
        </p:spPr>
      </p:pic>
      <p:pic>
        <p:nvPicPr>
          <p:cNvPr id="21" name="Image 20">
            <a:extLst>
              <a:ext uri="{FF2B5EF4-FFF2-40B4-BE49-F238E27FC236}">
                <a16:creationId xmlns:a16="http://schemas.microsoft.com/office/drawing/2014/main" id="{191C3B7F-DFF5-4AD1-812B-5827D049540D}"/>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0188597" y="1497917"/>
            <a:ext cx="1434767" cy="1434767"/>
          </a:xfrm>
          <a:prstGeom prst="rect">
            <a:avLst/>
          </a:prstGeom>
        </p:spPr>
      </p:pic>
      <p:sp>
        <p:nvSpPr>
          <p:cNvPr id="25" name="ZoneTexte 24">
            <a:extLst>
              <a:ext uri="{FF2B5EF4-FFF2-40B4-BE49-F238E27FC236}">
                <a16:creationId xmlns:a16="http://schemas.microsoft.com/office/drawing/2014/main" id="{09725401-D443-49C7-894B-E9662FC6B6F3}"/>
              </a:ext>
            </a:extLst>
          </p:cNvPr>
          <p:cNvSpPr txBox="1"/>
          <p:nvPr/>
        </p:nvSpPr>
        <p:spPr>
          <a:xfrm>
            <a:off x="815016" y="7108900"/>
            <a:ext cx="5278768" cy="230832"/>
          </a:xfrm>
          <a:prstGeom prst="rect">
            <a:avLst/>
          </a:prstGeom>
          <a:noFill/>
        </p:spPr>
        <p:txBody>
          <a:bodyPr wrap="square" rtlCol="0">
            <a:spAutoFit/>
          </a:bodyPr>
          <a:lstStyle/>
          <a:p>
            <a:r>
              <a:rPr lang="fr-FR" sz="900">
                <a:hlinkClick r:id="rId11" tooltip="https://fr.wikipedia.org/wiki/Point_d%27interrogation"/>
              </a:rPr>
              <a:t>Cette photo</a:t>
            </a:r>
            <a:r>
              <a:rPr lang="fr-FR" sz="900"/>
              <a:t> par Auteur inconnu est soumis à la licence </a:t>
            </a:r>
            <a:r>
              <a:rPr lang="fr-FR" sz="900">
                <a:hlinkClick r:id="rId12" tooltip="https://creativecommons.org/licenses/by-sa/3.0/"/>
              </a:rPr>
              <a:t>CC BY-SA</a:t>
            </a:r>
            <a:endParaRPr lang="fr-FR" sz="900"/>
          </a:p>
        </p:txBody>
      </p:sp>
      <p:pic>
        <p:nvPicPr>
          <p:cNvPr id="44" name="Image 43">
            <a:extLst>
              <a:ext uri="{FF2B5EF4-FFF2-40B4-BE49-F238E27FC236}">
                <a16:creationId xmlns:a16="http://schemas.microsoft.com/office/drawing/2014/main" id="{14C0A6C1-26B1-4BA6-93ED-1220629F381E}"/>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9646903" y="3714678"/>
            <a:ext cx="2518153" cy="1888615"/>
          </a:xfrm>
          <a:prstGeom prst="rect">
            <a:avLst/>
          </a:prstGeom>
        </p:spPr>
      </p:pic>
    </p:spTree>
    <p:extLst>
      <p:ext uri="{BB962C8B-B14F-4D97-AF65-F5344CB8AC3E}">
        <p14:creationId xmlns:p14="http://schemas.microsoft.com/office/powerpoint/2010/main" val="39399179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theme/theme1.xml><?xml version="1.0" encoding="utf-8"?>
<a:theme xmlns:a="http://schemas.openxmlformats.org/drawingml/2006/main" name="Pages de textes">
  <a:themeElements>
    <a:clrScheme name="TBS">
      <a:dk1>
        <a:srgbClr val="000000"/>
      </a:dk1>
      <a:lt1>
        <a:srgbClr val="FFFFFF"/>
      </a:lt1>
      <a:dk2>
        <a:srgbClr val="8A2448"/>
      </a:dk2>
      <a:lt2>
        <a:srgbClr val="E7E6E6"/>
      </a:lt2>
      <a:accent1>
        <a:srgbClr val="863245"/>
      </a:accent1>
      <a:accent2>
        <a:srgbClr val="EA4E5F"/>
      </a:accent2>
      <a:accent3>
        <a:srgbClr val="B01B39"/>
      </a:accent3>
      <a:accent4>
        <a:srgbClr val="FFED37"/>
      </a:accent4>
      <a:accent5>
        <a:srgbClr val="E8B21F"/>
      </a:accent5>
      <a:accent6>
        <a:srgbClr val="AA3D63"/>
      </a:accent6>
      <a:hlink>
        <a:srgbClr val="483E8D"/>
      </a:hlink>
      <a:folHlink>
        <a:srgbClr val="EA4E5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8" id="{8A4BE948-CA63-9647-8282-B1F668A25424}" vid="{5C9B4A0A-9BAB-4542-89C5-E54ABD5D31B1}"/>
    </a:ext>
  </a:extLst>
</a:theme>
</file>

<file path=ppt/theme/theme2.xml><?xml version="1.0" encoding="utf-8"?>
<a:theme xmlns:a="http://schemas.openxmlformats.org/drawingml/2006/main" name="Intercalaires IMPRESSION">
  <a:themeElements>
    <a:clrScheme name="TBS">
      <a:dk1>
        <a:srgbClr val="000000"/>
      </a:dk1>
      <a:lt1>
        <a:srgbClr val="FFFFFF"/>
      </a:lt1>
      <a:dk2>
        <a:srgbClr val="8A2448"/>
      </a:dk2>
      <a:lt2>
        <a:srgbClr val="E7E6E6"/>
      </a:lt2>
      <a:accent1>
        <a:srgbClr val="863245"/>
      </a:accent1>
      <a:accent2>
        <a:srgbClr val="EA4E5F"/>
      </a:accent2>
      <a:accent3>
        <a:srgbClr val="B01B39"/>
      </a:accent3>
      <a:accent4>
        <a:srgbClr val="FFED37"/>
      </a:accent4>
      <a:accent5>
        <a:srgbClr val="E8B21F"/>
      </a:accent5>
      <a:accent6>
        <a:srgbClr val="AA3D63"/>
      </a:accent6>
      <a:hlink>
        <a:srgbClr val="483E8D"/>
      </a:hlink>
      <a:folHlink>
        <a:srgbClr val="EA4E5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8" id="{8A4BE948-CA63-9647-8282-B1F668A25424}" vid="{2DD7CB4A-C1CB-EB49-8855-E4F86F955341}"/>
    </a:ext>
  </a:extLst>
</a:theme>
</file>

<file path=ppt/theme/theme3.xml><?xml version="1.0" encoding="utf-8"?>
<a:theme xmlns:a="http://schemas.openxmlformats.org/drawingml/2006/main" name="Intercalaires PROJECTION">
  <a:themeElements>
    <a:clrScheme name="TBS">
      <a:dk1>
        <a:srgbClr val="000000"/>
      </a:dk1>
      <a:lt1>
        <a:srgbClr val="FFFFFF"/>
      </a:lt1>
      <a:dk2>
        <a:srgbClr val="8A2448"/>
      </a:dk2>
      <a:lt2>
        <a:srgbClr val="E7E6E6"/>
      </a:lt2>
      <a:accent1>
        <a:srgbClr val="863245"/>
      </a:accent1>
      <a:accent2>
        <a:srgbClr val="EA4E5F"/>
      </a:accent2>
      <a:accent3>
        <a:srgbClr val="B01B39"/>
      </a:accent3>
      <a:accent4>
        <a:srgbClr val="FFED37"/>
      </a:accent4>
      <a:accent5>
        <a:srgbClr val="E8B21F"/>
      </a:accent5>
      <a:accent6>
        <a:srgbClr val="AA3D63"/>
      </a:accent6>
      <a:hlink>
        <a:srgbClr val="483E8D"/>
      </a:hlink>
      <a:folHlink>
        <a:srgbClr val="EA4E5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8" id="{8A4BE948-CA63-9647-8282-B1F668A25424}" vid="{18E03D1B-FFCD-DC4E-A556-86A75499D815}"/>
    </a:ext>
  </a:extLst>
</a:theme>
</file>

<file path=ppt/theme/theme4.xml><?xml version="1.0" encoding="utf-8"?>
<a:theme xmlns:a="http://schemas.openxmlformats.org/drawingml/2006/main" name="Intercalaires PROJECTION suite">
  <a:themeElements>
    <a:clrScheme name="TBS">
      <a:dk1>
        <a:srgbClr val="000000"/>
      </a:dk1>
      <a:lt1>
        <a:srgbClr val="FFFFFF"/>
      </a:lt1>
      <a:dk2>
        <a:srgbClr val="8A2448"/>
      </a:dk2>
      <a:lt2>
        <a:srgbClr val="E7E6E6"/>
      </a:lt2>
      <a:accent1>
        <a:srgbClr val="863245"/>
      </a:accent1>
      <a:accent2>
        <a:srgbClr val="EA4E5F"/>
      </a:accent2>
      <a:accent3>
        <a:srgbClr val="B01B39"/>
      </a:accent3>
      <a:accent4>
        <a:srgbClr val="FFED37"/>
      </a:accent4>
      <a:accent5>
        <a:srgbClr val="E8B21F"/>
      </a:accent5>
      <a:accent6>
        <a:srgbClr val="AA3D63"/>
      </a:accent6>
      <a:hlink>
        <a:srgbClr val="483E8D"/>
      </a:hlink>
      <a:folHlink>
        <a:srgbClr val="EA4E5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8" id="{8A4BE948-CA63-9647-8282-B1F668A25424}" vid="{0066410E-7979-A54C-A6D9-0C9C023519F4}"/>
    </a:ext>
  </a:extLst>
</a:theme>
</file>

<file path=ppt/theme/theme5.xml><?xml version="1.0" encoding="utf-8"?>
<a:theme xmlns:a="http://schemas.openxmlformats.org/drawingml/2006/main" name="Intro / Outr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8" id="{8A4BE948-CA63-9647-8282-B1F668A25424}" vid="{23158317-75A9-674D-A9D3-B4B84E779F78}"/>
    </a:ext>
  </a:extLst>
</a:theme>
</file>

<file path=ppt/theme/theme6.xml><?xml version="1.0" encoding="utf-8"?>
<a:theme xmlns:a="http://schemas.openxmlformats.org/drawingml/2006/main" name="Thank You">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8" id="{8A4BE948-CA63-9647-8282-B1F668A25424}" vid="{482079A4-B6FD-774D-BBBD-D2A4C5AAF208}"/>
    </a:ext>
  </a:extLst>
</a:theme>
</file>

<file path=ppt/theme/theme7.xml><?xml version="1.0" encoding="utf-8"?>
<a:theme xmlns:a="http://schemas.openxmlformats.org/drawingml/2006/main" name="1_Intercalaires IMPRESSION">
  <a:themeElements>
    <a:clrScheme name="TBS">
      <a:dk1>
        <a:srgbClr val="000000"/>
      </a:dk1>
      <a:lt1>
        <a:srgbClr val="FFFFFF"/>
      </a:lt1>
      <a:dk2>
        <a:srgbClr val="8A2448"/>
      </a:dk2>
      <a:lt2>
        <a:srgbClr val="E7E6E6"/>
      </a:lt2>
      <a:accent1>
        <a:srgbClr val="863245"/>
      </a:accent1>
      <a:accent2>
        <a:srgbClr val="EA4E5F"/>
      </a:accent2>
      <a:accent3>
        <a:srgbClr val="B01B39"/>
      </a:accent3>
      <a:accent4>
        <a:srgbClr val="FFED37"/>
      </a:accent4>
      <a:accent5>
        <a:srgbClr val="E8B21F"/>
      </a:accent5>
      <a:accent6>
        <a:srgbClr val="AA3D63"/>
      </a:accent6>
      <a:hlink>
        <a:srgbClr val="483E8D"/>
      </a:hlink>
      <a:folHlink>
        <a:srgbClr val="EA4E5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36" id="{D3A963B4-882E-D241-AC8E-1882A330D6C1}" vid="{823EF2D1-6445-644B-AF65-D8D2FB5FAF1C}"/>
    </a:ext>
  </a:ext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GAB PPT 16-9 - generique TBS</Template>
  <TotalTime>30730</TotalTime>
  <Words>2783</Words>
  <Application>Microsoft Office PowerPoint</Application>
  <PresentationFormat>Grand écran</PresentationFormat>
  <Paragraphs>383</Paragraphs>
  <Slides>42</Slides>
  <Notes>33</Notes>
  <HiddenSlides>0</HiddenSlides>
  <MMClips>0</MMClips>
  <ScaleCrop>false</ScaleCrop>
  <HeadingPairs>
    <vt:vector size="6" baseType="variant">
      <vt:variant>
        <vt:lpstr>Polices utilisées</vt:lpstr>
      </vt:variant>
      <vt:variant>
        <vt:i4>13</vt:i4>
      </vt:variant>
      <vt:variant>
        <vt:lpstr>Thème</vt:lpstr>
      </vt:variant>
      <vt:variant>
        <vt:i4>7</vt:i4>
      </vt:variant>
      <vt:variant>
        <vt:lpstr>Titres des diapositives</vt:lpstr>
      </vt:variant>
      <vt:variant>
        <vt:i4>42</vt:i4>
      </vt:variant>
    </vt:vector>
  </HeadingPairs>
  <TitlesOfParts>
    <vt:vector size="62" baseType="lpstr">
      <vt:lpstr>Anonymous</vt:lpstr>
      <vt:lpstr>-apple-system</vt:lpstr>
      <vt:lpstr>Arial</vt:lpstr>
      <vt:lpstr>Arial Narrow</vt:lpstr>
      <vt:lpstr>Calibri</vt:lpstr>
      <vt:lpstr>Century Gothic</vt:lpstr>
      <vt:lpstr>CharisSIL</vt:lpstr>
      <vt:lpstr>Corbel</vt:lpstr>
      <vt:lpstr>Oswald</vt:lpstr>
      <vt:lpstr>Source Sans Pro Black</vt:lpstr>
      <vt:lpstr>Sun-Light</vt:lpstr>
      <vt:lpstr>Times New Roman</vt:lpstr>
      <vt:lpstr>Wingdings</vt:lpstr>
      <vt:lpstr>Pages de textes</vt:lpstr>
      <vt:lpstr>Intercalaires IMPRESSION</vt:lpstr>
      <vt:lpstr>Intercalaires PROJECTION</vt:lpstr>
      <vt:lpstr>Intercalaires PROJECTION suite</vt:lpstr>
      <vt:lpstr>Intro / Outro</vt:lpstr>
      <vt:lpstr>Thank You</vt:lpstr>
      <vt:lpstr>1_Intercalaires IMPRESSION</vt:lpstr>
      <vt:lpstr>Présentation PowerPoint</vt:lpstr>
      <vt:lpstr>Présentation PowerPoint</vt:lpstr>
      <vt:lpstr>Understanding Entrepreneurial Ecosystems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What does “ecosystem” mean?</vt:lpstr>
      <vt:lpstr>What an “ecosystem” is…</vt:lpstr>
      <vt:lpstr>Présentation PowerPoint</vt:lpstr>
      <vt:lpstr>Présentation PowerPoint</vt:lpstr>
      <vt:lpstr>“Sustainable ecosystem Definition”</vt:lpstr>
      <vt:lpstr>Présentation PowerPoint</vt:lpstr>
      <vt:lpstr>Présentation PowerPoint</vt:lpstr>
      <vt:lpstr>Présentation PowerPoint</vt:lpstr>
      <vt:lpstr>Présentation PowerPoint</vt:lpstr>
      <vt:lpstr>Présentation PowerPoint</vt:lpstr>
      <vt:lpstr>International Perspective </vt:lpstr>
      <vt:lpstr>Entrepreneurial Sub-ecosystems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Key Take Away</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THEODORAKI Christina</dc:creator>
  <cp:lastModifiedBy>THEODORAKI Christina</cp:lastModifiedBy>
  <cp:revision>299</cp:revision>
  <dcterms:created xsi:type="dcterms:W3CDTF">2020-02-24T18:56:14Z</dcterms:created>
  <dcterms:modified xsi:type="dcterms:W3CDTF">2024-04-04T06:39:48Z</dcterms:modified>
</cp:coreProperties>
</file>