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56" r:id="rId2"/>
    <p:sldId id="365" r:id="rId3"/>
    <p:sldId id="366" r:id="rId4"/>
    <p:sldId id="367" r:id="rId5"/>
    <p:sldId id="348" r:id="rId6"/>
    <p:sldId id="349" r:id="rId7"/>
    <p:sldId id="306" r:id="rId8"/>
    <p:sldId id="307" r:id="rId9"/>
    <p:sldId id="364" r:id="rId10"/>
    <p:sldId id="368" r:id="rId11"/>
    <p:sldId id="372" r:id="rId12"/>
    <p:sldId id="373" r:id="rId13"/>
    <p:sldId id="354" r:id="rId14"/>
    <p:sldId id="355" r:id="rId15"/>
    <p:sldId id="356" r:id="rId16"/>
    <p:sldId id="357" r:id="rId17"/>
    <p:sldId id="369" r:id="rId18"/>
    <p:sldId id="358" r:id="rId19"/>
    <p:sldId id="320" r:id="rId20"/>
    <p:sldId id="319" r:id="rId21"/>
  </p:sldIdLst>
  <p:sldSz cx="9906000" cy="6858000" type="A4"/>
  <p:notesSz cx="6858000" cy="9144000"/>
  <p:embeddedFontLst>
    <p:embeddedFont>
      <p:font typeface="Lufthansa Head Light" charset="0"/>
      <p:regular r:id="rId23"/>
      <p:bold r:id="rId24"/>
    </p:embeddedFont>
    <p:embeddedFont>
      <p:font typeface="Lufthansa Text" charset="0"/>
      <p:regular r:id="rId25"/>
    </p:embeddedFont>
    <p:embeddedFont>
      <p:font typeface="Calibri"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C6A"/>
    <a:srgbClr val="FFC20E"/>
    <a:srgbClr val="001F5B"/>
    <a:srgbClr val="08255B"/>
    <a:srgbClr val="7A868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80" autoAdjust="0"/>
    <p:restoredTop sz="96305" autoAdjust="0"/>
  </p:normalViewPr>
  <p:slideViewPr>
    <p:cSldViewPr snapToGrid="0">
      <p:cViewPr varScale="1">
        <p:scale>
          <a:sx n="62" d="100"/>
          <a:sy n="62" d="100"/>
        </p:scale>
        <p:origin x="-1123" y="-9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vis Kotherja" userId="6bfbb05079bf4a67" providerId="Windows Live" clId="Web-{18E74A0B-FB1A-4032-967C-141100E3BB90}"/>
    <pc:docChg chg="modSld">
      <pc:chgData name="Elvis Kotherja" userId="6bfbb05079bf4a67" providerId="Windows Live" clId="Web-{18E74A0B-FB1A-4032-967C-141100E3BB90}" dt="2020-04-12T12:09:41.483" v="185" actId="14100"/>
      <pc:docMkLst>
        <pc:docMk/>
      </pc:docMkLst>
      <pc:sldChg chg="addSp modSp">
        <pc:chgData name="Elvis Kotherja" userId="6bfbb05079bf4a67" providerId="Windows Live" clId="Web-{18E74A0B-FB1A-4032-967C-141100E3BB90}" dt="2020-04-12T12:09:41.483" v="185" actId="14100"/>
        <pc:sldMkLst>
          <pc:docMk/>
          <pc:sldMk cId="0" sldId="319"/>
        </pc:sldMkLst>
        <pc:spChg chg="add mod">
          <ac:chgData name="Elvis Kotherja" userId="6bfbb05079bf4a67" providerId="Windows Live" clId="Web-{18E74A0B-FB1A-4032-967C-141100E3BB90}" dt="2020-04-12T12:09:41.483" v="185" actId="14100"/>
          <ac:spMkLst>
            <pc:docMk/>
            <pc:sldMk cId="0" sldId="319"/>
            <ac:spMk id="2" creationId="{41241EEE-37FA-4E94-86B5-F547E68C4186}"/>
          </ac:spMkLst>
        </pc:spChg>
      </pc:sldChg>
    </pc:docChg>
  </pc:docChgLst>
  <pc:docChgLst>
    <pc:chgData name="Elvis Kotherja" userId="6bfbb05079bf4a67" providerId="Windows Live" clId="Web-{A3EBC0A8-5ADB-446B-B024-615C60C153DE}"/>
    <pc:docChg chg="modSld">
      <pc:chgData name="Elvis Kotherja" userId="6bfbb05079bf4a67" providerId="Windows Live" clId="Web-{A3EBC0A8-5ADB-446B-B024-615C60C153DE}" dt="2020-04-11T21:54:14.244" v="1" actId="1076"/>
      <pc:docMkLst>
        <pc:docMk/>
      </pc:docMkLst>
      <pc:sldChg chg="modSp">
        <pc:chgData name="Elvis Kotherja" userId="6bfbb05079bf4a67" providerId="Windows Live" clId="Web-{A3EBC0A8-5ADB-446B-B024-615C60C153DE}" dt="2020-04-11T21:54:14.244" v="1" actId="1076"/>
        <pc:sldMkLst>
          <pc:docMk/>
          <pc:sldMk cId="0" sldId="274"/>
        </pc:sldMkLst>
        <pc:spChg chg="mod">
          <ac:chgData name="Elvis Kotherja" userId="6bfbb05079bf4a67" providerId="Windows Live" clId="Web-{A3EBC0A8-5ADB-446B-B024-615C60C153DE}" dt="2020-04-11T21:53:10.181" v="0" actId="14100"/>
          <ac:spMkLst>
            <pc:docMk/>
            <pc:sldMk cId="0" sldId="274"/>
            <ac:spMk id="20" creationId="{00000000-0000-0000-0000-000000000000}"/>
          </ac:spMkLst>
        </pc:spChg>
        <pc:grpChg chg="mod">
          <ac:chgData name="Elvis Kotherja" userId="6bfbb05079bf4a67" providerId="Windows Live" clId="Web-{A3EBC0A8-5ADB-446B-B024-615C60C153DE}" dt="2020-04-11T21:54:14.244" v="1" actId="1076"/>
          <ac:grpSpMkLst>
            <pc:docMk/>
            <pc:sldMk cId="0" sldId="274"/>
            <ac:grpSpMk id="67" creationId="{00000000-0000-0000-0000-000000000000}"/>
          </ac:grpSpMkLst>
        </pc:grpChg>
      </pc:sldChg>
    </pc:docChg>
  </pc:docChgLst>
  <pc:docChgLst>
    <pc:chgData name="Elvis Kotherja" userId="6bfbb05079bf4a67" providerId="Windows Live" clId="Web-{0733F622-4358-4085-8BB9-503F639431E1}"/>
    <pc:docChg chg="modSld">
      <pc:chgData name="Elvis Kotherja" userId="6bfbb05079bf4a67" providerId="Windows Live" clId="Web-{0733F622-4358-4085-8BB9-503F639431E1}" dt="2020-04-12T16:28:53.547" v="472" actId="20577"/>
      <pc:docMkLst>
        <pc:docMk/>
      </pc:docMkLst>
      <pc:sldChg chg="modSp">
        <pc:chgData name="Elvis Kotherja" userId="6bfbb05079bf4a67" providerId="Windows Live" clId="Web-{0733F622-4358-4085-8BB9-503F639431E1}" dt="2020-04-12T16:15:22.674" v="44" actId="20577"/>
        <pc:sldMkLst>
          <pc:docMk/>
          <pc:sldMk cId="0" sldId="263"/>
        </pc:sldMkLst>
        <pc:spChg chg="mod">
          <ac:chgData name="Elvis Kotherja" userId="6bfbb05079bf4a67" providerId="Windows Live" clId="Web-{0733F622-4358-4085-8BB9-503F639431E1}" dt="2020-04-12T16:15:22.674" v="44" actId="20577"/>
          <ac:spMkLst>
            <pc:docMk/>
            <pc:sldMk cId="0" sldId="263"/>
            <ac:spMk id="38" creationId="{00000000-0000-0000-0000-000000000000}"/>
          </ac:spMkLst>
        </pc:spChg>
      </pc:sldChg>
      <pc:sldChg chg="modSp">
        <pc:chgData name="Elvis Kotherja" userId="6bfbb05079bf4a67" providerId="Windows Live" clId="Web-{0733F622-4358-4085-8BB9-503F639431E1}" dt="2020-04-12T16:16:20.707" v="77" actId="20577"/>
        <pc:sldMkLst>
          <pc:docMk/>
          <pc:sldMk cId="0" sldId="264"/>
        </pc:sldMkLst>
        <pc:spChg chg="mod">
          <ac:chgData name="Elvis Kotherja" userId="6bfbb05079bf4a67" providerId="Windows Live" clId="Web-{0733F622-4358-4085-8BB9-503F639431E1}" dt="2020-04-12T16:16:20.707" v="77" actId="20577"/>
          <ac:spMkLst>
            <pc:docMk/>
            <pc:sldMk cId="0" sldId="264"/>
            <ac:spMk id="20" creationId="{00000000-0000-0000-0000-000000000000}"/>
          </ac:spMkLst>
        </pc:spChg>
      </pc:sldChg>
      <pc:sldChg chg="modSp">
        <pc:chgData name="Elvis Kotherja" userId="6bfbb05079bf4a67" providerId="Windows Live" clId="Web-{0733F622-4358-4085-8BB9-503F639431E1}" dt="2020-04-12T16:17:34.132" v="125" actId="20577"/>
        <pc:sldMkLst>
          <pc:docMk/>
          <pc:sldMk cId="0" sldId="274"/>
        </pc:sldMkLst>
        <pc:spChg chg="mod">
          <ac:chgData name="Elvis Kotherja" userId="6bfbb05079bf4a67" providerId="Windows Live" clId="Web-{0733F622-4358-4085-8BB9-503F639431E1}" dt="2020-04-12T16:17:34.132" v="125" actId="20577"/>
          <ac:spMkLst>
            <pc:docMk/>
            <pc:sldMk cId="0" sldId="274"/>
            <ac:spMk id="20" creationId="{00000000-0000-0000-0000-000000000000}"/>
          </ac:spMkLst>
        </pc:spChg>
        <pc:grpChg chg="mod">
          <ac:chgData name="Elvis Kotherja" userId="6bfbb05079bf4a67" providerId="Windows Live" clId="Web-{0733F622-4358-4085-8BB9-503F639431E1}" dt="2020-04-12T16:17:27.631" v="122" actId="1076"/>
          <ac:grpSpMkLst>
            <pc:docMk/>
            <pc:sldMk cId="0" sldId="274"/>
            <ac:grpSpMk id="67" creationId="{00000000-0000-0000-0000-000000000000}"/>
          </ac:grpSpMkLst>
        </pc:grpChg>
      </pc:sldChg>
      <pc:sldChg chg="modSp">
        <pc:chgData name="Elvis Kotherja" userId="6bfbb05079bf4a67" providerId="Windows Live" clId="Web-{0733F622-4358-4085-8BB9-503F639431E1}" dt="2020-04-12T16:28:51.750" v="470" actId="20577"/>
        <pc:sldMkLst>
          <pc:docMk/>
          <pc:sldMk cId="0" sldId="275"/>
        </pc:sldMkLst>
        <pc:spChg chg="mod">
          <ac:chgData name="Elvis Kotherja" userId="6bfbb05079bf4a67" providerId="Windows Live" clId="Web-{0733F622-4358-4085-8BB9-503F639431E1}" dt="2020-04-12T16:28:51.750" v="470" actId="20577"/>
          <ac:spMkLst>
            <pc:docMk/>
            <pc:sldMk cId="0" sldId="275"/>
            <ac:spMk id="20" creationId="{00000000-0000-0000-0000-000000000000}"/>
          </ac:spMkLst>
        </pc:spChg>
      </pc:sldChg>
      <pc:sldChg chg="modSp">
        <pc:chgData name="Elvis Kotherja" userId="6bfbb05079bf4a67" providerId="Windows Live" clId="Web-{0733F622-4358-4085-8BB9-503F639431E1}" dt="2020-04-12T16:18:26.852" v="162" actId="20577"/>
        <pc:sldMkLst>
          <pc:docMk/>
          <pc:sldMk cId="0" sldId="312"/>
        </pc:sldMkLst>
        <pc:spChg chg="mod">
          <ac:chgData name="Elvis Kotherja" userId="6bfbb05079bf4a67" providerId="Windows Live" clId="Web-{0733F622-4358-4085-8BB9-503F639431E1}" dt="2020-04-12T16:18:26.852" v="162" actId="20577"/>
          <ac:spMkLst>
            <pc:docMk/>
            <pc:sldMk cId="0" sldId="312"/>
            <ac:spMk id="34" creationId="{00000000-0000-0000-0000-000000000000}"/>
          </ac:spMkLst>
        </pc:spChg>
      </pc:sldChg>
      <pc:sldChg chg="modSp">
        <pc:chgData name="Elvis Kotherja" userId="6bfbb05079bf4a67" providerId="Windows Live" clId="Web-{0733F622-4358-4085-8BB9-503F639431E1}" dt="2020-04-12T16:23:46.239" v="383" actId="14100"/>
        <pc:sldMkLst>
          <pc:docMk/>
          <pc:sldMk cId="0" sldId="313"/>
        </pc:sldMkLst>
        <pc:spChg chg="mod">
          <ac:chgData name="Elvis Kotherja" userId="6bfbb05079bf4a67" providerId="Windows Live" clId="Web-{0733F622-4358-4085-8BB9-503F639431E1}" dt="2020-04-12T16:23:46.239" v="383" actId="14100"/>
          <ac:spMkLst>
            <pc:docMk/>
            <pc:sldMk cId="0" sldId="313"/>
            <ac:spMk id="21" creationId="{00000000-0000-0000-0000-000000000000}"/>
          </ac:spMkLst>
        </pc:spChg>
      </pc:sldChg>
      <pc:sldChg chg="delSp modSp delAnim">
        <pc:chgData name="Elvis Kotherja" userId="6bfbb05079bf4a67" providerId="Windows Live" clId="Web-{0733F622-4358-4085-8BB9-503F639431E1}" dt="2020-04-12T16:24:48.944" v="411"/>
        <pc:sldMkLst>
          <pc:docMk/>
          <pc:sldMk cId="0" sldId="314"/>
        </pc:sldMkLst>
        <pc:spChg chg="mod">
          <ac:chgData name="Elvis Kotherja" userId="6bfbb05079bf4a67" providerId="Windows Live" clId="Web-{0733F622-4358-4085-8BB9-503F639431E1}" dt="2020-04-12T16:23:59.114" v="387" actId="20577"/>
          <ac:spMkLst>
            <pc:docMk/>
            <pc:sldMk cId="0" sldId="314"/>
            <ac:spMk id="23" creationId="{00000000-0000-0000-0000-000000000000}"/>
          </ac:spMkLst>
        </pc:spChg>
        <pc:spChg chg="mod">
          <ac:chgData name="Elvis Kotherja" userId="6bfbb05079bf4a67" providerId="Windows Live" clId="Web-{0733F622-4358-4085-8BB9-503F639431E1}" dt="2020-04-12T16:23:56.286" v="384" actId="20577"/>
          <ac:spMkLst>
            <pc:docMk/>
            <pc:sldMk cId="0" sldId="314"/>
            <ac:spMk id="24" creationId="{00000000-0000-0000-0000-000000000000}"/>
          </ac:spMkLst>
        </pc:spChg>
        <pc:spChg chg="mod">
          <ac:chgData name="Elvis Kotherja" userId="6bfbb05079bf4a67" providerId="Windows Live" clId="Web-{0733F622-4358-4085-8BB9-503F639431E1}" dt="2020-04-12T16:24:43.444" v="407" actId="20577"/>
          <ac:spMkLst>
            <pc:docMk/>
            <pc:sldMk cId="0" sldId="314"/>
            <ac:spMk id="35" creationId="{00000000-0000-0000-0000-000000000000}"/>
          </ac:spMkLst>
        </pc:spChg>
        <pc:grpChg chg="del">
          <ac:chgData name="Elvis Kotherja" userId="6bfbb05079bf4a67" providerId="Windows Live" clId="Web-{0733F622-4358-4085-8BB9-503F639431E1}" dt="2020-04-12T16:24:47.757" v="410"/>
          <ac:grpSpMkLst>
            <pc:docMk/>
            <pc:sldMk cId="0" sldId="314"/>
            <ac:grpSpMk id="4" creationId="{00000000-0000-0000-0000-000000000000}"/>
          </ac:grpSpMkLst>
        </pc:grpChg>
        <pc:picChg chg="del">
          <ac:chgData name="Elvis Kotherja" userId="6bfbb05079bf4a67" providerId="Windows Live" clId="Web-{0733F622-4358-4085-8BB9-503F639431E1}" dt="2020-04-12T16:24:48.944" v="411"/>
          <ac:picMkLst>
            <pc:docMk/>
            <pc:sldMk cId="0" sldId="314"/>
            <ac:picMk id="22" creationId="{00000000-0000-0000-0000-000000000000}"/>
          </ac:picMkLst>
        </pc:picChg>
      </pc:sldChg>
      <pc:sldChg chg="modSp">
        <pc:chgData name="Elvis Kotherja" userId="6bfbb05079bf4a67" providerId="Windows Live" clId="Web-{0733F622-4358-4085-8BB9-503F639431E1}" dt="2020-04-12T16:26:41.448" v="445" actId="20577"/>
        <pc:sldMkLst>
          <pc:docMk/>
          <pc:sldMk cId="0" sldId="315"/>
        </pc:sldMkLst>
        <pc:spChg chg="mod">
          <ac:chgData name="Elvis Kotherja" userId="6bfbb05079bf4a67" providerId="Windows Live" clId="Web-{0733F622-4358-4085-8BB9-503F639431E1}" dt="2020-04-12T16:26:41.448" v="445" actId="20577"/>
          <ac:spMkLst>
            <pc:docMk/>
            <pc:sldMk cId="0" sldId="315"/>
            <ac:spMk id="28" creationId="{00000000-0000-0000-0000-000000000000}"/>
          </ac:spMkLst>
        </pc:spChg>
      </pc:sldChg>
      <pc:sldChg chg="modSp">
        <pc:chgData name="Elvis Kotherja" userId="6bfbb05079bf4a67" providerId="Windows Live" clId="Web-{0733F622-4358-4085-8BB9-503F639431E1}" dt="2020-04-12T16:28:22.218" v="467" actId="20577"/>
        <pc:sldMkLst>
          <pc:docMk/>
          <pc:sldMk cId="0" sldId="316"/>
        </pc:sldMkLst>
        <pc:spChg chg="mod">
          <ac:chgData name="Elvis Kotherja" userId="6bfbb05079bf4a67" providerId="Windows Live" clId="Web-{0733F622-4358-4085-8BB9-503F639431E1}" dt="2020-04-12T16:28:22.218" v="467" actId="20577"/>
          <ac:spMkLst>
            <pc:docMk/>
            <pc:sldMk cId="0" sldId="316"/>
            <ac:spMk id="21" creationId="{00000000-0000-0000-0000-000000000000}"/>
          </ac:spMkLst>
        </pc:spChg>
      </pc:sldChg>
    </pc:docChg>
  </pc:docChgLst>
  <pc:docChgLst>
    <pc:chgData name="Elvis Kotherja" userId="6bfbb05079bf4a67" providerId="Windows Live" clId="Web-{F9B0CCB4-4C47-4B5E-BC61-AEBDF34A1880}"/>
    <pc:docChg chg="modSld">
      <pc:chgData name="Elvis Kotherja" userId="6bfbb05079bf4a67" providerId="Windows Live" clId="Web-{F9B0CCB4-4C47-4B5E-BC61-AEBDF34A1880}" dt="2020-04-11T21:14:48.827" v="373" actId="14100"/>
      <pc:docMkLst>
        <pc:docMk/>
      </pc:docMkLst>
      <pc:sldChg chg="modSp">
        <pc:chgData name="Elvis Kotherja" userId="6bfbb05079bf4a67" providerId="Windows Live" clId="Web-{F9B0CCB4-4C47-4B5E-BC61-AEBDF34A1880}" dt="2020-04-11T21:06:22.967" v="364" actId="1076"/>
        <pc:sldMkLst>
          <pc:docMk/>
          <pc:sldMk cId="0" sldId="263"/>
        </pc:sldMkLst>
        <pc:spChg chg="mod">
          <ac:chgData name="Elvis Kotherja" userId="6bfbb05079bf4a67" providerId="Windows Live" clId="Web-{F9B0CCB4-4C47-4B5E-BC61-AEBDF34A1880}" dt="2020-04-11T21:06:17.576" v="363" actId="1076"/>
          <ac:spMkLst>
            <pc:docMk/>
            <pc:sldMk cId="0" sldId="263"/>
            <ac:spMk id="12" creationId="{00000000-0000-0000-0000-000000000000}"/>
          </ac:spMkLst>
        </pc:spChg>
        <pc:spChg chg="mod">
          <ac:chgData name="Elvis Kotherja" userId="6bfbb05079bf4a67" providerId="Windows Live" clId="Web-{F9B0CCB4-4C47-4B5E-BC61-AEBDF34A1880}" dt="2020-04-11T21:06:22.967" v="364" actId="1076"/>
          <ac:spMkLst>
            <pc:docMk/>
            <pc:sldMk cId="0" sldId="263"/>
            <ac:spMk id="20" creationId="{00000000-0000-0000-0000-000000000000}"/>
          </ac:spMkLst>
        </pc:spChg>
        <pc:grpChg chg="mod">
          <ac:chgData name="Elvis Kotherja" userId="6bfbb05079bf4a67" providerId="Windows Live" clId="Web-{F9B0CCB4-4C47-4B5E-BC61-AEBDF34A1880}" dt="2020-04-11T21:06:09.169" v="362" actId="14100"/>
          <ac:grpSpMkLst>
            <pc:docMk/>
            <pc:sldMk cId="0" sldId="263"/>
            <ac:grpSpMk id="48" creationId="{00000000-0000-0000-0000-000000000000}"/>
          </ac:grpSpMkLst>
        </pc:grpChg>
        <pc:picChg chg="mod">
          <ac:chgData name="Elvis Kotherja" userId="6bfbb05079bf4a67" providerId="Windows Live" clId="Web-{F9B0CCB4-4C47-4B5E-BC61-AEBDF34A1880}" dt="2020-04-11T21:03:58.868" v="338" actId="1076"/>
          <ac:picMkLst>
            <pc:docMk/>
            <pc:sldMk cId="0" sldId="263"/>
            <ac:picMk id="16" creationId="{00000000-0000-0000-0000-000000000000}"/>
          </ac:picMkLst>
        </pc:picChg>
      </pc:sldChg>
      <pc:sldChg chg="modSp">
        <pc:chgData name="Elvis Kotherja" userId="6bfbb05079bf4a67" providerId="Windows Live" clId="Web-{F9B0CCB4-4C47-4B5E-BC61-AEBDF34A1880}" dt="2020-04-11T21:14:36.889" v="367" actId="1076"/>
        <pc:sldMkLst>
          <pc:docMk/>
          <pc:sldMk cId="0" sldId="274"/>
        </pc:sldMkLst>
        <pc:grpChg chg="mod">
          <ac:chgData name="Elvis Kotherja" userId="6bfbb05079bf4a67" providerId="Windows Live" clId="Web-{F9B0CCB4-4C47-4B5E-BC61-AEBDF34A1880}" dt="2020-04-11T21:14:36.889" v="367" actId="1076"/>
          <ac:grpSpMkLst>
            <pc:docMk/>
            <pc:sldMk cId="0" sldId="274"/>
            <ac:grpSpMk id="67" creationId="{00000000-0000-0000-0000-000000000000}"/>
          </ac:grpSpMkLst>
        </pc:grpChg>
      </pc:sldChg>
      <pc:sldChg chg="modSp">
        <pc:chgData name="Elvis Kotherja" userId="6bfbb05079bf4a67" providerId="Windows Live" clId="Web-{F9B0CCB4-4C47-4B5E-BC61-AEBDF34A1880}" dt="2020-04-11T21:14:48.827" v="373" actId="14100"/>
        <pc:sldMkLst>
          <pc:docMk/>
          <pc:sldMk cId="0" sldId="296"/>
        </pc:sldMkLst>
        <pc:spChg chg="mod">
          <ac:chgData name="Elvis Kotherja" userId="6bfbb05079bf4a67" providerId="Windows Live" clId="Web-{F9B0CCB4-4C47-4B5E-BC61-AEBDF34A1880}" dt="2020-04-11T21:14:48.827" v="373" actId="14100"/>
          <ac:spMkLst>
            <pc:docMk/>
            <pc:sldMk cId="0" sldId="296"/>
            <ac:spMk id="20" creationId="{00000000-0000-0000-0000-000000000000}"/>
          </ac:spMkLst>
        </pc:spChg>
      </pc:sldChg>
      <pc:sldChg chg="modSp">
        <pc:chgData name="Elvis Kotherja" userId="6bfbb05079bf4a67" providerId="Windows Live" clId="Web-{F9B0CCB4-4C47-4B5E-BC61-AEBDF34A1880}" dt="2020-04-11T20:30:36.569" v="34" actId="20577"/>
        <pc:sldMkLst>
          <pc:docMk/>
          <pc:sldMk cId="0" sldId="306"/>
        </pc:sldMkLst>
        <pc:spChg chg="mod">
          <ac:chgData name="Elvis Kotherja" userId="6bfbb05079bf4a67" providerId="Windows Live" clId="Web-{F9B0CCB4-4C47-4B5E-BC61-AEBDF34A1880}" dt="2020-04-11T20:30:36.569" v="34" actId="20577"/>
          <ac:spMkLst>
            <pc:docMk/>
            <pc:sldMk cId="0" sldId="306"/>
            <ac:spMk id="9" creationId="{00000000-0000-0000-0000-000000000000}"/>
          </ac:spMkLst>
        </pc:spChg>
      </pc:sldChg>
      <pc:sldChg chg="addSp delSp modSp addAnim delAnim">
        <pc:chgData name="Elvis Kotherja" userId="6bfbb05079bf4a67" providerId="Windows Live" clId="Web-{F9B0CCB4-4C47-4B5E-BC61-AEBDF34A1880}" dt="2020-04-11T20:46:24.052" v="224" actId="20577"/>
        <pc:sldMkLst>
          <pc:docMk/>
          <pc:sldMk cId="0" sldId="308"/>
        </pc:sldMkLst>
        <pc:spChg chg="mod">
          <ac:chgData name="Elvis Kotherja" userId="6bfbb05079bf4a67" providerId="Windows Live" clId="Web-{F9B0CCB4-4C47-4B5E-BC61-AEBDF34A1880}" dt="2020-04-11T20:46:24.052" v="224" actId="20577"/>
          <ac:spMkLst>
            <pc:docMk/>
            <pc:sldMk cId="0" sldId="308"/>
            <ac:spMk id="38" creationId="{00000000-0000-0000-0000-000000000000}"/>
          </ac:spMkLst>
        </pc:spChg>
        <pc:spChg chg="mod">
          <ac:chgData name="Elvis Kotherja" userId="6bfbb05079bf4a67" providerId="Windows Live" clId="Web-{F9B0CCB4-4C47-4B5E-BC61-AEBDF34A1880}" dt="2020-04-11T20:37:37.489" v="80" actId="20577"/>
          <ac:spMkLst>
            <pc:docMk/>
            <pc:sldMk cId="0" sldId="308"/>
            <ac:spMk id="41" creationId="{00000000-0000-0000-0000-000000000000}"/>
          </ac:spMkLst>
        </pc:spChg>
        <pc:picChg chg="add del mod">
          <ac:chgData name="Elvis Kotherja" userId="6bfbb05079bf4a67" providerId="Windows Live" clId="Web-{F9B0CCB4-4C47-4B5E-BC61-AEBDF34A1880}" dt="2020-04-11T20:37:15.097" v="70"/>
          <ac:picMkLst>
            <pc:docMk/>
            <pc:sldMk cId="0" sldId="308"/>
            <ac:picMk id="17" creationId="{00000000-0000-0000-0000-000000000000}"/>
          </ac:picMkLst>
        </pc:picChg>
      </pc:sldChg>
      <pc:sldChg chg="modSp">
        <pc:chgData name="Elvis Kotherja" userId="6bfbb05079bf4a67" providerId="Windows Live" clId="Web-{F9B0CCB4-4C47-4B5E-BC61-AEBDF34A1880}" dt="2020-04-11T20:39:42.743" v="101" actId="1076"/>
        <pc:sldMkLst>
          <pc:docMk/>
          <pc:sldMk cId="0" sldId="309"/>
        </pc:sldMkLst>
        <pc:spChg chg="mod">
          <ac:chgData name="Elvis Kotherja" userId="6bfbb05079bf4a67" providerId="Windows Live" clId="Web-{F9B0CCB4-4C47-4B5E-BC61-AEBDF34A1880}" dt="2020-04-11T20:39:42.743" v="101" actId="1076"/>
          <ac:spMkLst>
            <pc:docMk/>
            <pc:sldMk cId="0" sldId="309"/>
            <ac:spMk id="21" creationId="{00000000-0000-0000-0000-000000000000}"/>
          </ac:spMkLst>
        </pc:spChg>
      </pc:sldChg>
      <pc:sldChg chg="modSp">
        <pc:chgData name="Elvis Kotherja" userId="6bfbb05079bf4a67" providerId="Windows Live" clId="Web-{F9B0CCB4-4C47-4B5E-BC61-AEBDF34A1880}" dt="2020-04-11T20:52:11.142" v="266" actId="20577"/>
        <pc:sldMkLst>
          <pc:docMk/>
          <pc:sldMk cId="0" sldId="310"/>
        </pc:sldMkLst>
        <pc:spChg chg="mod">
          <ac:chgData name="Elvis Kotherja" userId="6bfbb05079bf4a67" providerId="Windows Live" clId="Web-{F9B0CCB4-4C47-4B5E-BC61-AEBDF34A1880}" dt="2020-04-11T20:52:11.142" v="266" actId="20577"/>
          <ac:spMkLst>
            <pc:docMk/>
            <pc:sldMk cId="0" sldId="310"/>
            <ac:spMk id="18" creationId="{00000000-0000-0000-0000-000000000000}"/>
          </ac:spMkLst>
        </pc:spChg>
      </pc:sldChg>
      <pc:sldChg chg="modSp">
        <pc:chgData name="Elvis Kotherja" userId="6bfbb05079bf4a67" providerId="Windows Live" clId="Web-{F9B0CCB4-4C47-4B5E-BC61-AEBDF34A1880}" dt="2020-04-11T20:52:57.331" v="332" actId="1076"/>
        <pc:sldMkLst>
          <pc:docMk/>
          <pc:sldMk cId="0" sldId="311"/>
        </pc:sldMkLst>
        <pc:spChg chg="mod">
          <ac:chgData name="Elvis Kotherja" userId="6bfbb05079bf4a67" providerId="Windows Live" clId="Web-{F9B0CCB4-4C47-4B5E-BC61-AEBDF34A1880}" dt="2020-04-11T20:52:57.331" v="332" actId="1076"/>
          <ac:spMkLst>
            <pc:docMk/>
            <pc:sldMk cId="0" sldId="311"/>
            <ac:spMk id="42" creationId="{00000000-0000-0000-0000-000000000000}"/>
          </ac:spMkLst>
        </pc:spChg>
      </pc:sldChg>
    </pc:docChg>
  </pc:docChgLst>
  <pc:docChgLst>
    <pc:chgData name="Elvis Kotherja" userId="6bfbb05079bf4a67" providerId="LiveId" clId="{88B83AB2-4324-46F1-BC03-2D4F62FFE66A}"/>
    <pc:docChg chg="undo custSel modSld">
      <pc:chgData name="Elvis Kotherja" userId="6bfbb05079bf4a67" providerId="LiveId" clId="{88B83AB2-4324-46F1-BC03-2D4F62FFE66A}" dt="2023-12-18T17:44:23.975" v="2" actId="20577"/>
      <pc:docMkLst>
        <pc:docMk/>
      </pc:docMkLst>
      <pc:sldChg chg="modSp mod">
        <pc:chgData name="Elvis Kotherja" userId="6bfbb05079bf4a67" providerId="LiveId" clId="{88B83AB2-4324-46F1-BC03-2D4F62FFE66A}" dt="2023-12-18T17:44:23.975" v="2" actId="20577"/>
        <pc:sldMkLst>
          <pc:docMk/>
          <pc:sldMk cId="186606752" sldId="364"/>
        </pc:sldMkLst>
        <pc:spChg chg="mod">
          <ac:chgData name="Elvis Kotherja" userId="6bfbb05079bf4a67" providerId="LiveId" clId="{88B83AB2-4324-46F1-BC03-2D4F62FFE66A}" dt="2023-12-18T17:44:23.975" v="2" actId="20577"/>
          <ac:spMkLst>
            <pc:docMk/>
            <pc:sldMk cId="186606752" sldId="364"/>
            <ac:spMk id="5" creationId="{3DCDF45F-1116-44E5-BC1A-F3FD06BE26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086FCC-3438-47C3-AE06-C9BBDC45C595}" type="datetimeFigureOut">
              <a:rPr lang="en-US" smtClean="0"/>
              <a:pPr/>
              <a:t>04-Apr-24</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1861C5-6E0B-4463-8264-0148E9A95546}" type="slidenum">
              <a:rPr lang="en-US" smtClean="0"/>
              <a:pPr/>
              <a:t>‹#›</a:t>
            </a:fld>
            <a:endParaRPr lang="en-US"/>
          </a:p>
        </p:txBody>
      </p:sp>
    </p:spTree>
    <p:extLst>
      <p:ext uri="{BB962C8B-B14F-4D97-AF65-F5344CB8AC3E}">
        <p14:creationId xmlns:p14="http://schemas.microsoft.com/office/powerpoint/2010/main" xmlns="" val="11362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1861C5-6E0B-4463-8264-0148E9A95546}" type="slidenum">
              <a:rPr lang="en-US" smtClean="0"/>
              <a:pPr/>
              <a:t>1</a:t>
            </a:fld>
            <a:endParaRPr lang="en-US"/>
          </a:p>
        </p:txBody>
      </p:sp>
    </p:spTree>
    <p:extLst>
      <p:ext uri="{BB962C8B-B14F-4D97-AF65-F5344CB8AC3E}">
        <p14:creationId xmlns:p14="http://schemas.microsoft.com/office/powerpoint/2010/main" xmlns="" val="3675815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15</a:t>
            </a:fld>
            <a:endParaRPr lang="en-US"/>
          </a:p>
        </p:txBody>
      </p:sp>
    </p:spTree>
    <p:extLst>
      <p:ext uri="{BB962C8B-B14F-4D97-AF65-F5344CB8AC3E}">
        <p14:creationId xmlns:p14="http://schemas.microsoft.com/office/powerpoint/2010/main" xmlns="" val="134078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18</a:t>
            </a:fld>
            <a:endParaRPr lang="en-US"/>
          </a:p>
        </p:txBody>
      </p:sp>
    </p:spTree>
    <p:extLst>
      <p:ext uri="{BB962C8B-B14F-4D97-AF65-F5344CB8AC3E}">
        <p14:creationId xmlns:p14="http://schemas.microsoft.com/office/powerpoint/2010/main" xmlns="" val="1215303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19</a:t>
            </a:fld>
            <a:endParaRPr lang="en-US"/>
          </a:p>
        </p:txBody>
      </p:sp>
    </p:spTree>
    <p:extLst>
      <p:ext uri="{BB962C8B-B14F-4D97-AF65-F5344CB8AC3E}">
        <p14:creationId xmlns:p14="http://schemas.microsoft.com/office/powerpoint/2010/main" xmlns="" val="2392890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gn="l">
              <a:buAutoNum type="arabicPeriod"/>
            </a:pPr>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20</a:t>
            </a:fld>
            <a:endParaRPr lang="en-US"/>
          </a:p>
        </p:txBody>
      </p:sp>
    </p:spTree>
    <p:extLst>
      <p:ext uri="{BB962C8B-B14F-4D97-AF65-F5344CB8AC3E}">
        <p14:creationId xmlns:p14="http://schemas.microsoft.com/office/powerpoint/2010/main" xmlns="" val="361344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Text slide 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Elite Travel Group </a:t>
            </a:r>
            <a:r>
              <a:rPr lang="en-US" sz="1200" kern="1200" dirty="0">
                <a:solidFill>
                  <a:schemeClr val="tx1"/>
                </a:solidFill>
                <a:effectLst/>
                <a:latin typeface="+mn-lt"/>
                <a:ea typeface="+mn-ea"/>
                <a:cs typeface="+mn-cs"/>
              </a:rPr>
              <a:t>is one of the longest established ​and best known Travel companies based in Albania.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Established in 2000, </a:t>
            </a:r>
            <a:r>
              <a:rPr lang="en-US" sz="1200" b="1" kern="1200" dirty="0">
                <a:solidFill>
                  <a:schemeClr val="tx1"/>
                </a:solidFill>
                <a:effectLst/>
                <a:latin typeface="+mn-lt"/>
                <a:ea typeface="+mn-ea"/>
                <a:cs typeface="+mn-cs"/>
              </a:rPr>
              <a:t>Elite DMC </a:t>
            </a:r>
            <a:r>
              <a:rPr lang="en-US" sz="1200" kern="1200" dirty="0">
                <a:solidFill>
                  <a:schemeClr val="tx1"/>
                </a:solidFill>
                <a:effectLst/>
                <a:latin typeface="+mn-lt"/>
                <a:ea typeface="+mn-ea"/>
                <a:cs typeface="+mn-cs"/>
              </a:rPr>
              <a:t>has a proven track record of providing the highest quality professional travel services in the Balkan region and Eastern Europe. ​</a:t>
            </a:r>
          </a:p>
          <a:p>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2</a:t>
            </a:fld>
            <a:endParaRPr lang="en-US"/>
          </a:p>
        </p:txBody>
      </p:sp>
    </p:spTree>
    <p:extLst>
      <p:ext uri="{BB962C8B-B14F-4D97-AF65-F5344CB8AC3E}">
        <p14:creationId xmlns:p14="http://schemas.microsoft.com/office/powerpoint/2010/main" xmlns="" val="52433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kern="1200" dirty="0">
                <a:solidFill>
                  <a:schemeClr val="tx1"/>
                </a:solidFill>
                <a:effectLst/>
                <a:latin typeface="+mn-lt"/>
                <a:ea typeface="+mn-ea"/>
                <a:cs typeface="+mn-cs"/>
              </a:rPr>
              <a:t>Text slide 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Values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business is built on respect. Respect for the planet, respect for our partners and respect for our customers. We don’t just want to do business; we want to make friends as we go.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​We’re innovative, always looking for new ways to minimize our footprint. By being reliable, honest and transparent, we make sure our word is our bond. ​</a:t>
            </a:r>
          </a:p>
          <a:p>
            <a:r>
              <a:rPr lang="en-US" sz="1200" kern="1200" dirty="0">
                <a:solidFill>
                  <a:schemeClr val="tx1"/>
                </a:solidFill>
                <a:effectLst/>
                <a:latin typeface="+mn-lt"/>
                <a:ea typeface="+mn-ea"/>
                <a:cs typeface="+mn-cs"/>
              </a:rPr>
              <a:t>​And by focusing on quality, we make sure we’re delivering repeat business, which builds a sustainable future. It’s a whole new way to experience the travel business. ​</a:t>
            </a:r>
          </a:p>
          <a:p>
            <a:r>
              <a:rPr lang="en-US" sz="1200" b="1" kern="1200" dirty="0">
                <a:solidFill>
                  <a:schemeClr val="tx1"/>
                </a:solidFill>
                <a:effectLst/>
                <a:latin typeface="+mn-lt"/>
                <a:ea typeface="+mn-ea"/>
                <a:cs typeface="+mn-cs"/>
              </a:rPr>
              <a:t>Mission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give people the best of the Balkans and Eastern Europe.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And to do it in a sustainable way, working with local people to leave communities richer.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Vision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aim to make money, but not at the expense of our other guiding principles. Our business is built on our people. So we treat them well and inspire them to be the best they can be. Our expertise helps people discover the best of the Balkans and Eastern Europe and encourages them to return and discover more.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work with local communities and suppliers to build loyalty and trust. Planet: we only have one; all our activities aim to minimize their environmental impact and create stronger local communities. ​</a:t>
            </a:r>
          </a:p>
          <a:p>
            <a:pPr marL="228600" indent="-228600">
              <a:buNone/>
            </a:pPr>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4</a:t>
            </a:fld>
            <a:endParaRPr lang="en-US"/>
          </a:p>
        </p:txBody>
      </p:sp>
    </p:spTree>
    <p:extLst>
      <p:ext uri="{BB962C8B-B14F-4D97-AF65-F5344CB8AC3E}">
        <p14:creationId xmlns:p14="http://schemas.microsoft.com/office/powerpoint/2010/main" xmlns="" val="324949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5</a:t>
            </a:fld>
            <a:endParaRPr lang="en-US"/>
          </a:p>
        </p:txBody>
      </p:sp>
    </p:spTree>
    <p:extLst>
      <p:ext uri="{BB962C8B-B14F-4D97-AF65-F5344CB8AC3E}">
        <p14:creationId xmlns:p14="http://schemas.microsoft.com/office/powerpoint/2010/main" xmlns="" val="184875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6</a:t>
            </a:fld>
            <a:endParaRPr lang="en-US"/>
          </a:p>
        </p:txBody>
      </p:sp>
    </p:spTree>
    <p:extLst>
      <p:ext uri="{BB962C8B-B14F-4D97-AF65-F5344CB8AC3E}">
        <p14:creationId xmlns:p14="http://schemas.microsoft.com/office/powerpoint/2010/main" xmlns="" val="3358342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7</a:t>
            </a:fld>
            <a:endParaRPr lang="en-US"/>
          </a:p>
        </p:txBody>
      </p:sp>
    </p:spTree>
    <p:extLst>
      <p:ext uri="{BB962C8B-B14F-4D97-AF65-F5344CB8AC3E}">
        <p14:creationId xmlns:p14="http://schemas.microsoft.com/office/powerpoint/2010/main" xmlns="" val="389970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8</a:t>
            </a:fld>
            <a:endParaRPr lang="en-US"/>
          </a:p>
        </p:txBody>
      </p:sp>
    </p:spTree>
    <p:extLst>
      <p:ext uri="{BB962C8B-B14F-4D97-AF65-F5344CB8AC3E}">
        <p14:creationId xmlns:p14="http://schemas.microsoft.com/office/powerpoint/2010/main" xmlns="" val="3881899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Simon Reuter </a:t>
            </a:r>
          </a:p>
        </p:txBody>
      </p:sp>
      <p:sp>
        <p:nvSpPr>
          <p:cNvPr id="4" name="Slide Number Placeholder 3"/>
          <p:cNvSpPr>
            <a:spLocks noGrp="1"/>
          </p:cNvSpPr>
          <p:nvPr>
            <p:ph type="sldNum" sz="quarter" idx="10"/>
          </p:nvPr>
        </p:nvSpPr>
        <p:spPr/>
        <p:txBody>
          <a:bodyPr/>
          <a:lstStyle/>
          <a:p>
            <a:fld id="{4E1861C5-6E0B-4463-8264-0148E9A95546}" type="slidenum">
              <a:rPr lang="en-US" smtClean="0"/>
              <a:pPr/>
              <a:t>13</a:t>
            </a:fld>
            <a:endParaRPr lang="en-US"/>
          </a:p>
        </p:txBody>
      </p:sp>
    </p:spTree>
    <p:extLst>
      <p:ext uri="{BB962C8B-B14F-4D97-AF65-F5344CB8AC3E}">
        <p14:creationId xmlns:p14="http://schemas.microsoft.com/office/powerpoint/2010/main" xmlns="" val="2536365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Simon Reuter </a:t>
            </a:r>
          </a:p>
          <a:p>
            <a:endParaRPr lang="en-US" dirty="0"/>
          </a:p>
        </p:txBody>
      </p:sp>
      <p:sp>
        <p:nvSpPr>
          <p:cNvPr id="4" name="Slide Number Placeholder 3"/>
          <p:cNvSpPr>
            <a:spLocks noGrp="1"/>
          </p:cNvSpPr>
          <p:nvPr>
            <p:ph type="sldNum" sz="quarter" idx="10"/>
          </p:nvPr>
        </p:nvSpPr>
        <p:spPr/>
        <p:txBody>
          <a:bodyPr/>
          <a:lstStyle/>
          <a:p>
            <a:fld id="{4E1861C5-6E0B-4463-8264-0148E9A95546}" type="slidenum">
              <a:rPr lang="en-US" smtClean="0"/>
              <a:pPr/>
              <a:t>14</a:t>
            </a:fld>
            <a:endParaRPr lang="en-US"/>
          </a:p>
        </p:txBody>
      </p:sp>
    </p:spTree>
    <p:extLst>
      <p:ext uri="{BB962C8B-B14F-4D97-AF65-F5344CB8AC3E}">
        <p14:creationId xmlns:p14="http://schemas.microsoft.com/office/powerpoint/2010/main" xmlns="" val="1845576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7E0DFD-D32A-4B46-8C5B-3CA201AA752A}" type="datetime1">
              <a:rPr lang="en-US" smtClean="0"/>
              <a:pPr/>
              <a:t>04-Apr-24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98093-6D04-448F-BCFD-7888C5961007}" type="datetime1">
              <a:rPr lang="en-US" smtClean="0"/>
              <a:pPr/>
              <a:t>04-Apr-24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98A7E5-97C5-413C-A925-EDB290FB5890}" type="datetime1">
              <a:rPr lang="en-US" smtClean="0"/>
              <a:pPr/>
              <a:t>04-Apr-24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708EA-D9B0-4216-87AE-502C09D2B7D6}" type="datetime1">
              <a:rPr lang="en-US" smtClean="0"/>
              <a:pPr/>
              <a:t>04-Apr-24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A3569-86D2-47D6-8EFC-7A2796344371}" type="datetime1">
              <a:rPr lang="en-US" smtClean="0"/>
              <a:pPr/>
              <a:t>04-Apr-24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3CB12E-8315-4359-84F7-94138992DE81}" type="datetime1">
              <a:rPr lang="en-US" smtClean="0"/>
              <a:pPr/>
              <a:t>04-Apr-24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A2706-EFC4-4BF2-9124-B7FF5A22956B}" type="datetime1">
              <a:rPr lang="en-US" smtClean="0"/>
              <a:pPr/>
              <a:t>04-Apr-24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B2DCCB-DC65-49E0-80D8-69C27F883782}" type="datetime1">
              <a:rPr lang="en-US" smtClean="0"/>
              <a:pPr/>
              <a:t>04-Apr-24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C56BE-21E0-4A3E-886E-78CA3D0D5E34}" type="datetime1">
              <a:rPr lang="en-US" smtClean="0"/>
              <a:pPr/>
              <a:t>04-Apr-24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8E0DC8-6F65-4BC4-911C-DF78FCCAEEBC}" type="datetime1">
              <a:rPr lang="en-US" smtClean="0"/>
              <a:pPr/>
              <a:t>04-Apr-24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9D78C0-13F4-4F99-9544-004E0FD96BE7}" type="datetime1">
              <a:rPr lang="en-US" smtClean="0"/>
              <a:pPr/>
              <a:t>04-Apr-24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FA890-D5D8-4F36-AAFA-6E57E204AE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93BBB-DC1F-4026-8A9B-0A2C8BD8C3F0}" type="datetime1">
              <a:rPr lang="en-US" smtClean="0"/>
              <a:pPr/>
              <a:t>04-Apr-24</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FA890-D5D8-4F36-AAFA-6E57E204AE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youtube.com/watch?v=l_5zPzGaJBI" TargetMode="External"/><Relationship Id="rId5" Type="http://schemas.openxmlformats.org/officeDocument/2006/relationships/image" Target="../media/image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t="1" b="2531"/>
          <a:stretch/>
        </p:blipFill>
        <p:spPr>
          <a:xfrm>
            <a:off x="0" y="0"/>
            <a:ext cx="9931941" cy="6845300"/>
          </a:xfrm>
          <a:prstGeom prst="rect">
            <a:avLst/>
          </a:prstGeom>
        </p:spPr>
      </p:pic>
      <p:sp>
        <p:nvSpPr>
          <p:cNvPr id="6" name="Title Placeholder 1">
            <a:extLst>
              <a:ext uri="{FF2B5EF4-FFF2-40B4-BE49-F238E27FC236}">
                <a16:creationId xmlns:a16="http://schemas.microsoft.com/office/drawing/2014/main" xmlns="" id="{8EB3D961-4146-4B94-AF64-1EA94B80015D}"/>
              </a:ext>
            </a:extLst>
          </p:cNvPr>
          <p:cNvSpPr txBox="1">
            <a:spLocks/>
          </p:cNvSpPr>
          <p:nvPr/>
        </p:nvSpPr>
        <p:spPr>
          <a:xfrm>
            <a:off x="-6917942" y="-1310350"/>
            <a:ext cx="11040000" cy="4679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002060"/>
                </a:solidFill>
              </a:rPr>
              <a:t>Titulli kryesor (32-50pt)</a:t>
            </a:r>
            <a:endParaRPr lang="en-US" b="1" dirty="0">
              <a:solidFill>
                <a:srgbClr val="002060"/>
              </a:solidFill>
            </a:endParaRPr>
          </a:p>
        </p:txBody>
      </p:sp>
      <p:sp>
        <p:nvSpPr>
          <p:cNvPr id="7" name="Text Placeholder 2">
            <a:extLst>
              <a:ext uri="{FF2B5EF4-FFF2-40B4-BE49-F238E27FC236}">
                <a16:creationId xmlns:a16="http://schemas.microsoft.com/office/drawing/2014/main" xmlns="" id="{154F8A0E-88E1-45B4-9FBB-FFEC41FC3222}"/>
              </a:ext>
            </a:extLst>
          </p:cNvPr>
          <p:cNvSpPr txBox="1">
            <a:spLocks/>
          </p:cNvSpPr>
          <p:nvPr/>
        </p:nvSpPr>
        <p:spPr>
          <a:xfrm>
            <a:off x="-6883760" y="2153547"/>
            <a:ext cx="5143860" cy="2090815"/>
          </a:xfrm>
          <a:prstGeom prst="rect">
            <a:avLst/>
          </a:prstGeom>
        </p:spPr>
        <p:txBody>
          <a:bodyPr vert="horz" lIns="0" tIns="0" rIns="0" bIns="0" rtlCol="0">
            <a:noAutofit/>
          </a:bodyPr>
          <a:lstStyle>
            <a:defPPr>
              <a:defRPr lang="en-US"/>
            </a:defPPr>
            <a:lvl1pPr marL="0" algn="l" defTabSz="914400" rtl="0" eaLnBrk="1" latinLnBrk="0" hangingPunct="1">
              <a:defRPr sz="2000" b="1" kern="1200">
                <a:solidFill>
                  <a:schemeClr val="accent1"/>
                </a:solidFill>
                <a:latin typeface="+mj-lt"/>
                <a:ea typeface="+mn-ea"/>
                <a:cs typeface="+mn-cs"/>
              </a:defRPr>
            </a:lvl1pPr>
            <a:lvl2pPr marL="457200" indent="0" algn="l" defTabSz="914400" rtl="0" eaLnBrk="1" latinLnBrk="0" hangingPunct="1">
              <a:buNone/>
              <a:defRPr sz="1600" kern="1200">
                <a:solidFill>
                  <a:schemeClr val="tx1"/>
                </a:solidFill>
                <a:latin typeface="+mn-lt"/>
                <a:ea typeface="+mn-ea"/>
                <a:cs typeface="+mn-cs"/>
              </a:defRPr>
            </a:lvl2pPr>
            <a:lvl3pPr marL="914400" indent="0" algn="l" defTabSz="914400" rtl="0" eaLnBrk="1" latinLnBrk="0" hangingPunct="1">
              <a:buNone/>
              <a:defRPr sz="1800" kern="1200">
                <a:solidFill>
                  <a:schemeClr val="accent1"/>
                </a:solidFill>
                <a:latin typeface="+mn-lt"/>
                <a:ea typeface="+mn-ea"/>
                <a:cs typeface="+mn-cs"/>
              </a:defRPr>
            </a:lvl3pPr>
            <a:lvl4pPr marL="1371600" indent="0" algn="l" defTabSz="914400" rtl="0" eaLnBrk="1" latinLnBrk="0" hangingPunct="1">
              <a:buNone/>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2"/>
                </a:solidFill>
              </a:rPr>
              <a:t>Master text styles (18-20pt)</a:t>
            </a:r>
          </a:p>
          <a:p>
            <a:r>
              <a:rPr lang="en-US" sz="1800" b="0" dirty="0">
                <a:solidFill>
                  <a:srgbClr val="002060"/>
                </a:solidFill>
              </a:rPr>
              <a:t>Second level (16-18 </a:t>
            </a:r>
            <a:r>
              <a:rPr lang="en-US" sz="1800" b="0" dirty="0" err="1">
                <a:solidFill>
                  <a:srgbClr val="002060"/>
                </a:solidFill>
              </a:rPr>
              <a:t>pt</a:t>
            </a:r>
            <a:r>
              <a:rPr lang="en-US" sz="1800" b="0" dirty="0">
                <a:solidFill>
                  <a:srgbClr val="002060"/>
                </a:solidFill>
              </a:rPr>
              <a:t>)</a:t>
            </a:r>
          </a:p>
          <a:p>
            <a:endParaRPr lang="en-US" b="0" dirty="0">
              <a:solidFill>
                <a:srgbClr val="002060"/>
              </a:solidFill>
            </a:endParaRPr>
          </a:p>
          <a:p>
            <a:r>
              <a:rPr lang="en-US" sz="1600" dirty="0">
                <a:solidFill>
                  <a:srgbClr val="002060"/>
                </a:solidFill>
              </a:rPr>
              <a:t>Third level (16pt)</a:t>
            </a:r>
          </a:p>
        </p:txBody>
      </p:sp>
      <p:sp>
        <p:nvSpPr>
          <p:cNvPr id="8" name="Title Placeholder 1">
            <a:extLst>
              <a:ext uri="{FF2B5EF4-FFF2-40B4-BE49-F238E27FC236}">
                <a16:creationId xmlns:a16="http://schemas.microsoft.com/office/drawing/2014/main" xmlns="" id="{8EB3D961-4146-4B94-AF64-1EA94B80015D}"/>
              </a:ext>
            </a:extLst>
          </p:cNvPr>
          <p:cNvSpPr txBox="1">
            <a:spLocks/>
          </p:cNvSpPr>
          <p:nvPr/>
        </p:nvSpPr>
        <p:spPr>
          <a:xfrm>
            <a:off x="12058650" y="5258365"/>
            <a:ext cx="11040000" cy="4679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FFC000"/>
                </a:solidFill>
              </a:rPr>
              <a:t>Call to Action (Bold) /  24-44 pt</a:t>
            </a:r>
            <a:endParaRPr lang="en-US" b="1" dirty="0">
              <a:solidFill>
                <a:srgbClr val="FFC000"/>
              </a:solidFill>
            </a:endParaRPr>
          </a:p>
        </p:txBody>
      </p:sp>
      <p:sp>
        <p:nvSpPr>
          <p:cNvPr id="9" name="TextBox 8"/>
          <p:cNvSpPr txBox="1"/>
          <p:nvPr/>
        </p:nvSpPr>
        <p:spPr>
          <a:xfrm>
            <a:off x="4151258" y="5965661"/>
            <a:ext cx="5140430" cy="523220"/>
          </a:xfrm>
          <a:prstGeom prst="rect">
            <a:avLst/>
          </a:prstGeom>
          <a:noFill/>
        </p:spPr>
        <p:txBody>
          <a:bodyPr wrap="square" rtlCol="0">
            <a:spAutoFit/>
          </a:bodyPr>
          <a:lstStyle/>
          <a:p>
            <a:pPr algn="r"/>
            <a:r>
              <a:rPr lang="en-US" sz="2400" dirty="0">
                <a:solidFill>
                  <a:srgbClr val="FFC20E"/>
                </a:solidFill>
              </a:rPr>
              <a:t>We welcome you </a:t>
            </a:r>
            <a:r>
              <a:rPr lang="en-US" sz="2800" dirty="0">
                <a:solidFill>
                  <a:srgbClr val="FFC20E"/>
                </a:solidFill>
              </a:rPr>
              <a:t>!</a:t>
            </a:r>
          </a:p>
        </p:txBody>
      </p:sp>
      <p:sp>
        <p:nvSpPr>
          <p:cNvPr id="2" name="Rectangle 1"/>
          <p:cNvSpPr/>
          <p:nvPr/>
        </p:nvSpPr>
        <p:spPr>
          <a:xfrm>
            <a:off x="-6883760" y="481809"/>
            <a:ext cx="1403392" cy="14033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1" name="Title Placeholder 1">
            <a:extLst>
              <a:ext uri="{FF2B5EF4-FFF2-40B4-BE49-F238E27FC236}">
                <a16:creationId xmlns:a16="http://schemas.microsoft.com/office/drawing/2014/main" xmlns="" id="{8EB3D961-4146-4B94-AF64-1EA94B80015D}"/>
              </a:ext>
            </a:extLst>
          </p:cNvPr>
          <p:cNvSpPr txBox="1">
            <a:spLocks/>
          </p:cNvSpPr>
          <p:nvPr/>
        </p:nvSpPr>
        <p:spPr>
          <a:xfrm>
            <a:off x="-6883760" y="-26022"/>
            <a:ext cx="4076700" cy="4679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dirty="0">
                <a:solidFill>
                  <a:srgbClr val="002060"/>
                </a:solidFill>
              </a:rPr>
              <a:t>Ngjyrat paresore</a:t>
            </a:r>
            <a:endParaRPr lang="en-US" sz="2400" b="1" dirty="0">
              <a:solidFill>
                <a:srgbClr val="002060"/>
              </a:solidFill>
            </a:endParaRPr>
          </a:p>
        </p:txBody>
      </p:sp>
      <p:sp>
        <p:nvSpPr>
          <p:cNvPr id="12" name="Rectangle 11"/>
          <p:cNvSpPr/>
          <p:nvPr/>
        </p:nvSpPr>
        <p:spPr>
          <a:xfrm>
            <a:off x="-5283560" y="481809"/>
            <a:ext cx="1403392" cy="14033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683360" y="481809"/>
            <a:ext cx="1403392" cy="1403392"/>
          </a:xfrm>
          <a:prstGeom prst="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6883760" y="4179467"/>
            <a:ext cx="1403392" cy="14033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283560" y="4179467"/>
            <a:ext cx="1403392" cy="14033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683360" y="4179467"/>
            <a:ext cx="1403392" cy="14033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xmlns="" id="{8EB3D961-4146-4B94-AF64-1EA94B80015D}"/>
              </a:ext>
            </a:extLst>
          </p:cNvPr>
          <p:cNvSpPr txBox="1">
            <a:spLocks/>
          </p:cNvSpPr>
          <p:nvPr/>
        </p:nvSpPr>
        <p:spPr>
          <a:xfrm>
            <a:off x="-6883760" y="3698145"/>
            <a:ext cx="4076700" cy="4679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dirty="0">
                <a:solidFill>
                  <a:srgbClr val="002060"/>
                </a:solidFill>
              </a:rPr>
              <a:t>Ngjyrat dytesore</a:t>
            </a:r>
            <a:endParaRPr lang="en-US" sz="2400" b="1" dirty="0">
              <a:solidFill>
                <a:srgbClr val="002060"/>
              </a:solidFill>
            </a:endParaRPr>
          </a:p>
        </p:txBody>
      </p:sp>
      <p:sp>
        <p:nvSpPr>
          <p:cNvPr id="18" name="Title Placeholder 1">
            <a:extLst>
              <a:ext uri="{FF2B5EF4-FFF2-40B4-BE49-F238E27FC236}">
                <a16:creationId xmlns:a16="http://schemas.microsoft.com/office/drawing/2014/main" xmlns="" id="{8EB3D961-4146-4B94-AF64-1EA94B80015D}"/>
              </a:ext>
            </a:extLst>
          </p:cNvPr>
          <p:cNvSpPr txBox="1">
            <a:spLocks/>
          </p:cNvSpPr>
          <p:nvPr/>
        </p:nvSpPr>
        <p:spPr>
          <a:xfrm>
            <a:off x="12058650" y="3153071"/>
            <a:ext cx="4076700" cy="4679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dirty="0">
                <a:solidFill>
                  <a:srgbClr val="002060"/>
                </a:solidFill>
              </a:rPr>
              <a:t>Call to Action</a:t>
            </a:r>
            <a:endParaRPr lang="en-US" sz="2400" b="1" dirty="0">
              <a:solidFill>
                <a:srgbClr val="002060"/>
              </a:solidFill>
            </a:endParaRPr>
          </a:p>
        </p:txBody>
      </p:sp>
      <p:sp>
        <p:nvSpPr>
          <p:cNvPr id="19" name="Rectangle 18"/>
          <p:cNvSpPr/>
          <p:nvPr/>
        </p:nvSpPr>
        <p:spPr>
          <a:xfrm>
            <a:off x="12058650" y="3621006"/>
            <a:ext cx="1403392" cy="1403392"/>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Placeholder 1">
            <a:extLst>
              <a:ext uri="{FF2B5EF4-FFF2-40B4-BE49-F238E27FC236}">
                <a16:creationId xmlns:a16="http://schemas.microsoft.com/office/drawing/2014/main" xmlns="" id="{8EB3D961-4146-4B94-AF64-1EA94B80015D}"/>
              </a:ext>
            </a:extLst>
          </p:cNvPr>
          <p:cNvSpPr txBox="1">
            <a:spLocks/>
          </p:cNvSpPr>
          <p:nvPr/>
        </p:nvSpPr>
        <p:spPr>
          <a:xfrm>
            <a:off x="12058650" y="5936154"/>
            <a:ext cx="11040000" cy="4679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solidFill>
                  <a:srgbClr val="FFC000"/>
                </a:solidFill>
              </a:rPr>
              <a:t>Call to Action (Regular) / 24-44 pt</a:t>
            </a:r>
            <a:endParaRPr lang="en-US" dirty="0">
              <a:solidFill>
                <a:srgbClr val="FFC000"/>
              </a:solidFill>
            </a:endParaRPr>
          </a:p>
        </p:txBody>
      </p:sp>
      <p:sp>
        <p:nvSpPr>
          <p:cNvPr id="22" name="Title Placeholder 1">
            <a:extLst>
              <a:ext uri="{FF2B5EF4-FFF2-40B4-BE49-F238E27FC236}">
                <a16:creationId xmlns:a16="http://schemas.microsoft.com/office/drawing/2014/main" xmlns="" id="{8EB3D961-4146-4B94-AF64-1EA94B80015D}"/>
              </a:ext>
            </a:extLst>
          </p:cNvPr>
          <p:cNvSpPr txBox="1">
            <a:spLocks/>
          </p:cNvSpPr>
          <p:nvPr/>
        </p:nvSpPr>
        <p:spPr>
          <a:xfrm>
            <a:off x="517048" y="6075854"/>
            <a:ext cx="2308383" cy="46793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rgbClr val="FFC20E"/>
                </a:solidFill>
                <a:latin typeface="+mn-lt"/>
              </a:rPr>
              <a:t>www.etg.al</a:t>
            </a:r>
            <a:endParaRPr lang="en-US" sz="2400" dirty="0">
              <a:solidFill>
                <a:srgbClr val="FFC20E"/>
              </a:solidFill>
              <a:latin typeface="+mn-lt"/>
            </a:endParaRPr>
          </a:p>
        </p:txBody>
      </p:sp>
      <p:sp>
        <p:nvSpPr>
          <p:cNvPr id="4" name="Rectangle 3"/>
          <p:cNvSpPr/>
          <p:nvPr/>
        </p:nvSpPr>
        <p:spPr>
          <a:xfrm>
            <a:off x="794912" y="4179467"/>
            <a:ext cx="8008010" cy="769441"/>
          </a:xfrm>
          <a:prstGeom prst="rect">
            <a:avLst/>
          </a:prstGeom>
        </p:spPr>
        <p:txBody>
          <a:bodyPr wrap="square">
            <a:spAutoFit/>
          </a:bodyPr>
          <a:lstStyle/>
          <a:p>
            <a:pPr algn="r"/>
            <a:r>
              <a:rPr lang="en-US" sz="2800" b="1" dirty="0">
                <a:solidFill>
                  <a:srgbClr val="08255B"/>
                </a:solidFill>
              </a:rPr>
              <a:t>The bright future of Hospitality and Tourism</a:t>
            </a:r>
          </a:p>
          <a:p>
            <a:pPr algn="r"/>
            <a:endParaRPr lang="en-US" sz="1600" b="1" dirty="0">
              <a:solidFill>
                <a:srgbClr val="08255B"/>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15000">
        <p:fade/>
      </p:transition>
    </mc:Choice>
    <mc:Fallback>
      <p:transition spd="med"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35" y="386782"/>
            <a:ext cx="8915400" cy="1143000"/>
          </a:xfrm>
        </p:spPr>
        <p:txBody>
          <a:bodyPr>
            <a:normAutofit fontScale="90000"/>
          </a:bodyPr>
          <a:lstStyle/>
          <a:p>
            <a:r>
              <a:rPr lang="en-US" b="1" dirty="0">
                <a:solidFill>
                  <a:srgbClr val="003C6A"/>
                </a:solidFill>
              </a:rPr>
              <a:t>Tourism Industry in Albania</a:t>
            </a:r>
            <a:br>
              <a:rPr lang="en-US" b="1" dirty="0">
                <a:solidFill>
                  <a:srgbClr val="003C6A"/>
                </a:solidFill>
              </a:rPr>
            </a:br>
            <a:r>
              <a:rPr lang="en-US" b="1" dirty="0">
                <a:solidFill>
                  <a:srgbClr val="FFC20E"/>
                </a:solidFill>
              </a:rPr>
              <a:t>Free stress work </a:t>
            </a:r>
            <a:r>
              <a:rPr lang="en-US" b="1" dirty="0">
                <a:solidFill>
                  <a:srgbClr val="003C6A"/>
                </a:solidFill>
              </a:rPr>
              <a:t>by 2024</a:t>
            </a:r>
          </a:p>
        </p:txBody>
      </p:sp>
      <p:pic>
        <p:nvPicPr>
          <p:cNvPr id="5" name="Picture 4"/>
          <p:cNvPicPr>
            <a:picLocks noChangeAspect="1"/>
          </p:cNvPicPr>
          <p:nvPr/>
        </p:nvPicPr>
        <p:blipFill>
          <a:blip r:embed="rId2"/>
          <a:stretch>
            <a:fillRect/>
          </a:stretch>
        </p:blipFill>
        <p:spPr>
          <a:xfrm>
            <a:off x="985478" y="1616914"/>
            <a:ext cx="8124825" cy="5172075"/>
          </a:xfrm>
          <a:prstGeom prst="rect">
            <a:avLst/>
          </a:prstGeom>
        </p:spPr>
      </p:pic>
    </p:spTree>
    <p:extLst>
      <p:ext uri="{BB962C8B-B14F-4D97-AF65-F5344CB8AC3E}">
        <p14:creationId xmlns:p14="http://schemas.microsoft.com/office/powerpoint/2010/main" xmlns="" val="343798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957F925-F0BF-63BB-02E3-1E0C5D87EE80}"/>
              </a:ext>
            </a:extLst>
          </p:cNvPr>
          <p:cNvPicPr>
            <a:picLocks noChangeAspect="1"/>
          </p:cNvPicPr>
          <p:nvPr/>
        </p:nvPicPr>
        <p:blipFill>
          <a:blip r:embed="rId2"/>
          <a:stretch>
            <a:fillRect/>
          </a:stretch>
        </p:blipFill>
        <p:spPr>
          <a:xfrm>
            <a:off x="480788" y="1085850"/>
            <a:ext cx="5059933" cy="5381929"/>
          </a:xfrm>
          <a:prstGeom prst="rect">
            <a:avLst/>
          </a:prstGeom>
        </p:spPr>
      </p:pic>
      <p:pic>
        <p:nvPicPr>
          <p:cNvPr id="8" name="Picture 7">
            <a:extLst>
              <a:ext uri="{FF2B5EF4-FFF2-40B4-BE49-F238E27FC236}">
                <a16:creationId xmlns:a16="http://schemas.microsoft.com/office/drawing/2014/main" xmlns="" id="{95CA030D-0877-E2E5-8D2C-D4CB1B0C0244}"/>
              </a:ext>
            </a:extLst>
          </p:cNvPr>
          <p:cNvPicPr>
            <a:picLocks noChangeAspect="1"/>
          </p:cNvPicPr>
          <p:nvPr/>
        </p:nvPicPr>
        <p:blipFill>
          <a:blip r:embed="rId3"/>
          <a:stretch>
            <a:fillRect/>
          </a:stretch>
        </p:blipFill>
        <p:spPr>
          <a:xfrm>
            <a:off x="4617800" y="1243154"/>
            <a:ext cx="5155745" cy="2185846"/>
          </a:xfrm>
          <a:prstGeom prst="rect">
            <a:avLst/>
          </a:prstGeom>
        </p:spPr>
      </p:pic>
    </p:spTree>
    <p:extLst>
      <p:ext uri="{BB962C8B-B14F-4D97-AF65-F5344CB8AC3E}">
        <p14:creationId xmlns:p14="http://schemas.microsoft.com/office/powerpoint/2010/main" xmlns="" val="1896528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E49221-C767-9E08-BE9E-07429A10ECDA}"/>
              </a:ext>
            </a:extLst>
          </p:cNvPr>
          <p:cNvPicPr>
            <a:picLocks noChangeAspect="1"/>
          </p:cNvPicPr>
          <p:nvPr/>
        </p:nvPicPr>
        <p:blipFill>
          <a:blip r:embed="rId2"/>
          <a:stretch>
            <a:fillRect/>
          </a:stretch>
        </p:blipFill>
        <p:spPr>
          <a:xfrm>
            <a:off x="371475" y="1883309"/>
            <a:ext cx="9534525" cy="3924300"/>
          </a:xfrm>
          <a:prstGeom prst="rect">
            <a:avLst/>
          </a:prstGeom>
        </p:spPr>
      </p:pic>
      <p:sp>
        <p:nvSpPr>
          <p:cNvPr id="7" name="Title 6">
            <a:extLst>
              <a:ext uri="{FF2B5EF4-FFF2-40B4-BE49-F238E27FC236}">
                <a16:creationId xmlns:a16="http://schemas.microsoft.com/office/drawing/2014/main" xmlns="" id="{7CF70D1B-60C3-A9EA-3500-8A475E38D3DA}"/>
              </a:ext>
            </a:extLst>
          </p:cNvPr>
          <p:cNvSpPr>
            <a:spLocks noGrp="1"/>
          </p:cNvSpPr>
          <p:nvPr>
            <p:ph type="title"/>
          </p:nvPr>
        </p:nvSpPr>
        <p:spPr/>
        <p:txBody>
          <a:bodyPr>
            <a:normAutofit fontScale="90000"/>
          </a:bodyPr>
          <a:lstStyle/>
          <a:p>
            <a:r>
              <a:rPr lang="en-US" dirty="0"/>
              <a:t>Your Journey?!</a:t>
            </a:r>
            <a:br>
              <a:rPr lang="en-US" dirty="0"/>
            </a:br>
            <a:r>
              <a:rPr lang="en-US" sz="3100" dirty="0"/>
              <a:t>Guide/Waiter/Sales/Travel advisor/Reps</a:t>
            </a:r>
          </a:p>
        </p:txBody>
      </p:sp>
    </p:spTree>
    <p:extLst>
      <p:ext uri="{BB962C8B-B14F-4D97-AF65-F5344CB8AC3E}">
        <p14:creationId xmlns:p14="http://schemas.microsoft.com/office/powerpoint/2010/main" xmlns="" val="340658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Everlasting Experiences SLIDE -03-03.png"/>
          <p:cNvPicPr>
            <a:picLocks noChangeAspect="1"/>
          </p:cNvPicPr>
          <p:nvPr/>
        </p:nvPicPr>
        <p:blipFill>
          <a:blip r:embed="rId3"/>
          <a:srcRect t="90859"/>
          <a:stretch>
            <a:fillRect/>
          </a:stretch>
        </p:blipFill>
        <p:spPr>
          <a:xfrm>
            <a:off x="0" y="6217920"/>
            <a:ext cx="9906000" cy="640081"/>
          </a:xfrm>
          <a:prstGeom prst="rect">
            <a:avLst/>
          </a:prstGeom>
          <a:effectLst/>
        </p:spPr>
      </p:pic>
      <p:sp>
        <p:nvSpPr>
          <p:cNvPr id="41" name="TextBox 40"/>
          <p:cNvSpPr txBox="1"/>
          <p:nvPr/>
        </p:nvSpPr>
        <p:spPr>
          <a:xfrm>
            <a:off x="142222" y="116715"/>
            <a:ext cx="8427099" cy="523220"/>
          </a:xfrm>
          <a:prstGeom prst="rect">
            <a:avLst/>
          </a:prstGeom>
          <a:noFill/>
        </p:spPr>
        <p:txBody>
          <a:bodyPr wrap="square" rtlCol="0" anchor="t">
            <a:spAutoFit/>
          </a:bodyPr>
          <a:lstStyle/>
          <a:p>
            <a:pPr algn="ctr"/>
            <a:r>
              <a:rPr lang="en-US" sz="2800" b="1" dirty="0" err="1">
                <a:solidFill>
                  <a:schemeClr val="bg1"/>
                </a:solidFill>
                <a:latin typeface="Lufthansa Head Light"/>
                <a:cs typeface="Arial"/>
              </a:rPr>
              <a:t>W</a:t>
            </a:r>
            <a:r>
              <a:rPr lang="en-US" sz="2800" b="1" dirty="0" err="1">
                <a:solidFill>
                  <a:srgbClr val="08255B"/>
                </a:solidFill>
                <a:latin typeface="Lufthansa Head Light"/>
                <a:cs typeface="Arial"/>
              </a:rPr>
              <a:t>We</a:t>
            </a:r>
            <a:r>
              <a:rPr lang="en-US" sz="2800" b="1" dirty="0">
                <a:solidFill>
                  <a:srgbClr val="08255B"/>
                </a:solidFill>
                <a:latin typeface="Lufthansa Head Light"/>
                <a:cs typeface="Arial"/>
              </a:rPr>
              <a:t> must flatten this curve…</a:t>
            </a:r>
            <a:endParaRPr lang="en-US" sz="2800" b="1" dirty="0">
              <a:solidFill>
                <a:schemeClr val="bg1"/>
              </a:solidFill>
              <a:latin typeface="Lufthansa Head Light" pitchFamily="34" charset="0"/>
              <a:cs typeface="Arial" pitchFamily="34" charset="0"/>
            </a:endParaRPr>
          </a:p>
        </p:txBody>
      </p:sp>
      <p:pic>
        <p:nvPicPr>
          <p:cNvPr id="4" name="Picture 3"/>
          <p:cNvPicPr>
            <a:picLocks noChangeAspect="1"/>
          </p:cNvPicPr>
          <p:nvPr/>
        </p:nvPicPr>
        <p:blipFill>
          <a:blip r:embed="rId4"/>
          <a:stretch>
            <a:fillRect/>
          </a:stretch>
        </p:blipFill>
        <p:spPr>
          <a:xfrm>
            <a:off x="142222" y="985895"/>
            <a:ext cx="8640127" cy="4386057"/>
          </a:xfrm>
          <a:prstGeom prst="rect">
            <a:avLst/>
          </a:prstGeom>
        </p:spPr>
      </p:pic>
      <p:pic>
        <p:nvPicPr>
          <p:cNvPr id="5" name="Picture 4"/>
          <p:cNvPicPr>
            <a:picLocks noChangeAspect="1"/>
          </p:cNvPicPr>
          <p:nvPr/>
        </p:nvPicPr>
        <p:blipFill>
          <a:blip r:embed="rId5"/>
          <a:stretch>
            <a:fillRect/>
          </a:stretch>
        </p:blipFill>
        <p:spPr>
          <a:xfrm>
            <a:off x="142222" y="621637"/>
            <a:ext cx="9635490" cy="364258"/>
          </a:xfrm>
          <a:prstGeom prst="rect">
            <a:avLst/>
          </a:prstGeom>
        </p:spPr>
      </p:pic>
    </p:spTree>
    <p:extLst>
      <p:ext uri="{BB962C8B-B14F-4D97-AF65-F5344CB8AC3E}">
        <p14:creationId xmlns:p14="http://schemas.microsoft.com/office/powerpoint/2010/main" xmlns="" val="204544009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upRigh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Everlasting Experiences SLIDE -03-03.png"/>
          <p:cNvPicPr>
            <a:picLocks noChangeAspect="1"/>
          </p:cNvPicPr>
          <p:nvPr/>
        </p:nvPicPr>
        <p:blipFill>
          <a:blip r:embed="rId3"/>
          <a:srcRect t="90859"/>
          <a:stretch>
            <a:fillRect/>
          </a:stretch>
        </p:blipFill>
        <p:spPr>
          <a:xfrm>
            <a:off x="0" y="6217920"/>
            <a:ext cx="9906000" cy="640081"/>
          </a:xfrm>
          <a:prstGeom prst="rect">
            <a:avLst/>
          </a:prstGeom>
          <a:effectLst/>
        </p:spPr>
      </p:pic>
      <p:sp>
        <p:nvSpPr>
          <p:cNvPr id="41" name="TextBox 40"/>
          <p:cNvSpPr txBox="1"/>
          <p:nvPr/>
        </p:nvSpPr>
        <p:spPr>
          <a:xfrm>
            <a:off x="142222" y="116715"/>
            <a:ext cx="8427099" cy="523220"/>
          </a:xfrm>
          <a:prstGeom prst="rect">
            <a:avLst/>
          </a:prstGeom>
          <a:noFill/>
        </p:spPr>
        <p:txBody>
          <a:bodyPr wrap="square" rtlCol="0" anchor="t">
            <a:spAutoFit/>
          </a:bodyPr>
          <a:lstStyle/>
          <a:p>
            <a:r>
              <a:rPr lang="en-US" sz="2800" b="1" dirty="0">
                <a:solidFill>
                  <a:schemeClr val="bg1"/>
                </a:solidFill>
                <a:latin typeface="Lufthansa Head Light"/>
                <a:cs typeface="Arial"/>
              </a:rPr>
              <a:t>Education, our </a:t>
            </a:r>
            <a:r>
              <a:rPr lang="en-US" sz="2800" b="1" dirty="0">
                <a:solidFill>
                  <a:schemeClr val="bg1"/>
                </a:solidFill>
                <a:latin typeface="+mj-lt"/>
              </a:rPr>
              <a:t>Corporate Social Responsibility</a:t>
            </a:r>
            <a:endParaRPr lang="en-US" sz="2800" b="1" dirty="0">
              <a:solidFill>
                <a:schemeClr val="bg1"/>
              </a:solidFill>
              <a:latin typeface="Lufthansa Head Light" pitchFamily="34" charset="0"/>
              <a:cs typeface="Arial" pitchFamily="34" charset="0"/>
            </a:endParaRPr>
          </a:p>
        </p:txBody>
      </p:sp>
      <p:pic>
        <p:nvPicPr>
          <p:cNvPr id="6" name="Picture 5"/>
          <p:cNvPicPr>
            <a:picLocks noChangeAspect="1"/>
          </p:cNvPicPr>
          <p:nvPr/>
        </p:nvPicPr>
        <p:blipFill>
          <a:blip r:embed="rId4" cstate="print"/>
          <a:stretch>
            <a:fillRect/>
          </a:stretch>
        </p:blipFill>
        <p:spPr>
          <a:xfrm>
            <a:off x="365760" y="277977"/>
            <a:ext cx="5742304" cy="2990930"/>
          </a:xfrm>
          <a:prstGeom prst="rect">
            <a:avLst/>
          </a:prstGeom>
        </p:spPr>
      </p:pic>
      <p:pic>
        <p:nvPicPr>
          <p:cNvPr id="3" name="Picture 2"/>
          <p:cNvPicPr>
            <a:picLocks noChangeAspect="1"/>
          </p:cNvPicPr>
          <p:nvPr/>
        </p:nvPicPr>
        <p:blipFill>
          <a:blip r:embed="rId5" cstate="print"/>
          <a:stretch>
            <a:fillRect/>
          </a:stretch>
        </p:blipFill>
        <p:spPr>
          <a:xfrm>
            <a:off x="4469716" y="3438160"/>
            <a:ext cx="5126086" cy="2610506"/>
          </a:xfrm>
          <a:prstGeom prst="rect">
            <a:avLst/>
          </a:prstGeom>
        </p:spPr>
      </p:pic>
    </p:spTree>
    <p:extLst>
      <p:ext uri="{BB962C8B-B14F-4D97-AF65-F5344CB8AC3E}">
        <p14:creationId xmlns:p14="http://schemas.microsoft.com/office/powerpoint/2010/main" xmlns="" val="11976202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upRigh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Everlasting Experiences SLIDE -03-03.png"/>
          <p:cNvPicPr>
            <a:picLocks noChangeAspect="1"/>
          </p:cNvPicPr>
          <p:nvPr/>
        </p:nvPicPr>
        <p:blipFill>
          <a:blip r:embed="rId3"/>
          <a:srcRect t="90859"/>
          <a:stretch>
            <a:fillRect/>
          </a:stretch>
        </p:blipFill>
        <p:spPr>
          <a:xfrm>
            <a:off x="0" y="6217920"/>
            <a:ext cx="9906000" cy="640081"/>
          </a:xfrm>
          <a:prstGeom prst="rect">
            <a:avLst/>
          </a:prstGeom>
          <a:effectLst/>
        </p:spPr>
      </p:pic>
      <p:sp>
        <p:nvSpPr>
          <p:cNvPr id="41" name="TextBox 40"/>
          <p:cNvSpPr txBox="1"/>
          <p:nvPr/>
        </p:nvSpPr>
        <p:spPr>
          <a:xfrm>
            <a:off x="142222" y="116715"/>
            <a:ext cx="8427099" cy="523220"/>
          </a:xfrm>
          <a:prstGeom prst="rect">
            <a:avLst/>
          </a:prstGeom>
          <a:noFill/>
        </p:spPr>
        <p:txBody>
          <a:bodyPr wrap="square" rtlCol="0" anchor="t">
            <a:spAutoFit/>
          </a:bodyPr>
          <a:lstStyle/>
          <a:p>
            <a:r>
              <a:rPr lang="en-US" sz="2800" b="1" dirty="0">
                <a:solidFill>
                  <a:schemeClr val="bg1"/>
                </a:solidFill>
                <a:latin typeface="Lufthansa Head Light"/>
                <a:cs typeface="Arial"/>
              </a:rPr>
              <a:t>Education, our </a:t>
            </a:r>
            <a:r>
              <a:rPr lang="en-US" sz="2800" b="1" dirty="0">
                <a:solidFill>
                  <a:schemeClr val="bg1"/>
                </a:solidFill>
                <a:latin typeface="+mj-lt"/>
              </a:rPr>
              <a:t>Corporate Social Responsibility</a:t>
            </a:r>
            <a:endParaRPr lang="en-US" sz="2800" b="1" dirty="0">
              <a:solidFill>
                <a:schemeClr val="bg1"/>
              </a:solidFill>
              <a:latin typeface="Lufthansa Head Light" pitchFamily="34" charset="0"/>
              <a:cs typeface="Arial" pitchFamily="34" charset="0"/>
            </a:endParaRPr>
          </a:p>
        </p:txBody>
      </p:sp>
      <p:pic>
        <p:nvPicPr>
          <p:cNvPr id="4" name="Picture 3"/>
          <p:cNvPicPr>
            <a:picLocks noChangeAspect="1"/>
          </p:cNvPicPr>
          <p:nvPr/>
        </p:nvPicPr>
        <p:blipFill>
          <a:blip r:embed="rId4"/>
          <a:stretch>
            <a:fillRect/>
          </a:stretch>
        </p:blipFill>
        <p:spPr>
          <a:xfrm>
            <a:off x="0" y="-45720"/>
            <a:ext cx="5634990" cy="3167111"/>
          </a:xfrm>
          <a:prstGeom prst="rect">
            <a:avLst/>
          </a:prstGeom>
        </p:spPr>
      </p:pic>
      <p:pic>
        <p:nvPicPr>
          <p:cNvPr id="5" name="Picture 4"/>
          <p:cNvPicPr>
            <a:picLocks noChangeAspect="1"/>
          </p:cNvPicPr>
          <p:nvPr/>
        </p:nvPicPr>
        <p:blipFill>
          <a:blip r:embed="rId5"/>
          <a:stretch>
            <a:fillRect/>
          </a:stretch>
        </p:blipFill>
        <p:spPr>
          <a:xfrm>
            <a:off x="3694795" y="3310593"/>
            <a:ext cx="3085865" cy="932420"/>
          </a:xfrm>
          <a:prstGeom prst="rect">
            <a:avLst/>
          </a:prstGeom>
        </p:spPr>
      </p:pic>
      <p:pic>
        <p:nvPicPr>
          <p:cNvPr id="8" name="Picture 7"/>
          <p:cNvPicPr>
            <a:picLocks noChangeAspect="1"/>
          </p:cNvPicPr>
          <p:nvPr/>
        </p:nvPicPr>
        <p:blipFill>
          <a:blip r:embed="rId6"/>
          <a:stretch>
            <a:fillRect/>
          </a:stretch>
        </p:blipFill>
        <p:spPr>
          <a:xfrm>
            <a:off x="1781427" y="4382617"/>
            <a:ext cx="6343146" cy="1506497"/>
          </a:xfrm>
          <a:prstGeom prst="rect">
            <a:avLst/>
          </a:prstGeom>
        </p:spPr>
      </p:pic>
      <p:pic>
        <p:nvPicPr>
          <p:cNvPr id="9" name="Picture 8"/>
          <p:cNvPicPr>
            <a:picLocks noChangeAspect="1"/>
          </p:cNvPicPr>
          <p:nvPr/>
        </p:nvPicPr>
        <p:blipFill>
          <a:blip r:embed="rId7"/>
          <a:stretch>
            <a:fillRect/>
          </a:stretch>
        </p:blipFill>
        <p:spPr>
          <a:xfrm>
            <a:off x="5643886" y="639935"/>
            <a:ext cx="4262114" cy="2154014"/>
          </a:xfrm>
          <a:prstGeom prst="rect">
            <a:avLst/>
          </a:prstGeom>
        </p:spPr>
      </p:pic>
    </p:spTree>
    <p:extLst>
      <p:ext uri="{BB962C8B-B14F-4D97-AF65-F5344CB8AC3E}">
        <p14:creationId xmlns:p14="http://schemas.microsoft.com/office/powerpoint/2010/main" xmlns="" val="1136455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upRigh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2407" y="110793"/>
            <a:ext cx="4529924" cy="6568787"/>
          </a:xfrm>
          <a:prstGeom prst="rect">
            <a:avLst/>
          </a:prstGeom>
        </p:spPr>
      </p:pic>
      <p:pic>
        <p:nvPicPr>
          <p:cNvPr id="8" name="Picture 7"/>
          <p:cNvPicPr>
            <a:picLocks noChangeAspect="1"/>
          </p:cNvPicPr>
          <p:nvPr/>
        </p:nvPicPr>
        <p:blipFill>
          <a:blip r:embed="rId3"/>
          <a:stretch>
            <a:fillRect/>
          </a:stretch>
        </p:blipFill>
        <p:spPr>
          <a:xfrm>
            <a:off x="6364712" y="110793"/>
            <a:ext cx="3171825" cy="4924425"/>
          </a:xfrm>
          <a:prstGeom prst="rect">
            <a:avLst/>
          </a:prstGeom>
        </p:spPr>
      </p:pic>
      <p:pic>
        <p:nvPicPr>
          <p:cNvPr id="9" name="Picture 8"/>
          <p:cNvPicPr>
            <a:picLocks noChangeAspect="1"/>
          </p:cNvPicPr>
          <p:nvPr/>
        </p:nvPicPr>
        <p:blipFill>
          <a:blip r:embed="rId4"/>
          <a:stretch>
            <a:fillRect/>
          </a:stretch>
        </p:blipFill>
        <p:spPr>
          <a:xfrm>
            <a:off x="5088362" y="3612530"/>
            <a:ext cx="4448175" cy="3067050"/>
          </a:xfrm>
          <a:prstGeom prst="rect">
            <a:avLst/>
          </a:prstGeom>
        </p:spPr>
      </p:pic>
    </p:spTree>
    <p:extLst>
      <p:ext uri="{BB962C8B-B14F-4D97-AF65-F5344CB8AC3E}">
        <p14:creationId xmlns:p14="http://schemas.microsoft.com/office/powerpoint/2010/main" xmlns="" val="181584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36" y="326396"/>
            <a:ext cx="8915400" cy="1143000"/>
          </a:xfrm>
        </p:spPr>
        <p:txBody>
          <a:bodyPr>
            <a:normAutofit fontScale="90000"/>
          </a:bodyPr>
          <a:lstStyle/>
          <a:p>
            <a:r>
              <a:rPr lang="en-US" b="1" dirty="0">
                <a:solidFill>
                  <a:srgbClr val="003C6A"/>
                </a:solidFill>
              </a:rPr>
              <a:t/>
            </a:r>
            <a:br>
              <a:rPr lang="en-US" b="1" dirty="0">
                <a:solidFill>
                  <a:srgbClr val="003C6A"/>
                </a:solidFill>
              </a:rPr>
            </a:br>
            <a:r>
              <a:rPr lang="en-US" sz="3600" b="1" dirty="0">
                <a:solidFill>
                  <a:srgbClr val="003C6A"/>
                </a:solidFill>
              </a:rPr>
              <a:t>Elite Travel Group </a:t>
            </a:r>
            <a:r>
              <a:rPr lang="en-US" sz="3600" b="1" dirty="0" err="1">
                <a:solidFill>
                  <a:srgbClr val="003C6A"/>
                </a:solidFill>
              </a:rPr>
              <a:t>intetion</a:t>
            </a:r>
            <a:r>
              <a:rPr lang="en-US" b="1" dirty="0">
                <a:solidFill>
                  <a:srgbClr val="003C6A"/>
                </a:solidFill>
              </a:rPr>
              <a:t>: </a:t>
            </a:r>
            <a:r>
              <a:rPr lang="en-US" sz="3600" b="1" dirty="0">
                <a:solidFill>
                  <a:srgbClr val="003C6A"/>
                </a:solidFill>
              </a:rPr>
              <a:t>                               Albania &amp; Western Balkans 2030</a:t>
            </a:r>
            <a:r>
              <a:rPr lang="en-US" b="1" dirty="0">
                <a:solidFill>
                  <a:srgbClr val="003C6A"/>
                </a:solidFill>
              </a:rPr>
              <a:t/>
            </a:r>
            <a:br>
              <a:rPr lang="en-US" b="1" dirty="0">
                <a:solidFill>
                  <a:srgbClr val="003C6A"/>
                </a:solidFill>
              </a:rPr>
            </a:br>
            <a:endParaRPr lang="en-US" b="1" dirty="0">
              <a:solidFill>
                <a:srgbClr val="003C6A"/>
              </a:solidFill>
            </a:endParaRPr>
          </a:p>
        </p:txBody>
      </p:sp>
      <p:pic>
        <p:nvPicPr>
          <p:cNvPr id="3" name="Picture 2"/>
          <p:cNvPicPr>
            <a:picLocks noChangeAspect="1"/>
          </p:cNvPicPr>
          <p:nvPr/>
        </p:nvPicPr>
        <p:blipFill>
          <a:blip r:embed="rId2"/>
          <a:stretch>
            <a:fillRect/>
          </a:stretch>
        </p:blipFill>
        <p:spPr>
          <a:xfrm>
            <a:off x="1526875" y="1675171"/>
            <a:ext cx="6997280" cy="4784246"/>
          </a:xfrm>
          <a:prstGeom prst="rect">
            <a:avLst/>
          </a:prstGeom>
        </p:spPr>
      </p:pic>
    </p:spTree>
    <p:extLst>
      <p:ext uri="{BB962C8B-B14F-4D97-AF65-F5344CB8AC3E}">
        <p14:creationId xmlns:p14="http://schemas.microsoft.com/office/powerpoint/2010/main" xmlns="" val="168436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Everlasting Experiences SLIDE -03-03.png"/>
          <p:cNvPicPr>
            <a:picLocks noChangeAspect="1"/>
          </p:cNvPicPr>
          <p:nvPr/>
        </p:nvPicPr>
        <p:blipFill>
          <a:blip r:embed="rId3"/>
          <a:srcRect t="90859"/>
          <a:stretch>
            <a:fillRect/>
          </a:stretch>
        </p:blipFill>
        <p:spPr>
          <a:xfrm>
            <a:off x="0" y="6217920"/>
            <a:ext cx="9906000" cy="640081"/>
          </a:xfrm>
          <a:prstGeom prst="rect">
            <a:avLst/>
          </a:prstGeom>
          <a:effectLst/>
        </p:spPr>
      </p:pic>
      <p:sp>
        <p:nvSpPr>
          <p:cNvPr id="41" name="TextBox 40"/>
          <p:cNvSpPr txBox="1"/>
          <p:nvPr/>
        </p:nvSpPr>
        <p:spPr>
          <a:xfrm>
            <a:off x="142222" y="116715"/>
            <a:ext cx="8427099" cy="523220"/>
          </a:xfrm>
          <a:prstGeom prst="rect">
            <a:avLst/>
          </a:prstGeom>
          <a:noFill/>
        </p:spPr>
        <p:txBody>
          <a:bodyPr wrap="square" rtlCol="0" anchor="t">
            <a:spAutoFit/>
          </a:bodyPr>
          <a:lstStyle/>
          <a:p>
            <a:r>
              <a:rPr lang="en-US" sz="2800" b="1" dirty="0">
                <a:solidFill>
                  <a:schemeClr val="bg1"/>
                </a:solidFill>
                <a:latin typeface="Lufthansa Head Light"/>
                <a:cs typeface="Arial"/>
              </a:rPr>
              <a:t>Education, our </a:t>
            </a:r>
            <a:r>
              <a:rPr lang="en-US" sz="2800" b="1" dirty="0">
                <a:solidFill>
                  <a:schemeClr val="bg1"/>
                </a:solidFill>
                <a:latin typeface="+mj-lt"/>
              </a:rPr>
              <a:t>Corporate Social Responsibility</a:t>
            </a:r>
            <a:endParaRPr lang="en-US" sz="2800" b="1" dirty="0">
              <a:solidFill>
                <a:schemeClr val="bg1"/>
              </a:solidFill>
              <a:latin typeface="Lufthansa Head Light" pitchFamily="34" charset="0"/>
              <a:cs typeface="Arial" pitchFamily="34" charset="0"/>
            </a:endParaRPr>
          </a:p>
        </p:txBody>
      </p:sp>
      <p:sp>
        <p:nvSpPr>
          <p:cNvPr id="3" name="Rectangle 2"/>
          <p:cNvSpPr/>
          <p:nvPr/>
        </p:nvSpPr>
        <p:spPr>
          <a:xfrm>
            <a:off x="805961" y="2383749"/>
            <a:ext cx="8251901" cy="2256515"/>
          </a:xfrm>
          <a:prstGeom prst="rect">
            <a:avLst/>
          </a:prstGeom>
        </p:spPr>
        <p:txBody>
          <a:bodyPr wrap="square">
            <a:spAutoFit/>
          </a:bodyPr>
          <a:lstStyle/>
          <a:p>
            <a:pPr algn="ctr">
              <a:lnSpc>
                <a:spcPct val="107000"/>
              </a:lnSpc>
              <a:spcAft>
                <a:spcPts val="800"/>
              </a:spcAft>
            </a:pPr>
            <a:r>
              <a:rPr lang="en-US" sz="3600" b="1" dirty="0">
                <a:solidFill>
                  <a:srgbClr val="08255B"/>
                </a:solidFill>
              </a:rPr>
              <a:t>The most successful and reliable investment is to help communities, ROI will be higher than you think.</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5710687" y="808380"/>
            <a:ext cx="2858634" cy="689786"/>
          </a:xfrm>
          <a:prstGeom prst="rect">
            <a:avLst/>
          </a:prstGeom>
        </p:spPr>
      </p:pic>
      <p:pic>
        <p:nvPicPr>
          <p:cNvPr id="7" name="Picture 6"/>
          <p:cNvPicPr>
            <a:picLocks noChangeAspect="1"/>
          </p:cNvPicPr>
          <p:nvPr/>
        </p:nvPicPr>
        <p:blipFill>
          <a:blip r:embed="rId5"/>
          <a:stretch>
            <a:fillRect/>
          </a:stretch>
        </p:blipFill>
        <p:spPr>
          <a:xfrm>
            <a:off x="805961" y="803426"/>
            <a:ext cx="2219325" cy="552450"/>
          </a:xfrm>
          <a:prstGeom prst="rect">
            <a:avLst/>
          </a:prstGeom>
        </p:spPr>
      </p:pic>
    </p:spTree>
    <p:extLst>
      <p:ext uri="{BB962C8B-B14F-4D97-AF65-F5344CB8AC3E}">
        <p14:creationId xmlns:p14="http://schemas.microsoft.com/office/powerpoint/2010/main" xmlns="" val="400713050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upRigh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BESI`S WORKS\~ETG~ Re-Branding Designs and Applications\Designs for office\Elite Travel Group PPT Presentations\Power Point Templates\Elite Travel Group_Youth\Last Slide -01.png"/>
          <p:cNvPicPr>
            <a:picLocks noChangeAspect="1" noChangeArrowheads="1"/>
          </p:cNvPicPr>
          <p:nvPr/>
        </p:nvPicPr>
        <p:blipFill>
          <a:blip r:embed="rId3"/>
          <a:srcRect t="79852" b="-1245"/>
          <a:stretch>
            <a:fillRect/>
          </a:stretch>
        </p:blipFill>
        <p:spPr bwMode="auto">
          <a:xfrm>
            <a:off x="1" y="5359400"/>
            <a:ext cx="9906000" cy="1498600"/>
          </a:xfrm>
          <a:prstGeom prst="rect">
            <a:avLst/>
          </a:prstGeom>
          <a:noFill/>
        </p:spPr>
      </p:pic>
      <p:pic>
        <p:nvPicPr>
          <p:cNvPr id="1026" name="Picture 2" descr="E:\BESI`S WORKS\~ETG~ Re-Branding Designs and Applications\Designs for office\Elite Travel Group PPT Presentations\Power Point Templates\Elite Travel Group_Youth\Last Slide -01.png"/>
          <p:cNvPicPr>
            <a:picLocks noChangeAspect="1" noChangeArrowheads="1"/>
          </p:cNvPicPr>
          <p:nvPr/>
        </p:nvPicPr>
        <p:blipFill>
          <a:blip r:embed="rId4" cstate="print"/>
          <a:srcRect b="37735"/>
          <a:stretch>
            <a:fillRect/>
          </a:stretch>
        </p:blipFill>
        <p:spPr bwMode="auto">
          <a:xfrm>
            <a:off x="435497" y="179244"/>
            <a:ext cx="2172556" cy="956561"/>
          </a:xfrm>
          <a:prstGeom prst="rect">
            <a:avLst/>
          </a:prstGeom>
          <a:noFill/>
        </p:spPr>
      </p:pic>
      <p:pic>
        <p:nvPicPr>
          <p:cNvPr id="5" name="Picture 2" descr="E:\BESI`S WORKS\~ETG~ Re-Branding Designs and Applications\Designs for office\Elite Travel Group PPT Presentations\Power Point Templates\Elite Travel Group_Youth\Last Slide -01.png"/>
          <p:cNvPicPr>
            <a:picLocks noChangeAspect="1" noChangeArrowheads="1"/>
          </p:cNvPicPr>
          <p:nvPr/>
        </p:nvPicPr>
        <p:blipFill>
          <a:blip r:embed="rId3"/>
          <a:srcRect t="69699" b="21236"/>
          <a:stretch>
            <a:fillRect/>
          </a:stretch>
        </p:blipFill>
        <p:spPr bwMode="auto">
          <a:xfrm>
            <a:off x="1" y="4622800"/>
            <a:ext cx="9906000" cy="635000"/>
          </a:xfrm>
          <a:prstGeom prst="rect">
            <a:avLst/>
          </a:prstGeom>
          <a:noFill/>
        </p:spPr>
      </p:pic>
      <p:sp>
        <p:nvSpPr>
          <p:cNvPr id="2" name="Title 1"/>
          <p:cNvSpPr>
            <a:spLocks noGrp="1"/>
          </p:cNvSpPr>
          <p:nvPr>
            <p:ph type="ctrTitle"/>
          </p:nvPr>
        </p:nvSpPr>
        <p:spPr>
          <a:xfrm>
            <a:off x="738098" y="1725284"/>
            <a:ext cx="8429805" cy="2023763"/>
          </a:xfrm>
        </p:spPr>
        <p:txBody>
          <a:bodyPr>
            <a:normAutofit/>
          </a:bodyPr>
          <a:lstStyle/>
          <a:p>
            <a:r>
              <a:rPr lang="en-US" sz="8000" b="1" dirty="0">
                <a:solidFill>
                  <a:srgbClr val="003C6A"/>
                </a:solidFill>
              </a:rPr>
              <a:t>Q &amp; A</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lide(fromTop)">
                                      <p:cBhvr>
                                        <p:cTn id="7" dur="500"/>
                                        <p:tgtEl>
                                          <p:spTgt spid="102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To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E:\BESI`S WORKS\~ETG~ Re-Branding Designs and Applications\Designs for office\ELITE DMC\Power Point Templates\PNG Exports\Welcome Page-logo .png"/>
          <p:cNvPicPr>
            <a:picLocks noChangeAspect="1" noChangeArrowheads="1"/>
          </p:cNvPicPr>
          <p:nvPr/>
        </p:nvPicPr>
        <p:blipFill>
          <a:blip r:embed="rId3"/>
          <a:srcRect/>
          <a:stretch>
            <a:fillRect/>
          </a:stretch>
        </p:blipFill>
        <p:spPr bwMode="auto">
          <a:xfrm>
            <a:off x="233259" y="930939"/>
            <a:ext cx="5675304" cy="1415518"/>
          </a:xfrm>
          <a:prstGeom prst="rect">
            <a:avLst/>
          </a:prstGeom>
          <a:noFill/>
        </p:spPr>
      </p:pic>
      <p:sp>
        <p:nvSpPr>
          <p:cNvPr id="9" name="TextBox 8"/>
          <p:cNvSpPr txBox="1"/>
          <p:nvPr/>
        </p:nvSpPr>
        <p:spPr>
          <a:xfrm>
            <a:off x="1189392" y="2663684"/>
            <a:ext cx="7655844" cy="2308324"/>
          </a:xfrm>
          <a:prstGeom prst="rect">
            <a:avLst/>
          </a:prstGeom>
          <a:noFill/>
        </p:spPr>
        <p:txBody>
          <a:bodyPr wrap="square" rtlCol="0" anchor="t">
            <a:spAutoFit/>
          </a:bodyPr>
          <a:lstStyle/>
          <a:p>
            <a:r>
              <a:rPr lang="en-US" sz="2400" b="1" dirty="0">
                <a:solidFill>
                  <a:schemeClr val="accent3">
                    <a:lumMod val="75000"/>
                  </a:schemeClr>
                </a:solidFill>
                <a:latin typeface="Lufthansa Head Light" pitchFamily="34" charset="0"/>
                <a:cs typeface="Arial" pitchFamily="34" charset="0"/>
              </a:rPr>
              <a:t>Elite Travel Group </a:t>
            </a:r>
            <a:r>
              <a:rPr lang="en-US" sz="2400" dirty="0">
                <a:latin typeface="Lufthansa Text" pitchFamily="34" charset="0"/>
              </a:rPr>
              <a:t>is one of the longest established </a:t>
            </a:r>
          </a:p>
          <a:p>
            <a:r>
              <a:rPr lang="en-US" sz="2400" dirty="0">
                <a:latin typeface="Lufthansa Text"/>
              </a:rPr>
              <a:t>and best known Travel Companies based in Albania.</a:t>
            </a:r>
          </a:p>
          <a:p>
            <a:endParaRPr lang="en-US" sz="2400" dirty="0">
              <a:latin typeface="Lufthansa Head Light" pitchFamily="34" charset="0"/>
            </a:endParaRPr>
          </a:p>
          <a:p>
            <a:r>
              <a:rPr lang="en-US" sz="2400" dirty="0">
                <a:latin typeface="Lufthansa Text"/>
              </a:rPr>
              <a:t>Established in 2000, </a:t>
            </a:r>
            <a:r>
              <a:rPr lang="en-US" sz="2400" b="1" dirty="0">
                <a:solidFill>
                  <a:schemeClr val="accent3">
                    <a:lumMod val="75000"/>
                  </a:schemeClr>
                </a:solidFill>
                <a:latin typeface="Lufthansa Head Light"/>
              </a:rPr>
              <a:t>Elite DMC </a:t>
            </a:r>
            <a:r>
              <a:rPr lang="en-US" sz="2400" dirty="0">
                <a:latin typeface="Lufthansa Text"/>
              </a:rPr>
              <a:t>has a proven track record of providing the highest quality professional travel services in the Balkan region and Eastern Europe.</a:t>
            </a:r>
          </a:p>
        </p:txBody>
      </p:sp>
      <p:pic>
        <p:nvPicPr>
          <p:cNvPr id="13" name="Picture 2" descr="E:\BESI`S WORKS\~ETG~ Re-Branding Designs and Applications\Designs for office\Elite Travel Group PPT Presentations\Power Point Templates\Elite Travel Group_Youth\Last Slide -01.png"/>
          <p:cNvPicPr>
            <a:picLocks noChangeAspect="1" noChangeArrowheads="1"/>
          </p:cNvPicPr>
          <p:nvPr/>
        </p:nvPicPr>
        <p:blipFill>
          <a:blip r:embed="rId4"/>
          <a:srcRect l="37070" t="10711" r="37928" b="53807"/>
          <a:stretch>
            <a:fillRect/>
          </a:stretch>
        </p:blipFill>
        <p:spPr bwMode="auto">
          <a:xfrm>
            <a:off x="7765037" y="340535"/>
            <a:ext cx="1797708" cy="1804016"/>
          </a:xfrm>
          <a:prstGeom prst="rect">
            <a:avLst/>
          </a:prstGeom>
          <a:noFill/>
        </p:spPr>
      </p:pic>
      <p:sp>
        <p:nvSpPr>
          <p:cNvPr id="10" name="Rectangle 9"/>
          <p:cNvSpPr/>
          <p:nvPr/>
        </p:nvSpPr>
        <p:spPr>
          <a:xfrm>
            <a:off x="0" y="6068935"/>
            <a:ext cx="9906000" cy="8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Everlasting Experiences SLIDE -03-03.png"/>
          <p:cNvPicPr>
            <a:picLocks noChangeAspect="1"/>
          </p:cNvPicPr>
          <p:nvPr/>
        </p:nvPicPr>
        <p:blipFill>
          <a:blip r:embed="rId5"/>
          <a:srcRect t="90859"/>
          <a:stretch>
            <a:fillRect/>
          </a:stretch>
        </p:blipFill>
        <p:spPr>
          <a:xfrm>
            <a:off x="0" y="6217920"/>
            <a:ext cx="9906000" cy="640081"/>
          </a:xfrm>
          <a:prstGeom prst="rect">
            <a:avLst/>
          </a:prstGeom>
          <a:effectLst/>
        </p:spPr>
      </p:pic>
    </p:spTree>
    <p:extLst>
      <p:ext uri="{BB962C8B-B14F-4D97-AF65-F5344CB8AC3E}">
        <p14:creationId xmlns:p14="http://schemas.microsoft.com/office/powerpoint/2010/main" xmlns="" val="399394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 presetClass="entr" presetSubtype="4" fill="hold" nodeType="withEffect">
                                  <p:stCondLst>
                                    <p:cond delay="0"/>
                                  </p:stCondLst>
                                  <p:iterate type="wd">
                                    <p:tmPct val="6000"/>
                                  </p:iterate>
                                  <p:childTnLst>
                                    <p:set>
                                      <p:cBhvr>
                                        <p:cTn id="9" dur="1" fill="hold">
                                          <p:stCondLst>
                                            <p:cond delay="0"/>
                                          </p:stCondLst>
                                        </p:cTn>
                                        <p:tgtEl>
                                          <p:spTgt spid="9">
                                            <p:txEl>
                                              <p:pRg st="0" end="0"/>
                                            </p:txEl>
                                          </p:spTgt>
                                        </p:tgtEl>
                                        <p:attrNameLst>
                                          <p:attrName>style.visibility</p:attrName>
                                        </p:attrNameLst>
                                      </p:cBhvr>
                                      <p:to>
                                        <p:strVal val="visible"/>
                                      </p:to>
                                    </p:set>
                                    <p:anim calcmode="lin" valueType="num">
                                      <p:cBhvr additive="base">
                                        <p:cTn id="1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9">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iterate type="wd">
                                    <p:tmPct val="6000"/>
                                  </p:iterate>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additive="base">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9">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iterate type="wd">
                                    <p:tmPct val="6000"/>
                                  </p:iterate>
                                  <p:childTnLst>
                                    <p:set>
                                      <p:cBhvr>
                                        <p:cTn id="17" dur="1" fill="hold">
                                          <p:stCondLst>
                                            <p:cond delay="0"/>
                                          </p:stCondLst>
                                        </p:cTn>
                                        <p:tgtEl>
                                          <p:spTgt spid="9">
                                            <p:txEl>
                                              <p:pRg st="3" end="3"/>
                                            </p:txEl>
                                          </p:spTgt>
                                        </p:tgtEl>
                                        <p:attrNameLst>
                                          <p:attrName>style.visibility</p:attrName>
                                        </p:attrNameLst>
                                      </p:cBhvr>
                                      <p:to>
                                        <p:strVal val="visible"/>
                                      </p:to>
                                    </p:set>
                                    <p:anim calcmode="lin" valueType="num">
                                      <p:cBhvr additive="base">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accel="6000" decel="2000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2000" fill="hold"/>
                                        <p:tgtEl>
                                          <p:spTgt spid="13"/>
                                        </p:tgtEl>
                                        <p:attrNameLst>
                                          <p:attrName>ppt_x</p:attrName>
                                        </p:attrNameLst>
                                      </p:cBhvr>
                                      <p:tavLst>
                                        <p:tav tm="0">
                                          <p:val>
                                            <p:strVal val="1+#ppt_w/2"/>
                                          </p:val>
                                        </p:tav>
                                        <p:tav tm="100000">
                                          <p:val>
                                            <p:strVal val="#ppt_x"/>
                                          </p:val>
                                        </p:tav>
                                      </p:tavLst>
                                    </p:anim>
                                    <p:anim calcmode="lin" valueType="num">
                                      <p:cBhvr additive="base">
                                        <p:cTn id="25"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BESI`S WORKS\~ETG~ Re-Branding Designs and Applications\Designs for office\Elite Travel Group PPT Presentations\Power Point Templates\Elite Travel Group_Youth\Thank You Slide -11.png"/>
          <p:cNvPicPr>
            <a:picLocks noChangeAspect="1" noChangeArrowheads="1"/>
          </p:cNvPicPr>
          <p:nvPr/>
        </p:nvPicPr>
        <p:blipFill rotWithShape="1">
          <a:blip r:embed="rId3"/>
          <a:srcRect l="2018" b="45000"/>
          <a:stretch/>
        </p:blipFill>
        <p:spPr bwMode="auto">
          <a:xfrm>
            <a:off x="0" y="992"/>
            <a:ext cx="9906000" cy="3771900"/>
          </a:xfrm>
          <a:prstGeom prst="rect">
            <a:avLst/>
          </a:prstGeom>
          <a:noFill/>
        </p:spPr>
      </p:pic>
      <p:pic>
        <p:nvPicPr>
          <p:cNvPr id="4" name="Picture 2" descr="E:\BESI`S WORKS\~ETG~ Re-Branding Designs and Applications\Designs for office\Elite Travel Group PPT Presentations\Power Point Templates\Elite Travel Group_Youth\Thank You Slide -11.png"/>
          <p:cNvPicPr>
            <a:picLocks noChangeAspect="1" noChangeArrowheads="1"/>
          </p:cNvPicPr>
          <p:nvPr/>
        </p:nvPicPr>
        <p:blipFill rotWithShape="1">
          <a:blip r:embed="rId3"/>
          <a:srcRect l="1767" t="71735" b="-1178"/>
          <a:stretch/>
        </p:blipFill>
        <p:spPr bwMode="auto">
          <a:xfrm>
            <a:off x="0" y="4948773"/>
            <a:ext cx="9931400" cy="2019299"/>
          </a:xfrm>
          <a:prstGeom prst="rect">
            <a:avLst/>
          </a:prstGeom>
          <a:noFill/>
        </p:spPr>
      </p:pic>
      <p:sp>
        <p:nvSpPr>
          <p:cNvPr id="3" name="Rectangle 2"/>
          <p:cNvSpPr/>
          <p:nvPr/>
        </p:nvSpPr>
        <p:spPr>
          <a:xfrm>
            <a:off x="-25400" y="3772892"/>
            <a:ext cx="9931400" cy="1205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2900" y="3810000"/>
            <a:ext cx="9093200" cy="1138773"/>
          </a:xfrm>
          <a:prstGeom prst="rect">
            <a:avLst/>
          </a:prstGeom>
          <a:noFill/>
        </p:spPr>
        <p:txBody>
          <a:bodyPr wrap="square" rtlCol="0">
            <a:spAutoFit/>
          </a:bodyPr>
          <a:lstStyle/>
          <a:p>
            <a:pPr algn="ctr"/>
            <a:r>
              <a:rPr lang="en-US" sz="4000" b="1" dirty="0">
                <a:solidFill>
                  <a:schemeClr val="bg1"/>
                </a:solidFill>
                <a:latin typeface="+mj-lt"/>
              </a:rPr>
              <a:t>We welcome you to our region </a:t>
            </a:r>
          </a:p>
          <a:p>
            <a:pPr algn="ctr"/>
            <a:r>
              <a:rPr lang="en-US" sz="2800" dirty="0">
                <a:solidFill>
                  <a:schemeClr val="bg1"/>
                </a:solidFill>
              </a:rPr>
              <a:t>and looking forward to inspire your colleagues and guests!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1000"/>
                                        <p:tgtEl>
                                          <p:spTgt spid="3074"/>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7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57469"/>
            <a:ext cx="9906000" cy="6972938"/>
          </a:xfrm>
          <a:prstGeom prst="rect">
            <a:avLst/>
          </a:prstGeom>
        </p:spPr>
      </p:pic>
    </p:spTree>
    <p:extLst>
      <p:ext uri="{BB962C8B-B14F-4D97-AF65-F5344CB8AC3E}">
        <p14:creationId xmlns:p14="http://schemas.microsoft.com/office/powerpoint/2010/main" xmlns="" val="185664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12615" y="555957"/>
            <a:ext cx="2130949" cy="584775"/>
          </a:xfrm>
          <a:prstGeom prst="rect">
            <a:avLst/>
          </a:prstGeom>
          <a:noFill/>
        </p:spPr>
        <p:txBody>
          <a:bodyPr wrap="square" rtlCol="0">
            <a:spAutoFit/>
          </a:bodyPr>
          <a:lstStyle/>
          <a:p>
            <a:r>
              <a:rPr lang="en-US" sz="3200" b="1" dirty="0">
                <a:solidFill>
                  <a:srgbClr val="002060"/>
                </a:solidFill>
                <a:latin typeface="Lufthansa Head Light" pitchFamily="34" charset="0"/>
              </a:rPr>
              <a:t>Values</a:t>
            </a:r>
          </a:p>
        </p:txBody>
      </p:sp>
      <p:sp>
        <p:nvSpPr>
          <p:cNvPr id="14" name="Rectangle 13"/>
          <p:cNvSpPr/>
          <p:nvPr/>
        </p:nvSpPr>
        <p:spPr>
          <a:xfrm>
            <a:off x="8426" y="1317594"/>
            <a:ext cx="3210261" cy="4615543"/>
          </a:xfrm>
          <a:prstGeom prst="rect">
            <a:avLst/>
          </a:prstGeom>
          <a:solidFill>
            <a:schemeClr val="accent2"/>
          </a:solidFill>
          <a:ln>
            <a:noFill/>
          </a:ln>
          <a:scene3d>
            <a:camera prst="orthographicFront"/>
            <a:lightRig rig="threePt" dir="t"/>
          </a:scene3d>
          <a:sp3d extrusionH="76200" contourW="12700">
            <a:extrusionClr>
              <a:schemeClr val="accent5"/>
            </a:extrusionClr>
            <a:contourClr>
              <a:schemeClr val="accent4">
                <a:lumMod val="75000"/>
              </a:schemeClr>
            </a:contourClr>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TextBox 15"/>
          <p:cNvSpPr txBox="1"/>
          <p:nvPr/>
        </p:nvSpPr>
        <p:spPr>
          <a:xfrm>
            <a:off x="4069617" y="555957"/>
            <a:ext cx="2130949" cy="584775"/>
          </a:xfrm>
          <a:prstGeom prst="rect">
            <a:avLst/>
          </a:prstGeom>
          <a:noFill/>
        </p:spPr>
        <p:txBody>
          <a:bodyPr wrap="square" rtlCol="0">
            <a:spAutoFit/>
          </a:bodyPr>
          <a:lstStyle/>
          <a:p>
            <a:r>
              <a:rPr lang="en-US" sz="3200" b="1" dirty="0">
                <a:solidFill>
                  <a:srgbClr val="002060"/>
                </a:solidFill>
                <a:latin typeface="Lufthansa Head Light" pitchFamily="34" charset="0"/>
              </a:rPr>
              <a:t>Mission</a:t>
            </a:r>
          </a:p>
        </p:txBody>
      </p:sp>
      <p:sp>
        <p:nvSpPr>
          <p:cNvPr id="18" name="TextBox 17"/>
          <p:cNvSpPr txBox="1"/>
          <p:nvPr/>
        </p:nvSpPr>
        <p:spPr>
          <a:xfrm>
            <a:off x="7346470" y="555957"/>
            <a:ext cx="2130949" cy="584775"/>
          </a:xfrm>
          <a:prstGeom prst="rect">
            <a:avLst/>
          </a:prstGeom>
          <a:noFill/>
        </p:spPr>
        <p:txBody>
          <a:bodyPr wrap="square" rtlCol="0">
            <a:spAutoFit/>
          </a:bodyPr>
          <a:lstStyle/>
          <a:p>
            <a:r>
              <a:rPr lang="en-US" sz="3200" b="1" dirty="0">
                <a:solidFill>
                  <a:srgbClr val="002060"/>
                </a:solidFill>
                <a:latin typeface="Lufthansa Head Light" pitchFamily="34" charset="0"/>
              </a:rPr>
              <a:t>Vision</a:t>
            </a:r>
          </a:p>
        </p:txBody>
      </p:sp>
      <p:sp>
        <p:nvSpPr>
          <p:cNvPr id="24" name="TextBox 23"/>
          <p:cNvSpPr txBox="1"/>
          <p:nvPr/>
        </p:nvSpPr>
        <p:spPr>
          <a:xfrm>
            <a:off x="3521807" y="2017989"/>
            <a:ext cx="2734147" cy="1169551"/>
          </a:xfrm>
          <a:prstGeom prst="rect">
            <a:avLst/>
          </a:prstGeom>
          <a:noFill/>
        </p:spPr>
        <p:txBody>
          <a:bodyPr wrap="square" rtlCol="0">
            <a:spAutoFit/>
          </a:bodyPr>
          <a:lstStyle/>
          <a:p>
            <a:pPr>
              <a:spcBef>
                <a:spcPts val="120"/>
              </a:spcBef>
            </a:pPr>
            <a:r>
              <a:rPr lang="en-US" sz="1400" b="1" dirty="0">
                <a:solidFill>
                  <a:schemeClr val="bg1"/>
                </a:solidFill>
                <a:latin typeface="Lufthansa Text" pitchFamily="34" charset="0"/>
              </a:rPr>
              <a:t>To give people the best of the Balkans and Eastern Europe. And to do it in a sustainable way, working with local people to leave communities richer.</a:t>
            </a:r>
          </a:p>
        </p:txBody>
      </p:sp>
      <p:sp>
        <p:nvSpPr>
          <p:cNvPr id="25" name="Rectangle 24"/>
          <p:cNvSpPr/>
          <p:nvPr/>
        </p:nvSpPr>
        <p:spPr>
          <a:xfrm>
            <a:off x="3349155" y="1317594"/>
            <a:ext cx="3210261" cy="4615543"/>
          </a:xfrm>
          <a:prstGeom prst="rect">
            <a:avLst/>
          </a:prstGeom>
          <a:solidFill>
            <a:schemeClr val="accent2"/>
          </a:solidFill>
          <a:ln>
            <a:noFill/>
          </a:ln>
          <a:scene3d>
            <a:camera prst="orthographicFront"/>
            <a:lightRig rig="threePt" dir="t"/>
          </a:scene3d>
          <a:sp3d extrusionH="76200" contourW="12700">
            <a:extrusionClr>
              <a:schemeClr val="accent5"/>
            </a:extrusionClr>
            <a:contourClr>
              <a:schemeClr val="accent4">
                <a:lumMod val="75000"/>
              </a:schemeClr>
            </a:contourClr>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200"/>
          </a:p>
        </p:txBody>
      </p:sp>
      <p:sp>
        <p:nvSpPr>
          <p:cNvPr id="26" name="Rectangle 25"/>
          <p:cNvSpPr/>
          <p:nvPr/>
        </p:nvSpPr>
        <p:spPr>
          <a:xfrm>
            <a:off x="6695739" y="1317594"/>
            <a:ext cx="3210261" cy="4615543"/>
          </a:xfrm>
          <a:prstGeom prst="rect">
            <a:avLst/>
          </a:prstGeom>
          <a:solidFill>
            <a:schemeClr val="accent2"/>
          </a:solidFill>
          <a:ln>
            <a:noFill/>
          </a:ln>
          <a:scene3d>
            <a:camera prst="orthographicFront"/>
            <a:lightRig rig="threePt" dir="t"/>
          </a:scene3d>
          <a:sp3d extrusionH="76200" contourW="12700">
            <a:extrusionClr>
              <a:schemeClr val="accent5"/>
            </a:extrusionClr>
            <a:contourClr>
              <a:schemeClr val="accent4">
                <a:lumMod val="75000"/>
              </a:schemeClr>
            </a:contourClr>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TextBox 26"/>
          <p:cNvSpPr txBox="1"/>
          <p:nvPr/>
        </p:nvSpPr>
        <p:spPr>
          <a:xfrm>
            <a:off x="3585177" y="1469346"/>
            <a:ext cx="2676286" cy="1410643"/>
          </a:xfrm>
          <a:prstGeom prst="rect">
            <a:avLst/>
          </a:prstGeom>
          <a:noFill/>
        </p:spPr>
        <p:txBody>
          <a:bodyPr wrap="square" rtlCol="0">
            <a:spAutoFit/>
          </a:bodyPr>
          <a:lstStyle/>
          <a:p>
            <a:pPr>
              <a:spcBef>
                <a:spcPts val="120"/>
              </a:spcBef>
            </a:pPr>
            <a:r>
              <a:rPr lang="en-US" sz="1400" b="1" dirty="0">
                <a:solidFill>
                  <a:schemeClr val="bg1"/>
                </a:solidFill>
                <a:latin typeface="Lufthansa Text" pitchFamily="34" charset="0"/>
              </a:rPr>
              <a:t>To give people the best of the Balkans and Eastern Europe. </a:t>
            </a:r>
          </a:p>
          <a:p>
            <a:pPr>
              <a:spcBef>
                <a:spcPts val="120"/>
              </a:spcBef>
            </a:pPr>
            <a:endParaRPr lang="en-US" sz="1400" b="1" dirty="0">
              <a:solidFill>
                <a:schemeClr val="bg1"/>
              </a:solidFill>
              <a:latin typeface="Lufthansa Text" pitchFamily="34" charset="0"/>
            </a:endParaRPr>
          </a:p>
          <a:p>
            <a:pPr>
              <a:spcBef>
                <a:spcPts val="120"/>
              </a:spcBef>
            </a:pPr>
            <a:r>
              <a:rPr lang="en-US" sz="1400" b="1" dirty="0">
                <a:solidFill>
                  <a:schemeClr val="bg1"/>
                </a:solidFill>
                <a:latin typeface="Lufthansa Text" pitchFamily="34" charset="0"/>
              </a:rPr>
              <a:t>And to do it in a sustainable way, working with local people to leave communities richer.</a:t>
            </a:r>
          </a:p>
        </p:txBody>
      </p:sp>
      <p:sp>
        <p:nvSpPr>
          <p:cNvPr id="28" name="TextBox 27"/>
          <p:cNvSpPr txBox="1"/>
          <p:nvPr/>
        </p:nvSpPr>
        <p:spPr>
          <a:xfrm>
            <a:off x="6796408" y="1469346"/>
            <a:ext cx="2894521" cy="4211409"/>
          </a:xfrm>
          <a:prstGeom prst="rect">
            <a:avLst/>
          </a:prstGeom>
          <a:noFill/>
        </p:spPr>
        <p:txBody>
          <a:bodyPr wrap="square" rtlCol="0">
            <a:spAutoFit/>
          </a:bodyPr>
          <a:lstStyle/>
          <a:p>
            <a:pPr>
              <a:spcBef>
                <a:spcPts val="120"/>
              </a:spcBef>
            </a:pPr>
            <a:r>
              <a:rPr lang="en-US" sz="1400" b="1" dirty="0">
                <a:solidFill>
                  <a:schemeClr val="bg1"/>
                </a:solidFill>
                <a:latin typeface="Lufthansa Text" pitchFamily="34" charset="0"/>
              </a:rPr>
              <a:t>We aim to make money, but not at the expense of our other guiding principles. Our business is built on our people. So we treat them well and inspire them to be the best they can be. Our expertise helps people discover the best of the Balkans and Eastern Europe and encourages them to return and discover more. </a:t>
            </a:r>
          </a:p>
          <a:p>
            <a:pPr>
              <a:spcBef>
                <a:spcPts val="120"/>
              </a:spcBef>
            </a:pPr>
            <a:endParaRPr lang="en-US" sz="1400" b="1" dirty="0">
              <a:solidFill>
                <a:schemeClr val="bg1"/>
              </a:solidFill>
              <a:latin typeface="Lufthansa Text" pitchFamily="34" charset="0"/>
            </a:endParaRPr>
          </a:p>
          <a:p>
            <a:pPr>
              <a:spcBef>
                <a:spcPts val="120"/>
              </a:spcBef>
            </a:pPr>
            <a:r>
              <a:rPr lang="en-US" sz="1400" b="1" dirty="0">
                <a:solidFill>
                  <a:schemeClr val="bg1"/>
                </a:solidFill>
                <a:latin typeface="Lufthansa Text" pitchFamily="34" charset="0"/>
              </a:rPr>
              <a:t>We work with local communities and suppliers to build loyalty and trust. Planet: we only have one; all our activities aim to minimize their environmental impact and create stronger local communities.</a:t>
            </a:r>
          </a:p>
        </p:txBody>
      </p:sp>
      <p:sp>
        <p:nvSpPr>
          <p:cNvPr id="30" name="TextBox 29"/>
          <p:cNvSpPr txBox="1"/>
          <p:nvPr/>
        </p:nvSpPr>
        <p:spPr>
          <a:xfrm>
            <a:off x="226423" y="1469346"/>
            <a:ext cx="2821577" cy="4452501"/>
          </a:xfrm>
          <a:prstGeom prst="rect">
            <a:avLst/>
          </a:prstGeom>
          <a:noFill/>
        </p:spPr>
        <p:txBody>
          <a:bodyPr wrap="square" rtlCol="0">
            <a:spAutoFit/>
          </a:bodyPr>
          <a:lstStyle/>
          <a:p>
            <a:pPr>
              <a:spcBef>
                <a:spcPts val="120"/>
              </a:spcBef>
            </a:pPr>
            <a:r>
              <a:rPr lang="en-US" sz="1400" b="1" dirty="0">
                <a:solidFill>
                  <a:schemeClr val="bg1"/>
                </a:solidFill>
                <a:latin typeface="Lufthansa Text" pitchFamily="34" charset="0"/>
              </a:rPr>
              <a:t>Our business is built on respect. Respect for the planet, respect for our partners and respect for our customers. We don’t just want to do business; we want to make friends as we go. </a:t>
            </a:r>
          </a:p>
          <a:p>
            <a:pPr>
              <a:spcBef>
                <a:spcPts val="120"/>
              </a:spcBef>
            </a:pPr>
            <a:endParaRPr lang="en-US" sz="1400" b="1" dirty="0">
              <a:solidFill>
                <a:schemeClr val="bg1"/>
              </a:solidFill>
              <a:latin typeface="Lufthansa Text" pitchFamily="34" charset="0"/>
            </a:endParaRPr>
          </a:p>
          <a:p>
            <a:pPr>
              <a:spcBef>
                <a:spcPts val="120"/>
              </a:spcBef>
            </a:pPr>
            <a:r>
              <a:rPr lang="en-US" sz="1400" b="1" dirty="0">
                <a:solidFill>
                  <a:schemeClr val="bg1"/>
                </a:solidFill>
                <a:latin typeface="Lufthansa Text" pitchFamily="34" charset="0"/>
              </a:rPr>
              <a:t>We’re innovative, always looking for new ways to minimize our footprint. By being reliable, honest and transparent, we make sure our word is our bond.</a:t>
            </a:r>
          </a:p>
          <a:p>
            <a:pPr>
              <a:spcBef>
                <a:spcPts val="120"/>
              </a:spcBef>
            </a:pPr>
            <a:endParaRPr lang="en-US" sz="1400" b="1" dirty="0">
              <a:solidFill>
                <a:schemeClr val="bg1"/>
              </a:solidFill>
              <a:latin typeface="Lufthansa Text" pitchFamily="34" charset="0"/>
            </a:endParaRPr>
          </a:p>
          <a:p>
            <a:pPr>
              <a:spcBef>
                <a:spcPts val="120"/>
              </a:spcBef>
            </a:pPr>
            <a:r>
              <a:rPr lang="en-US" sz="1400" b="1" dirty="0">
                <a:solidFill>
                  <a:schemeClr val="bg1"/>
                </a:solidFill>
                <a:latin typeface="Lufthansa Text" pitchFamily="34" charset="0"/>
              </a:rPr>
              <a:t>And by focusing on quality, we make sure we’re delivering repeat business, which builds a sustainable future. It’s a whole new way to experience the travel business.</a:t>
            </a:r>
          </a:p>
          <a:p>
            <a:endParaRPr lang="en-US" sz="1400" b="1" dirty="0"/>
          </a:p>
        </p:txBody>
      </p:sp>
      <p:sp>
        <p:nvSpPr>
          <p:cNvPr id="19" name="Rectangle 18"/>
          <p:cNvSpPr/>
          <p:nvPr/>
        </p:nvSpPr>
        <p:spPr>
          <a:xfrm>
            <a:off x="0" y="6010275"/>
            <a:ext cx="9906000" cy="8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Everlasting Experiences SLIDE -03-03.png"/>
          <p:cNvPicPr>
            <a:picLocks noChangeAspect="1"/>
          </p:cNvPicPr>
          <p:nvPr/>
        </p:nvPicPr>
        <p:blipFill>
          <a:blip r:embed="rId3"/>
          <a:srcRect t="90859"/>
          <a:stretch>
            <a:fillRect/>
          </a:stretch>
        </p:blipFill>
        <p:spPr>
          <a:xfrm>
            <a:off x="0" y="6217920"/>
            <a:ext cx="9906000" cy="640081"/>
          </a:xfrm>
          <a:prstGeom prst="rect">
            <a:avLst/>
          </a:prstGeom>
          <a:effectLst/>
        </p:spPr>
      </p:pic>
      <p:pic>
        <p:nvPicPr>
          <p:cNvPr id="3074" name="Picture 2" descr="E:\BESI`S WORKS\~ETG~ Re-Branding Designs and Applications\Designs for office\ELITE DMC\Power Point Templates\PNG Exports\Icons-set 1 OK .png"/>
          <p:cNvPicPr>
            <a:picLocks noChangeAspect="1" noChangeArrowheads="1"/>
          </p:cNvPicPr>
          <p:nvPr/>
        </p:nvPicPr>
        <p:blipFill>
          <a:blip r:embed="rId4"/>
          <a:srcRect r="69958"/>
          <a:stretch>
            <a:fillRect/>
          </a:stretch>
        </p:blipFill>
        <p:spPr bwMode="auto">
          <a:xfrm>
            <a:off x="202163" y="465384"/>
            <a:ext cx="658150" cy="741362"/>
          </a:xfrm>
          <a:prstGeom prst="rect">
            <a:avLst/>
          </a:prstGeom>
          <a:noFill/>
        </p:spPr>
      </p:pic>
      <p:pic>
        <p:nvPicPr>
          <p:cNvPr id="11" name="Picture 2" descr="E:\BESI`S WORKS\~ETG~ Re-Branding Designs and Applications\Designs for office\ELITE DMC\Power Point Templates\PNG Exports\Icons-set 1 OK .png"/>
          <p:cNvPicPr>
            <a:picLocks noChangeAspect="1" noChangeArrowheads="1"/>
          </p:cNvPicPr>
          <p:nvPr/>
        </p:nvPicPr>
        <p:blipFill>
          <a:blip r:embed="rId4"/>
          <a:srcRect l="37301" r="34752"/>
          <a:stretch>
            <a:fillRect/>
          </a:stretch>
        </p:blipFill>
        <p:spPr bwMode="auto">
          <a:xfrm>
            <a:off x="3529812" y="465384"/>
            <a:ext cx="612251" cy="741362"/>
          </a:xfrm>
          <a:prstGeom prst="rect">
            <a:avLst/>
          </a:prstGeom>
          <a:noFill/>
        </p:spPr>
      </p:pic>
      <p:pic>
        <p:nvPicPr>
          <p:cNvPr id="12" name="Picture 2" descr="E:\BESI`S WORKS\~ETG~ Re-Branding Designs and Applications\Designs for office\ELITE DMC\Power Point Templates\PNG Exports\Icons-set 1 OK .png"/>
          <p:cNvPicPr>
            <a:picLocks noChangeAspect="1" noChangeArrowheads="1"/>
          </p:cNvPicPr>
          <p:nvPr/>
        </p:nvPicPr>
        <p:blipFill>
          <a:blip r:embed="rId4"/>
          <a:srcRect l="71418"/>
          <a:stretch>
            <a:fillRect/>
          </a:stretch>
        </p:blipFill>
        <p:spPr bwMode="auto">
          <a:xfrm>
            <a:off x="6797167" y="465384"/>
            <a:ext cx="626151" cy="741362"/>
          </a:xfrm>
          <a:prstGeom prst="rect">
            <a:avLst/>
          </a:prstGeom>
          <a:noFill/>
        </p:spPr>
      </p:pic>
    </p:spTree>
    <p:extLst>
      <p:ext uri="{BB962C8B-B14F-4D97-AF65-F5344CB8AC3E}">
        <p14:creationId xmlns:p14="http://schemas.microsoft.com/office/powerpoint/2010/main" xmlns="" val="227584600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lide(fromBottom)">
                                      <p:cBhvr>
                                        <p:cTn id="7" dur="500"/>
                                        <p:tgtEl>
                                          <p:spTgt spid="3074"/>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slide(fromLeft)">
                                      <p:cBhvr>
                                        <p:cTn id="11" dur="500"/>
                                        <p:tgtEl>
                                          <p:spTgt spid="13"/>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childTnLst>
                          </p:cTn>
                        </p:par>
                        <p:par>
                          <p:cTn id="21" fill="hold">
                            <p:stCondLst>
                              <p:cond delay="2500"/>
                            </p:stCondLst>
                            <p:childTnLst>
                              <p:par>
                                <p:cTn id="22" presetID="1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Bottom)">
                                      <p:cBhvr>
                                        <p:cTn id="24" dur="500"/>
                                        <p:tgtEl>
                                          <p:spTgt spid="11"/>
                                        </p:tgtEl>
                                      </p:cBhvr>
                                    </p:animEffect>
                                  </p:childTnLst>
                                </p:cTn>
                              </p:par>
                            </p:childTnLst>
                          </p:cTn>
                        </p:par>
                        <p:par>
                          <p:cTn id="25" fill="hold">
                            <p:stCondLst>
                              <p:cond delay="3000"/>
                            </p:stCondLst>
                            <p:childTnLst>
                              <p:par>
                                <p:cTn id="26" presetID="1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lide(fromLeft)">
                                      <p:cBhvr>
                                        <p:cTn id="28" dur="500"/>
                                        <p:tgtEl>
                                          <p:spTgt spid="16"/>
                                        </p:tgtEl>
                                      </p:cBhvr>
                                    </p:animEffect>
                                  </p:childTnLst>
                                </p:cTn>
                              </p:par>
                            </p:childTnLst>
                          </p:cTn>
                        </p:par>
                        <p:par>
                          <p:cTn id="29" fill="hold">
                            <p:stCondLst>
                              <p:cond delay="3500"/>
                            </p:stCondLst>
                            <p:childTnLst>
                              <p:par>
                                <p:cTn id="30" presetID="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childTnLst>
                          </p:cTn>
                        </p:par>
                        <p:par>
                          <p:cTn id="38" fill="hold">
                            <p:stCondLst>
                              <p:cond delay="5000"/>
                            </p:stCondLst>
                            <p:childTnLst>
                              <p:par>
                                <p:cTn id="39" presetID="12" presetClass="entr" presetSubtype="4"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slide(fromBottom)">
                                      <p:cBhvr>
                                        <p:cTn id="41" dur="500"/>
                                        <p:tgtEl>
                                          <p:spTgt spid="12"/>
                                        </p:tgtEl>
                                      </p:cBhvr>
                                    </p:animEffect>
                                  </p:childTnLst>
                                </p:cTn>
                              </p:par>
                            </p:childTnLst>
                          </p:cTn>
                        </p:par>
                        <p:par>
                          <p:cTn id="42" fill="hold">
                            <p:stCondLst>
                              <p:cond delay="5500"/>
                            </p:stCondLst>
                            <p:childTnLst>
                              <p:par>
                                <p:cTn id="43" presetID="1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slide(fromLeft)">
                                      <p:cBhvr>
                                        <p:cTn id="45" dur="500"/>
                                        <p:tgtEl>
                                          <p:spTgt spid="18"/>
                                        </p:tgtEl>
                                      </p:cBhvr>
                                    </p:animEffect>
                                  </p:childTnLst>
                                </p:cTn>
                              </p:par>
                            </p:childTnLst>
                          </p:cTn>
                        </p:par>
                        <p:par>
                          <p:cTn id="46" fill="hold">
                            <p:stCondLst>
                              <p:cond delay="6000"/>
                            </p:stCondLst>
                            <p:childTnLst>
                              <p:par>
                                <p:cTn id="47" presetID="2" presetClass="entr" presetSubtype="4"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par>
                          <p:cTn id="51" fill="hold">
                            <p:stCondLst>
                              <p:cond delay="6500"/>
                            </p:stCondLst>
                            <p:childTnLst>
                              <p:par>
                                <p:cTn id="52" presetID="10"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p:bldP spid="18" grpId="0"/>
      <p:bldP spid="25" grpId="0" animBg="1"/>
      <p:bldP spid="26" grpId="0" animBg="1"/>
      <p:bldP spid="27" grpId="0"/>
      <p:bldP spid="28"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6654801" y="1271394"/>
            <a:ext cx="4714366" cy="4786504"/>
            <a:chOff x="5925116" y="877432"/>
            <a:chExt cx="5891622" cy="5981771"/>
          </a:xfrm>
        </p:grpSpPr>
        <p:sp>
          <p:nvSpPr>
            <p:cNvPr id="17" name="Freeform 16"/>
            <p:cNvSpPr/>
            <p:nvPr/>
          </p:nvSpPr>
          <p:spPr>
            <a:xfrm rot="1346713">
              <a:off x="5925116" y="901002"/>
              <a:ext cx="5891622" cy="5958201"/>
            </a:xfrm>
            <a:custGeom>
              <a:avLst/>
              <a:gdLst>
                <a:gd name="connsiteX0" fmla="*/ 4894277 w 5734003"/>
                <a:gd name="connsiteY0" fmla="*/ 4894278 h 5734003"/>
                <a:gd name="connsiteX1" fmla="*/ 1433499 w 5734003"/>
                <a:gd name="connsiteY1" fmla="*/ 5349897 h 5734003"/>
                <a:gd name="connsiteX2" fmla="*/ 97691 w 5734003"/>
                <a:gd name="connsiteY2" fmla="*/ 2124964 h 5734003"/>
                <a:gd name="connsiteX3" fmla="*/ 2867005 w 5734003"/>
                <a:gd name="connsiteY3" fmla="*/ -1 h 5734003"/>
                <a:gd name="connsiteX4" fmla="*/ 4894277 w 5734003"/>
                <a:gd name="connsiteY4" fmla="*/ 4894278 h 573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03" h="5734003">
                  <a:moveTo>
                    <a:pt x="4894277" y="4894278"/>
                  </a:moveTo>
                  <a:cubicBezTo>
                    <a:pt x="3976720" y="5811835"/>
                    <a:pt x="2557272" y="5998708"/>
                    <a:pt x="1433499" y="5349897"/>
                  </a:cubicBezTo>
                  <a:cubicBezTo>
                    <a:pt x="309726" y="4701085"/>
                    <a:pt x="-238159" y="3378370"/>
                    <a:pt x="97691" y="2124964"/>
                  </a:cubicBezTo>
                  <a:cubicBezTo>
                    <a:pt x="433541" y="871558"/>
                    <a:pt x="1569383" y="-2"/>
                    <a:pt x="2867005" y="-1"/>
                  </a:cubicBezTo>
                  <a:lnTo>
                    <a:pt x="4894277" y="489427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1346713">
              <a:off x="6020323" y="877432"/>
              <a:ext cx="5734003" cy="5734003"/>
            </a:xfrm>
            <a:custGeom>
              <a:avLst/>
              <a:gdLst>
                <a:gd name="connsiteX0" fmla="*/ 4894277 w 5734003"/>
                <a:gd name="connsiteY0" fmla="*/ 4894278 h 5734003"/>
                <a:gd name="connsiteX1" fmla="*/ 1433499 w 5734003"/>
                <a:gd name="connsiteY1" fmla="*/ 5349897 h 5734003"/>
                <a:gd name="connsiteX2" fmla="*/ 97691 w 5734003"/>
                <a:gd name="connsiteY2" fmla="*/ 2124964 h 5734003"/>
                <a:gd name="connsiteX3" fmla="*/ 2867005 w 5734003"/>
                <a:gd name="connsiteY3" fmla="*/ -1 h 5734003"/>
                <a:gd name="connsiteX4" fmla="*/ 4894277 w 5734003"/>
                <a:gd name="connsiteY4" fmla="*/ 4894278 h 573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03" h="5734003">
                  <a:moveTo>
                    <a:pt x="4894277" y="4894278"/>
                  </a:moveTo>
                  <a:cubicBezTo>
                    <a:pt x="3976720" y="5811835"/>
                    <a:pt x="2557272" y="5998708"/>
                    <a:pt x="1433499" y="5349897"/>
                  </a:cubicBezTo>
                  <a:cubicBezTo>
                    <a:pt x="309726" y="4701085"/>
                    <a:pt x="-238159" y="3378370"/>
                    <a:pt x="97691" y="2124964"/>
                  </a:cubicBezTo>
                  <a:cubicBezTo>
                    <a:pt x="433541" y="871558"/>
                    <a:pt x="1569383" y="-2"/>
                    <a:pt x="2867005" y="-1"/>
                  </a:cubicBezTo>
                  <a:lnTo>
                    <a:pt x="4894277" y="4894278"/>
                  </a:lnTo>
                  <a:close/>
                </a:path>
              </a:pathLst>
            </a:custGeom>
            <a:blipFill dpi="0" rotWithShape="0">
              <a:blip r:embed="rId3"/>
              <a:srcRect/>
              <a:tile tx="-685800" ty="234950" sx="35000" sy="3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68488" y="875888"/>
            <a:ext cx="8122369" cy="400110"/>
          </a:xfrm>
          <a:prstGeom prst="rect">
            <a:avLst/>
          </a:prstGeom>
          <a:noFill/>
        </p:spPr>
        <p:txBody>
          <a:bodyPr wrap="square" rtlCol="0" anchor="t">
            <a:spAutoFit/>
          </a:bodyPr>
          <a:lstStyle/>
          <a:p>
            <a:r>
              <a:rPr lang="en-US" altLang="en-US" sz="2000" b="1" dirty="0">
                <a:solidFill>
                  <a:schemeClr val="accent5"/>
                </a:solidFill>
                <a:latin typeface="+mj-lt"/>
                <a:cs typeface="Arial"/>
              </a:rPr>
              <a:t>First Albanian travel company </a:t>
            </a:r>
            <a:r>
              <a:rPr lang="en-US" altLang="en-US" sz="2000" b="1" dirty="0" err="1">
                <a:solidFill>
                  <a:schemeClr val="accent5"/>
                </a:solidFill>
                <a:latin typeface="+mj-lt"/>
                <a:cs typeface="Arial"/>
              </a:rPr>
              <a:t>Travelife</a:t>
            </a:r>
            <a:r>
              <a:rPr lang="en-US" altLang="en-US" sz="2000" b="1" dirty="0">
                <a:solidFill>
                  <a:schemeClr val="accent5"/>
                </a:solidFill>
                <a:latin typeface="+mj-lt"/>
                <a:cs typeface="Arial"/>
              </a:rPr>
              <a:t> certified, by February 2022.</a:t>
            </a:r>
            <a:endParaRPr lang="en-US" sz="1600" dirty="0">
              <a:solidFill>
                <a:schemeClr val="accent5"/>
              </a:solidFill>
            </a:endParaRPr>
          </a:p>
        </p:txBody>
      </p:sp>
      <p:sp>
        <p:nvSpPr>
          <p:cNvPr id="14" name="TextBox 13"/>
          <p:cNvSpPr txBox="1"/>
          <p:nvPr/>
        </p:nvSpPr>
        <p:spPr>
          <a:xfrm>
            <a:off x="364291" y="1976409"/>
            <a:ext cx="4191755" cy="492443"/>
          </a:xfrm>
          <a:prstGeom prst="rect">
            <a:avLst/>
          </a:prstGeom>
          <a:noFill/>
        </p:spPr>
        <p:txBody>
          <a:bodyPr wrap="square" rtlCol="0">
            <a:spAutoFit/>
          </a:bodyPr>
          <a:lstStyle/>
          <a:p>
            <a:r>
              <a:rPr lang="en-US" altLang="en-US" sz="2600" b="1" dirty="0">
                <a:solidFill>
                  <a:srgbClr val="08255B"/>
                </a:solidFill>
                <a:latin typeface="+mj-lt"/>
                <a:cs typeface="Arial" pitchFamily="34" charset="0"/>
              </a:rPr>
              <a:t>Sustainability Statement:</a:t>
            </a:r>
          </a:p>
        </p:txBody>
      </p:sp>
      <p:sp>
        <p:nvSpPr>
          <p:cNvPr id="16" name="TextBox 15"/>
          <p:cNvSpPr txBox="1"/>
          <p:nvPr/>
        </p:nvSpPr>
        <p:spPr>
          <a:xfrm>
            <a:off x="677422" y="2511319"/>
            <a:ext cx="5863000" cy="3046988"/>
          </a:xfrm>
          <a:prstGeom prst="rect">
            <a:avLst/>
          </a:prstGeom>
          <a:noFill/>
        </p:spPr>
        <p:txBody>
          <a:bodyPr wrap="square" rtlCol="0">
            <a:spAutoFit/>
          </a:bodyPr>
          <a:lstStyle/>
          <a:p>
            <a:r>
              <a:rPr lang="en-US" altLang="en-US" sz="1600" dirty="0">
                <a:solidFill>
                  <a:srgbClr val="08255B"/>
                </a:solidFill>
                <a:cs typeface="Arial" pitchFamily="34" charset="0"/>
              </a:rPr>
              <a:t>We decide to engage in the sustainability certification process </a:t>
            </a:r>
          </a:p>
          <a:p>
            <a:r>
              <a:rPr lang="en-US" altLang="en-US" sz="1600" dirty="0">
                <a:solidFill>
                  <a:srgbClr val="08255B"/>
                </a:solidFill>
                <a:cs typeface="Arial" pitchFamily="34" charset="0"/>
              </a:rPr>
              <a:t>in order to learn, improve, implement and promote good sustainability practices on social, environmental and </a:t>
            </a:r>
          </a:p>
          <a:p>
            <a:r>
              <a:rPr lang="en-US" altLang="en-US" sz="1600" dirty="0">
                <a:solidFill>
                  <a:srgbClr val="08255B"/>
                </a:solidFill>
                <a:cs typeface="Arial" pitchFamily="34" charset="0"/>
              </a:rPr>
              <a:t>economic aspects of our Business. </a:t>
            </a:r>
          </a:p>
          <a:p>
            <a:endParaRPr lang="en-US" altLang="en-US" sz="1600" dirty="0">
              <a:solidFill>
                <a:srgbClr val="08255B"/>
              </a:solidFill>
              <a:cs typeface="Arial" pitchFamily="34" charset="0"/>
            </a:endParaRPr>
          </a:p>
          <a:p>
            <a:r>
              <a:rPr lang="en-US" altLang="en-US" sz="1600" dirty="0">
                <a:solidFill>
                  <a:srgbClr val="08255B"/>
                </a:solidFill>
                <a:cs typeface="Arial" pitchFamily="34" charset="0"/>
              </a:rPr>
              <a:t>We will work and set actions to maximize positive impacts and minimize the negative impacts of our operations. </a:t>
            </a:r>
          </a:p>
          <a:p>
            <a:endParaRPr lang="en-US" altLang="en-US" sz="1600" dirty="0">
              <a:solidFill>
                <a:srgbClr val="08255B"/>
              </a:solidFill>
              <a:cs typeface="Arial" pitchFamily="34" charset="0"/>
            </a:endParaRPr>
          </a:p>
          <a:p>
            <a:r>
              <a:rPr lang="en-US" altLang="en-US" sz="1600" dirty="0">
                <a:solidFill>
                  <a:srgbClr val="08255B"/>
                </a:solidFill>
                <a:cs typeface="Arial" pitchFamily="34" charset="0"/>
              </a:rPr>
              <a:t>We aim to make tomorrow slightly better than yesterday, </a:t>
            </a:r>
          </a:p>
          <a:p>
            <a:r>
              <a:rPr lang="en-US" altLang="en-US" sz="1600" dirty="0">
                <a:solidFill>
                  <a:srgbClr val="08255B"/>
                </a:solidFill>
                <a:cs typeface="Arial" pitchFamily="34" charset="0"/>
              </a:rPr>
              <a:t>positively influence, inspire and equally, respect with dignity our team members, clients, suppliers and partners to be an example of best practice in our country and the entire region. </a:t>
            </a:r>
          </a:p>
        </p:txBody>
      </p:sp>
      <p:pic>
        <p:nvPicPr>
          <p:cNvPr id="1027" name="Picture 3" descr="E:\BESI`S WORKS\~ETG~ Re-Branding Designs and Applications\Designs for office\Elite Travel Group PPT Presentations\Power Point Templates\PNG Exports\Arrow Icon -1 .png"/>
          <p:cNvPicPr>
            <a:picLocks noChangeAspect="1" noChangeArrowheads="1"/>
          </p:cNvPicPr>
          <p:nvPr/>
        </p:nvPicPr>
        <p:blipFill>
          <a:blip r:embed="rId4" cstate="print"/>
          <a:srcRect/>
          <a:stretch>
            <a:fillRect/>
          </a:stretch>
        </p:blipFill>
        <p:spPr bwMode="auto">
          <a:xfrm>
            <a:off x="482521" y="2584905"/>
            <a:ext cx="161925" cy="161925"/>
          </a:xfrm>
          <a:prstGeom prst="rect">
            <a:avLst/>
          </a:prstGeom>
          <a:noFill/>
        </p:spPr>
      </p:pic>
      <p:pic>
        <p:nvPicPr>
          <p:cNvPr id="26" name="Picture 3" descr="E:\BESI`S WORKS\~ETG~ Re-Branding Designs and Applications\Designs for office\Elite Travel Group PPT Presentations\Power Point Templates\PNG Exports\Arrow Icon -1 .png"/>
          <p:cNvPicPr>
            <a:picLocks noChangeAspect="1" noChangeArrowheads="1"/>
          </p:cNvPicPr>
          <p:nvPr/>
        </p:nvPicPr>
        <p:blipFill>
          <a:blip r:embed="rId4" cstate="print"/>
          <a:srcRect/>
          <a:stretch>
            <a:fillRect/>
          </a:stretch>
        </p:blipFill>
        <p:spPr bwMode="auto">
          <a:xfrm>
            <a:off x="482521" y="3807097"/>
            <a:ext cx="161925" cy="161925"/>
          </a:xfrm>
          <a:prstGeom prst="rect">
            <a:avLst/>
          </a:prstGeom>
          <a:noFill/>
        </p:spPr>
      </p:pic>
      <p:pic>
        <p:nvPicPr>
          <p:cNvPr id="27" name="Picture 3" descr="E:\BESI`S WORKS\~ETG~ Re-Branding Designs and Applications\Designs for office\Elite Travel Group PPT Presentations\Power Point Templates\PNG Exports\Arrow Icon -1 .png"/>
          <p:cNvPicPr>
            <a:picLocks noChangeAspect="1" noChangeArrowheads="1"/>
          </p:cNvPicPr>
          <p:nvPr/>
        </p:nvPicPr>
        <p:blipFill>
          <a:blip r:embed="rId4" cstate="print"/>
          <a:srcRect/>
          <a:stretch>
            <a:fillRect/>
          </a:stretch>
        </p:blipFill>
        <p:spPr bwMode="auto">
          <a:xfrm>
            <a:off x="482521" y="4537938"/>
            <a:ext cx="161925" cy="161925"/>
          </a:xfrm>
          <a:prstGeom prst="rect">
            <a:avLst/>
          </a:prstGeom>
          <a:noFill/>
        </p:spPr>
      </p:pic>
      <p:pic>
        <p:nvPicPr>
          <p:cNvPr id="25" name="Picture 24" descr="Everlasting Experiences SLIDE -03-03.png"/>
          <p:cNvPicPr>
            <a:picLocks noChangeAspect="1"/>
          </p:cNvPicPr>
          <p:nvPr/>
        </p:nvPicPr>
        <p:blipFill>
          <a:blip r:embed="rId5"/>
          <a:srcRect t="90859"/>
          <a:stretch>
            <a:fillRect/>
          </a:stretch>
        </p:blipFill>
        <p:spPr>
          <a:xfrm>
            <a:off x="0" y="6217920"/>
            <a:ext cx="9906000" cy="640081"/>
          </a:xfrm>
          <a:prstGeom prst="rect">
            <a:avLst/>
          </a:prstGeom>
          <a:effectLst/>
        </p:spPr>
      </p:pic>
      <p:sp>
        <p:nvSpPr>
          <p:cNvPr id="32" name="Rectangle 31"/>
          <p:cNvSpPr/>
          <p:nvPr/>
        </p:nvSpPr>
        <p:spPr>
          <a:xfrm>
            <a:off x="373024" y="358259"/>
            <a:ext cx="4312399" cy="523220"/>
          </a:xfrm>
          <a:prstGeom prst="rect">
            <a:avLst/>
          </a:prstGeom>
        </p:spPr>
        <p:txBody>
          <a:bodyPr wrap="none">
            <a:spAutoFit/>
          </a:bodyPr>
          <a:lstStyle/>
          <a:p>
            <a:r>
              <a:rPr lang="en-US" altLang="en-US" sz="2800" b="1" dirty="0">
                <a:solidFill>
                  <a:srgbClr val="001F5B"/>
                </a:solidFill>
                <a:latin typeface="+mj-lt"/>
                <a:cs typeface="Arial" pitchFamily="34" charset="0"/>
              </a:rPr>
              <a:t>Sustainability Statement</a:t>
            </a:r>
            <a:endParaRPr lang="en-US" sz="2800" b="1" dirty="0">
              <a:solidFill>
                <a:srgbClr val="001F5B"/>
              </a:solidFill>
              <a:latin typeface="+mj-lt"/>
              <a:cs typeface="Arial" pitchFamily="34" charset="0"/>
            </a:endParaRPr>
          </a:p>
        </p:txBody>
      </p:sp>
      <p:pic>
        <p:nvPicPr>
          <p:cNvPr id="4" name="Picture 3">
            <a:extLst>
              <a:ext uri="{FF2B5EF4-FFF2-40B4-BE49-F238E27FC236}">
                <a16:creationId xmlns:a16="http://schemas.microsoft.com/office/drawing/2014/main" xmlns="" id="{ECE6AC2D-D4B7-D16C-82E7-BDEAA405BC69}"/>
              </a:ext>
            </a:extLst>
          </p:cNvPr>
          <p:cNvPicPr>
            <a:picLocks noChangeAspect="1"/>
          </p:cNvPicPr>
          <p:nvPr/>
        </p:nvPicPr>
        <p:blipFill>
          <a:blip r:embed="rId6"/>
          <a:stretch>
            <a:fillRect/>
          </a:stretch>
        </p:blipFill>
        <p:spPr>
          <a:xfrm>
            <a:off x="7968225" y="200640"/>
            <a:ext cx="1591162" cy="640081"/>
          </a:xfrm>
          <a:prstGeom prst="rect">
            <a:avLst/>
          </a:prstGeom>
        </p:spPr>
      </p:pic>
    </p:spTree>
    <p:extLst>
      <p:ext uri="{BB962C8B-B14F-4D97-AF65-F5344CB8AC3E}">
        <p14:creationId xmlns:p14="http://schemas.microsoft.com/office/powerpoint/2010/main" xmlns="" val="27740820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lide(fromBottom)">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500"/>
                                        <p:tgtEl>
                                          <p:spTgt spid="1027"/>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slide(fromLeft)">
                                      <p:cBhvr>
                                        <p:cTn id="23" dur="500"/>
                                        <p:tgtEl>
                                          <p:spTgt spid="16">
                                            <p:txEl>
                                              <p:pRg st="0" end="0"/>
                                            </p:txEl>
                                          </p:spTgt>
                                        </p:tgtEl>
                                      </p:cBhvr>
                                    </p:animEffect>
                                  </p:childTnLst>
                                </p:cTn>
                              </p:par>
                            </p:childTnLst>
                          </p:cTn>
                        </p:par>
                        <p:par>
                          <p:cTn id="24" fill="hold">
                            <p:stCondLst>
                              <p:cond delay="2500"/>
                            </p:stCondLst>
                            <p:childTnLst>
                              <p:par>
                                <p:cTn id="25" presetID="12" presetClass="entr" presetSubtype="8" fill="hold" nodeType="after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slide(fromLeft)">
                                      <p:cBhvr>
                                        <p:cTn id="27" dur="500"/>
                                        <p:tgtEl>
                                          <p:spTgt spid="16">
                                            <p:txEl>
                                              <p:pRg st="1" end="1"/>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slide(fromLeft)">
                                      <p:cBhvr>
                                        <p:cTn id="31" dur="500"/>
                                        <p:tgtEl>
                                          <p:spTgt spid="16">
                                            <p:txEl>
                                              <p:pRg st="2" end="2"/>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12" presetClass="entr" presetSubtype="8" fill="hold" nodeType="after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animEffect transition="in" filter="slide(fromLeft)">
                                      <p:cBhvr>
                                        <p:cTn id="39" dur="500"/>
                                        <p:tgtEl>
                                          <p:spTgt spid="16">
                                            <p:txEl>
                                              <p:pRg st="4" end="4"/>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12" presetClass="entr" presetSubtype="8" fill="hold" nodeType="afterEffect">
                                  <p:stCondLst>
                                    <p:cond delay="0"/>
                                  </p:stCondLst>
                                  <p:childTnLst>
                                    <p:set>
                                      <p:cBhvr>
                                        <p:cTn id="46" dur="1" fill="hold">
                                          <p:stCondLst>
                                            <p:cond delay="0"/>
                                          </p:stCondLst>
                                        </p:cTn>
                                        <p:tgtEl>
                                          <p:spTgt spid="16">
                                            <p:txEl>
                                              <p:pRg st="6" end="6"/>
                                            </p:txEl>
                                          </p:spTgt>
                                        </p:tgtEl>
                                        <p:attrNameLst>
                                          <p:attrName>style.visibility</p:attrName>
                                        </p:attrNameLst>
                                      </p:cBhvr>
                                      <p:to>
                                        <p:strVal val="visible"/>
                                      </p:to>
                                    </p:set>
                                    <p:animEffect transition="in" filter="slide(fromLeft)">
                                      <p:cBhvr>
                                        <p:cTn id="47" dur="500"/>
                                        <p:tgtEl>
                                          <p:spTgt spid="16">
                                            <p:txEl>
                                              <p:pRg st="6" end="6"/>
                                            </p:txEl>
                                          </p:spTgt>
                                        </p:tgtEl>
                                      </p:cBhvr>
                                    </p:animEffect>
                                  </p:childTnLst>
                                </p:cTn>
                              </p:par>
                            </p:childTnLst>
                          </p:cTn>
                        </p:par>
                        <p:par>
                          <p:cTn id="48" fill="hold">
                            <p:stCondLst>
                              <p:cond delay="5500"/>
                            </p:stCondLst>
                            <p:childTnLst>
                              <p:par>
                                <p:cTn id="49" presetID="12" presetClass="entr" presetSubtype="8" fill="hold" nodeType="afterEffect">
                                  <p:stCondLst>
                                    <p:cond delay="0"/>
                                  </p:stCondLst>
                                  <p:childTnLst>
                                    <p:set>
                                      <p:cBhvr>
                                        <p:cTn id="50" dur="1" fill="hold">
                                          <p:stCondLst>
                                            <p:cond delay="0"/>
                                          </p:stCondLst>
                                        </p:cTn>
                                        <p:tgtEl>
                                          <p:spTgt spid="16">
                                            <p:txEl>
                                              <p:pRg st="7" end="7"/>
                                            </p:txEl>
                                          </p:spTgt>
                                        </p:tgtEl>
                                        <p:attrNameLst>
                                          <p:attrName>style.visibility</p:attrName>
                                        </p:attrNameLst>
                                      </p:cBhvr>
                                      <p:to>
                                        <p:strVal val="visible"/>
                                      </p:to>
                                    </p:set>
                                    <p:animEffect transition="in" filter="slide(fromLeft)">
                                      <p:cBhvr>
                                        <p:cTn id="51" dur="500"/>
                                        <p:tgtEl>
                                          <p:spTgt spid="16">
                                            <p:txEl>
                                              <p:pRg st="7" end="7"/>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088778" y="4667449"/>
            <a:ext cx="2817222" cy="13074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60321" y="4667449"/>
            <a:ext cx="4389120" cy="13074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4667449"/>
            <a:ext cx="2420983" cy="13074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091867" y="4599060"/>
            <a:ext cx="2814133" cy="2088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566556" y="4616344"/>
            <a:ext cx="4378388" cy="1828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 y="4616734"/>
            <a:ext cx="2420982" cy="1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74045" y="4848185"/>
            <a:ext cx="2769071" cy="984885"/>
          </a:xfrm>
          <a:prstGeom prst="rect">
            <a:avLst/>
          </a:prstGeom>
          <a:noFill/>
        </p:spPr>
        <p:txBody>
          <a:bodyPr wrap="square" rtlCol="0">
            <a:spAutoFit/>
          </a:bodyPr>
          <a:lstStyle/>
          <a:p>
            <a:pPr algn="ctr"/>
            <a:r>
              <a:rPr lang="en-US" sz="1600" b="1" dirty="0">
                <a:solidFill>
                  <a:srgbClr val="08255B"/>
                </a:solidFill>
                <a:latin typeface="+mj-lt"/>
              </a:rPr>
              <a:t>#1 in-class training</a:t>
            </a:r>
          </a:p>
          <a:p>
            <a:pPr algn="ctr"/>
            <a:r>
              <a:rPr lang="en-US" sz="1400" dirty="0">
                <a:solidFill>
                  <a:srgbClr val="08255B"/>
                </a:solidFill>
              </a:rPr>
              <a:t>Begin with fundamental knowledge and guidelines </a:t>
            </a:r>
          </a:p>
          <a:p>
            <a:pPr algn="ctr"/>
            <a:r>
              <a:rPr lang="en-US" sz="1400" dirty="0">
                <a:solidFill>
                  <a:srgbClr val="08255B"/>
                </a:solidFill>
              </a:rPr>
              <a:t>about the profession.</a:t>
            </a:r>
          </a:p>
        </p:txBody>
      </p:sp>
      <p:sp>
        <p:nvSpPr>
          <p:cNvPr id="37" name="TextBox 36"/>
          <p:cNvSpPr txBox="1"/>
          <p:nvPr/>
        </p:nvSpPr>
        <p:spPr>
          <a:xfrm>
            <a:off x="2577737" y="4835747"/>
            <a:ext cx="4362994" cy="984885"/>
          </a:xfrm>
          <a:prstGeom prst="rect">
            <a:avLst/>
          </a:prstGeom>
          <a:noFill/>
        </p:spPr>
        <p:txBody>
          <a:bodyPr wrap="square" rtlCol="0">
            <a:spAutoFit/>
          </a:bodyPr>
          <a:lstStyle/>
          <a:p>
            <a:pPr algn="ctr"/>
            <a:r>
              <a:rPr lang="en-US" sz="1600" b="1" dirty="0">
                <a:solidFill>
                  <a:srgbClr val="08255B"/>
                </a:solidFill>
                <a:latin typeface="+mj-lt"/>
              </a:rPr>
              <a:t>#2 practical experience and certification</a:t>
            </a:r>
          </a:p>
          <a:p>
            <a:pPr algn="ctr"/>
            <a:r>
              <a:rPr lang="en-US" sz="1400" dirty="0">
                <a:solidFill>
                  <a:srgbClr val="08255B"/>
                </a:solidFill>
              </a:rPr>
              <a:t>Practical exercises and a final exam </a:t>
            </a:r>
          </a:p>
          <a:p>
            <a:pPr algn="ctr"/>
            <a:r>
              <a:rPr lang="en-US" sz="1400" dirty="0">
                <a:solidFill>
                  <a:srgbClr val="08255B"/>
                </a:solidFill>
              </a:rPr>
              <a:t>will improve and test competences </a:t>
            </a:r>
          </a:p>
          <a:p>
            <a:pPr algn="ctr"/>
            <a:r>
              <a:rPr lang="en-US" sz="1400" dirty="0">
                <a:solidFill>
                  <a:srgbClr val="08255B"/>
                </a:solidFill>
              </a:rPr>
              <a:t>acquired during the theoretical training.</a:t>
            </a:r>
          </a:p>
        </p:txBody>
      </p:sp>
      <p:sp>
        <p:nvSpPr>
          <p:cNvPr id="38" name="TextBox 37"/>
          <p:cNvSpPr txBox="1"/>
          <p:nvPr/>
        </p:nvSpPr>
        <p:spPr>
          <a:xfrm>
            <a:off x="7193892" y="4835749"/>
            <a:ext cx="2712108" cy="1138773"/>
          </a:xfrm>
          <a:prstGeom prst="rect">
            <a:avLst/>
          </a:prstGeom>
          <a:noFill/>
        </p:spPr>
        <p:txBody>
          <a:bodyPr wrap="square" rtlCol="0" anchor="t">
            <a:spAutoFit/>
          </a:bodyPr>
          <a:lstStyle/>
          <a:p>
            <a:pPr algn="ctr"/>
            <a:r>
              <a:rPr lang="en-US" sz="1400" b="1" dirty="0">
                <a:solidFill>
                  <a:srgbClr val="08255B"/>
                </a:solidFill>
                <a:latin typeface="+mj-lt"/>
              </a:rPr>
              <a:t>#3 start working</a:t>
            </a:r>
          </a:p>
          <a:p>
            <a:pPr algn="ctr"/>
            <a:r>
              <a:rPr lang="en-US" sz="1400" dirty="0">
                <a:solidFill>
                  <a:srgbClr val="08255B"/>
                </a:solidFill>
              </a:rPr>
              <a:t>Our colleagues are ready to use their knowledge gained into practice.  </a:t>
            </a:r>
          </a:p>
          <a:p>
            <a:endParaRPr lang="en-US" sz="1200" dirty="0"/>
          </a:p>
        </p:txBody>
      </p:sp>
      <p:pic>
        <p:nvPicPr>
          <p:cNvPr id="42" name="Picture 41" descr="Everlasting Experiences SLIDE -03-03.png"/>
          <p:cNvPicPr>
            <a:picLocks noChangeAspect="1"/>
          </p:cNvPicPr>
          <p:nvPr/>
        </p:nvPicPr>
        <p:blipFill>
          <a:blip r:embed="rId3"/>
          <a:srcRect t="90859"/>
          <a:stretch>
            <a:fillRect/>
          </a:stretch>
        </p:blipFill>
        <p:spPr>
          <a:xfrm>
            <a:off x="0" y="6217920"/>
            <a:ext cx="9906000" cy="640081"/>
          </a:xfrm>
          <a:prstGeom prst="rect">
            <a:avLst/>
          </a:prstGeom>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xmlns="" val="0"/>
              </a:ext>
            </a:extLst>
          </a:blip>
          <a:srcRect t="30807" b="1978"/>
          <a:stretch/>
        </p:blipFill>
        <p:spPr>
          <a:xfrm>
            <a:off x="0" y="0"/>
            <a:ext cx="9906000" cy="4619626"/>
          </a:xfrm>
          <a:prstGeom prst="rect">
            <a:avLst/>
          </a:prstGeom>
        </p:spPr>
      </p:pic>
      <p:sp>
        <p:nvSpPr>
          <p:cNvPr id="41" name="TextBox 40"/>
          <p:cNvSpPr txBox="1"/>
          <p:nvPr/>
        </p:nvSpPr>
        <p:spPr>
          <a:xfrm>
            <a:off x="142222" y="116715"/>
            <a:ext cx="8427099" cy="523220"/>
          </a:xfrm>
          <a:prstGeom prst="rect">
            <a:avLst/>
          </a:prstGeom>
          <a:noFill/>
        </p:spPr>
        <p:txBody>
          <a:bodyPr wrap="square" rtlCol="0" anchor="t">
            <a:spAutoFit/>
          </a:bodyPr>
          <a:lstStyle/>
          <a:p>
            <a:r>
              <a:rPr lang="en-US" sz="2800" b="1" dirty="0">
                <a:solidFill>
                  <a:schemeClr val="bg1"/>
                </a:solidFill>
                <a:latin typeface="Lufthansa Head Light"/>
                <a:cs typeface="Arial"/>
              </a:rPr>
              <a:t>Education, our </a:t>
            </a:r>
            <a:r>
              <a:rPr lang="en-US" sz="2800" b="1" dirty="0">
                <a:solidFill>
                  <a:schemeClr val="bg1"/>
                </a:solidFill>
                <a:latin typeface="+mj-lt"/>
              </a:rPr>
              <a:t>Corporate Social Responsibility</a:t>
            </a:r>
            <a:endParaRPr lang="en-US" sz="2800" b="1" dirty="0">
              <a:solidFill>
                <a:schemeClr val="bg1"/>
              </a:solidFill>
              <a:latin typeface="Lufthansa Head Light" pitchFamily="34" charset="0"/>
              <a:cs typeface="Arial" pitchFamily="34" charset="0"/>
            </a:endParaRPr>
          </a:p>
        </p:txBody>
      </p:sp>
    </p:spTree>
    <p:extLst>
      <p:ext uri="{BB962C8B-B14F-4D97-AF65-F5344CB8AC3E}">
        <p14:creationId xmlns:p14="http://schemas.microsoft.com/office/powerpoint/2010/main" xmlns="" val="420012127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strips(upRight)">
                                      <p:cBhvr>
                                        <p:cTn id="11" dur="500"/>
                                        <p:tgtEl>
                                          <p:spTgt spid="41"/>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slide(fromTop)">
                                      <p:cBhvr>
                                        <p:cTn id="15" dur="500"/>
                                        <p:tgtEl>
                                          <p:spTgt spid="35"/>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lide(fromTop)">
                                      <p:cBhvr>
                                        <p:cTn id="19" dur="500"/>
                                        <p:tgtEl>
                                          <p:spTgt spid="3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childTnLst>
                                </p:cTn>
                              </p:par>
                            </p:childTnLst>
                          </p:cTn>
                        </p:par>
                        <p:par>
                          <p:cTn id="24" fill="hold">
                            <p:stCondLst>
                              <p:cond delay="3000"/>
                            </p:stCondLst>
                            <p:childTnLst>
                              <p:par>
                                <p:cTn id="25" presetID="12" presetClass="entr" presetSubtype="1"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slide(fromTop)">
                                      <p:cBhvr>
                                        <p:cTn id="27" dur="500"/>
                                        <p:tgtEl>
                                          <p:spTgt spid="33"/>
                                        </p:tgtEl>
                                      </p:cBhvr>
                                    </p:animEffect>
                                  </p:childTnLst>
                                </p:cTn>
                              </p:par>
                            </p:childTnLst>
                          </p:cTn>
                        </p:par>
                        <p:par>
                          <p:cTn id="28" fill="hold">
                            <p:stCondLst>
                              <p:cond delay="3500"/>
                            </p:stCondLst>
                            <p:childTnLst>
                              <p:par>
                                <p:cTn id="29" presetID="12"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slide(fromTop)">
                                      <p:cBhvr>
                                        <p:cTn id="31" dur="500"/>
                                        <p:tgtEl>
                                          <p:spTgt spid="2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childTnLst>
                                </p:cTn>
                              </p:par>
                            </p:childTnLst>
                          </p:cTn>
                        </p:par>
                        <p:par>
                          <p:cTn id="36" fill="hold">
                            <p:stCondLst>
                              <p:cond delay="5000"/>
                            </p:stCondLst>
                            <p:childTnLst>
                              <p:par>
                                <p:cTn id="37" presetID="12" presetClass="entr" presetSubtype="1"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slide(fromTop)">
                                      <p:cBhvr>
                                        <p:cTn id="39" dur="500"/>
                                        <p:tgtEl>
                                          <p:spTgt spid="32"/>
                                        </p:tgtEl>
                                      </p:cBhvr>
                                    </p:animEffect>
                                  </p:childTnLst>
                                </p:cTn>
                              </p:par>
                            </p:childTnLst>
                          </p:cTn>
                        </p:par>
                        <p:par>
                          <p:cTn id="40" fill="hold">
                            <p:stCondLst>
                              <p:cond delay="5500"/>
                            </p:stCondLst>
                            <p:childTnLst>
                              <p:par>
                                <p:cTn id="41" presetID="12"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lide(fromTop)">
                                      <p:cBhvr>
                                        <p:cTn id="43" dur="500"/>
                                        <p:tgtEl>
                                          <p:spTgt spid="19"/>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31" grpId="0" animBg="1"/>
      <p:bldP spid="32" grpId="0" animBg="1"/>
      <p:bldP spid="33" grpId="0" animBg="1"/>
      <p:bldP spid="35" grpId="0" animBg="1"/>
      <p:bldP spid="36" grpId="0"/>
      <p:bldP spid="37" grpId="0"/>
      <p:bldP spid="38"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E:\BESI`S WORKS\~ETG~ Re-Branding Designs and Applications\Designs for office\ELITE DMC\Power Point Templates\PNG Exports\Welcome Page-logo .png"/>
          <p:cNvPicPr>
            <a:picLocks noChangeAspect="1" noChangeArrowheads="1"/>
          </p:cNvPicPr>
          <p:nvPr/>
        </p:nvPicPr>
        <p:blipFill>
          <a:blip r:embed="rId3"/>
          <a:srcRect/>
          <a:stretch>
            <a:fillRect/>
          </a:stretch>
        </p:blipFill>
        <p:spPr bwMode="auto">
          <a:xfrm>
            <a:off x="365760" y="407465"/>
            <a:ext cx="4186385" cy="1044156"/>
          </a:xfrm>
          <a:prstGeom prst="rect">
            <a:avLst/>
          </a:prstGeom>
          <a:noFill/>
        </p:spPr>
      </p:pic>
      <p:sp>
        <p:nvSpPr>
          <p:cNvPr id="9" name="TextBox 8"/>
          <p:cNvSpPr txBox="1"/>
          <p:nvPr/>
        </p:nvSpPr>
        <p:spPr>
          <a:xfrm>
            <a:off x="1125078" y="2239374"/>
            <a:ext cx="7655844" cy="1938992"/>
          </a:xfrm>
          <a:prstGeom prst="rect">
            <a:avLst/>
          </a:prstGeom>
          <a:noFill/>
        </p:spPr>
        <p:txBody>
          <a:bodyPr wrap="square" rtlCol="0" anchor="t">
            <a:spAutoFit/>
          </a:bodyPr>
          <a:lstStyle/>
          <a:p>
            <a:pPr algn="ctr"/>
            <a:r>
              <a:rPr lang="en-US" sz="2400" b="1" dirty="0">
                <a:solidFill>
                  <a:srgbClr val="003C6A"/>
                </a:solidFill>
                <a:latin typeface="Lufthansa Head Light" pitchFamily="34" charset="0"/>
                <a:cs typeface="Arial" pitchFamily="34" charset="0"/>
              </a:rPr>
              <a:t>"As more and more artificial intelligence is entering into the world, more and more emotional intelligence must enter into leadership." -- </a:t>
            </a:r>
            <a:r>
              <a:rPr lang="en-US" sz="2400" b="1" i="1" dirty="0">
                <a:solidFill>
                  <a:srgbClr val="003C6A"/>
                </a:solidFill>
                <a:latin typeface="Lufthansa Head Light" pitchFamily="34" charset="0"/>
                <a:cs typeface="Arial" pitchFamily="34" charset="0"/>
              </a:rPr>
              <a:t>Amit Ray, Famous AI Scientist, Author of Compassionate Artificial Intelligence</a:t>
            </a:r>
            <a:endParaRPr lang="en-US" sz="2400" i="1" dirty="0">
              <a:solidFill>
                <a:srgbClr val="003C6A"/>
              </a:solidFill>
              <a:latin typeface="Lufthansa Text"/>
            </a:endParaRPr>
          </a:p>
        </p:txBody>
      </p:sp>
      <p:pic>
        <p:nvPicPr>
          <p:cNvPr id="13" name="Picture 2" descr="E:\BESI`S WORKS\~ETG~ Re-Branding Designs and Applications\Designs for office\Elite Travel Group PPT Presentations\Power Point Templates\Elite Travel Group_Youth\Last Slide -01.png"/>
          <p:cNvPicPr>
            <a:picLocks noChangeAspect="1" noChangeArrowheads="1"/>
          </p:cNvPicPr>
          <p:nvPr/>
        </p:nvPicPr>
        <p:blipFill>
          <a:blip r:embed="rId4" cstate="print"/>
          <a:srcRect l="37070" t="10711" r="37928" b="53807"/>
          <a:stretch>
            <a:fillRect/>
          </a:stretch>
        </p:blipFill>
        <p:spPr bwMode="auto">
          <a:xfrm>
            <a:off x="8455543" y="340535"/>
            <a:ext cx="1107201" cy="1111086"/>
          </a:xfrm>
          <a:prstGeom prst="rect">
            <a:avLst/>
          </a:prstGeom>
          <a:noFill/>
        </p:spPr>
      </p:pic>
      <p:sp>
        <p:nvSpPr>
          <p:cNvPr id="10" name="Rectangle 9"/>
          <p:cNvSpPr/>
          <p:nvPr/>
        </p:nvSpPr>
        <p:spPr>
          <a:xfrm>
            <a:off x="0" y="6010275"/>
            <a:ext cx="9906000" cy="8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Everlasting Experiences SLIDE -03-03.png"/>
          <p:cNvPicPr>
            <a:picLocks noChangeAspect="1"/>
          </p:cNvPicPr>
          <p:nvPr/>
        </p:nvPicPr>
        <p:blipFill>
          <a:blip r:embed="rId5"/>
          <a:srcRect t="90859"/>
          <a:stretch>
            <a:fillRect/>
          </a:stretch>
        </p:blipFill>
        <p:spPr>
          <a:xfrm>
            <a:off x="0" y="6217920"/>
            <a:ext cx="9906000" cy="640081"/>
          </a:xfrm>
          <a:prstGeom prst="rect">
            <a:avLst/>
          </a:prstGeom>
          <a:effectLst/>
        </p:spPr>
      </p:pic>
      <p:pic>
        <p:nvPicPr>
          <p:cNvPr id="3" name="Picture 2">
            <a:hlinkClick r:id="rId6"/>
            <a:extLst>
              <a:ext uri="{FF2B5EF4-FFF2-40B4-BE49-F238E27FC236}">
                <a16:creationId xmlns:a16="http://schemas.microsoft.com/office/drawing/2014/main" xmlns="" id="{C2DA5819-E8F8-4EA1-80A1-7EF7048D7C97}"/>
              </a:ext>
            </a:extLst>
          </p:cNvPr>
          <p:cNvPicPr>
            <a:picLocks noChangeAspect="1"/>
          </p:cNvPicPr>
          <p:nvPr/>
        </p:nvPicPr>
        <p:blipFill>
          <a:blip r:embed="rId7"/>
          <a:stretch>
            <a:fillRect/>
          </a:stretch>
        </p:blipFill>
        <p:spPr>
          <a:xfrm>
            <a:off x="3063084" y="4078002"/>
            <a:ext cx="3779832" cy="2128574"/>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12615" y="555957"/>
            <a:ext cx="2130949" cy="584775"/>
          </a:xfrm>
          <a:prstGeom prst="rect">
            <a:avLst/>
          </a:prstGeom>
          <a:noFill/>
        </p:spPr>
        <p:txBody>
          <a:bodyPr wrap="square" rtlCol="0">
            <a:spAutoFit/>
          </a:bodyPr>
          <a:lstStyle/>
          <a:p>
            <a:pPr algn="ctr"/>
            <a:r>
              <a:rPr lang="en-US" sz="3200" b="1" dirty="0">
                <a:solidFill>
                  <a:srgbClr val="002060"/>
                </a:solidFill>
                <a:latin typeface="Lufthansa Head Light" pitchFamily="34" charset="0"/>
              </a:rPr>
              <a:t>AI</a:t>
            </a:r>
          </a:p>
        </p:txBody>
      </p:sp>
      <p:sp>
        <p:nvSpPr>
          <p:cNvPr id="14" name="Rectangle 13"/>
          <p:cNvSpPr/>
          <p:nvPr/>
        </p:nvSpPr>
        <p:spPr>
          <a:xfrm>
            <a:off x="8426" y="1317594"/>
            <a:ext cx="3210261" cy="4615543"/>
          </a:xfrm>
          <a:prstGeom prst="rect">
            <a:avLst/>
          </a:prstGeom>
          <a:solidFill>
            <a:schemeClr val="accent2"/>
          </a:solidFill>
          <a:ln>
            <a:noFill/>
          </a:ln>
          <a:scene3d>
            <a:camera prst="orthographicFront"/>
            <a:lightRig rig="threePt" dir="t"/>
          </a:scene3d>
          <a:sp3d extrusionH="76200" contourW="12700">
            <a:extrusionClr>
              <a:schemeClr val="accent5"/>
            </a:extrusionClr>
            <a:contourClr>
              <a:schemeClr val="accent4">
                <a:lumMod val="75000"/>
              </a:schemeClr>
            </a:contourClr>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TextBox 15"/>
          <p:cNvSpPr txBox="1"/>
          <p:nvPr/>
        </p:nvSpPr>
        <p:spPr>
          <a:xfrm>
            <a:off x="3707794" y="555957"/>
            <a:ext cx="2725821" cy="584775"/>
          </a:xfrm>
          <a:prstGeom prst="rect">
            <a:avLst/>
          </a:prstGeom>
          <a:noFill/>
        </p:spPr>
        <p:txBody>
          <a:bodyPr wrap="square" rtlCol="0">
            <a:spAutoFit/>
          </a:bodyPr>
          <a:lstStyle/>
          <a:p>
            <a:r>
              <a:rPr lang="en-US" sz="3200" b="1" dirty="0">
                <a:solidFill>
                  <a:srgbClr val="002060"/>
                </a:solidFill>
                <a:latin typeface="Lufthansa Head Light" pitchFamily="34" charset="0"/>
              </a:rPr>
              <a:t>Data analysis</a:t>
            </a:r>
          </a:p>
        </p:txBody>
      </p:sp>
      <p:sp>
        <p:nvSpPr>
          <p:cNvPr id="18" name="TextBox 17"/>
          <p:cNvSpPr txBox="1"/>
          <p:nvPr/>
        </p:nvSpPr>
        <p:spPr>
          <a:xfrm>
            <a:off x="7677398" y="531956"/>
            <a:ext cx="2130949" cy="584775"/>
          </a:xfrm>
          <a:prstGeom prst="rect">
            <a:avLst/>
          </a:prstGeom>
          <a:noFill/>
        </p:spPr>
        <p:txBody>
          <a:bodyPr wrap="square" rtlCol="0">
            <a:spAutoFit/>
          </a:bodyPr>
          <a:lstStyle/>
          <a:p>
            <a:pPr algn="ctr"/>
            <a:r>
              <a:rPr lang="en-US" sz="3200" b="1" dirty="0">
                <a:solidFill>
                  <a:srgbClr val="002060"/>
                </a:solidFill>
                <a:latin typeface="Lufthansa Head Light" pitchFamily="34" charset="0"/>
              </a:rPr>
              <a:t>BI</a:t>
            </a:r>
          </a:p>
        </p:txBody>
      </p:sp>
      <p:sp>
        <p:nvSpPr>
          <p:cNvPr id="24" name="TextBox 23"/>
          <p:cNvSpPr txBox="1"/>
          <p:nvPr/>
        </p:nvSpPr>
        <p:spPr>
          <a:xfrm>
            <a:off x="3521807" y="2017989"/>
            <a:ext cx="2734147" cy="1169551"/>
          </a:xfrm>
          <a:prstGeom prst="rect">
            <a:avLst/>
          </a:prstGeom>
          <a:noFill/>
        </p:spPr>
        <p:txBody>
          <a:bodyPr wrap="square" rtlCol="0">
            <a:spAutoFit/>
          </a:bodyPr>
          <a:lstStyle/>
          <a:p>
            <a:pPr>
              <a:spcBef>
                <a:spcPts val="120"/>
              </a:spcBef>
            </a:pPr>
            <a:r>
              <a:rPr lang="en-US" sz="1400" b="1" dirty="0">
                <a:solidFill>
                  <a:schemeClr val="bg1"/>
                </a:solidFill>
                <a:latin typeface="Lufthansa Text" pitchFamily="34" charset="0"/>
              </a:rPr>
              <a:t>To give people the best of the Balkans and Eastern Europe. And to do it in a sustainable way, working with local people to leave communities richer.</a:t>
            </a:r>
          </a:p>
        </p:txBody>
      </p:sp>
      <p:sp>
        <p:nvSpPr>
          <p:cNvPr id="25" name="Rectangle 24"/>
          <p:cNvSpPr/>
          <p:nvPr/>
        </p:nvSpPr>
        <p:spPr>
          <a:xfrm>
            <a:off x="3349155" y="1317594"/>
            <a:ext cx="3210261" cy="4615543"/>
          </a:xfrm>
          <a:prstGeom prst="rect">
            <a:avLst/>
          </a:prstGeom>
          <a:solidFill>
            <a:schemeClr val="accent2"/>
          </a:solidFill>
          <a:ln>
            <a:noFill/>
          </a:ln>
          <a:scene3d>
            <a:camera prst="orthographicFront"/>
            <a:lightRig rig="threePt" dir="t"/>
          </a:scene3d>
          <a:sp3d extrusionH="76200" contourW="12700">
            <a:extrusionClr>
              <a:schemeClr val="accent5"/>
            </a:extrusionClr>
            <a:contourClr>
              <a:schemeClr val="accent4">
                <a:lumMod val="75000"/>
              </a:schemeClr>
            </a:contourClr>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200"/>
          </a:p>
        </p:txBody>
      </p:sp>
      <p:sp>
        <p:nvSpPr>
          <p:cNvPr id="26" name="Rectangle 25"/>
          <p:cNvSpPr/>
          <p:nvPr/>
        </p:nvSpPr>
        <p:spPr>
          <a:xfrm>
            <a:off x="6695739" y="1317594"/>
            <a:ext cx="3210261" cy="4615543"/>
          </a:xfrm>
          <a:prstGeom prst="rect">
            <a:avLst/>
          </a:prstGeom>
          <a:solidFill>
            <a:schemeClr val="accent2"/>
          </a:solidFill>
          <a:ln>
            <a:noFill/>
          </a:ln>
          <a:scene3d>
            <a:camera prst="orthographicFront"/>
            <a:lightRig rig="threePt" dir="t"/>
          </a:scene3d>
          <a:sp3d extrusionH="76200" contourW="12700">
            <a:extrusionClr>
              <a:schemeClr val="accent5"/>
            </a:extrusionClr>
            <a:contourClr>
              <a:schemeClr val="accent4">
                <a:lumMod val="75000"/>
              </a:schemeClr>
            </a:contourClr>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TextBox 26"/>
          <p:cNvSpPr txBox="1"/>
          <p:nvPr/>
        </p:nvSpPr>
        <p:spPr>
          <a:xfrm>
            <a:off x="3585177" y="1469346"/>
            <a:ext cx="2676286" cy="4385816"/>
          </a:xfrm>
          <a:prstGeom prst="rect">
            <a:avLst/>
          </a:prstGeom>
          <a:noFill/>
        </p:spPr>
        <p:txBody>
          <a:bodyPr wrap="square" rtlCol="0">
            <a:spAutoFit/>
          </a:bodyPr>
          <a:lstStyle/>
          <a:p>
            <a:pPr>
              <a:spcBef>
                <a:spcPts val="120"/>
              </a:spcBef>
            </a:pPr>
            <a:r>
              <a:rPr lang="en-US" sz="2200" b="1" dirty="0">
                <a:solidFill>
                  <a:schemeClr val="bg1"/>
                </a:solidFill>
                <a:latin typeface="Lufthansa Text" pitchFamily="34" charset="0"/>
              </a:rPr>
              <a:t>Data science</a:t>
            </a:r>
          </a:p>
          <a:p>
            <a:pPr>
              <a:spcBef>
                <a:spcPts val="120"/>
              </a:spcBef>
            </a:pPr>
            <a:endParaRPr lang="en-US" sz="1400" i="1" dirty="0">
              <a:solidFill>
                <a:schemeClr val="bg1"/>
              </a:solidFill>
              <a:latin typeface="Lufthansa Text" pitchFamily="34" charset="0"/>
            </a:endParaRPr>
          </a:p>
          <a:p>
            <a:pPr>
              <a:spcBef>
                <a:spcPts val="120"/>
              </a:spcBef>
            </a:pPr>
            <a:r>
              <a:rPr lang="en-US" sz="1700" b="1" dirty="0">
                <a:solidFill>
                  <a:schemeClr val="bg1"/>
                </a:solidFill>
                <a:latin typeface="Lufthansa Text" pitchFamily="34" charset="0"/>
              </a:rPr>
              <a:t>Analyzing raw data in order to make human – friendly conclusions.</a:t>
            </a:r>
          </a:p>
          <a:p>
            <a:pPr>
              <a:spcBef>
                <a:spcPts val="120"/>
              </a:spcBef>
            </a:pPr>
            <a:endParaRPr lang="en-US" sz="1700" b="1" dirty="0">
              <a:solidFill>
                <a:schemeClr val="bg1"/>
              </a:solidFill>
              <a:latin typeface="Lufthansa Text" pitchFamily="34" charset="0"/>
            </a:endParaRPr>
          </a:p>
          <a:p>
            <a:pPr>
              <a:spcBef>
                <a:spcPts val="120"/>
              </a:spcBef>
            </a:pPr>
            <a:r>
              <a:rPr lang="en-US" sz="1700" b="1" dirty="0">
                <a:solidFill>
                  <a:schemeClr val="bg1"/>
                </a:solidFill>
                <a:latin typeface="Lufthansa Text" pitchFamily="34" charset="0"/>
              </a:rPr>
              <a:t>Reveal trends and metrics that would otherwise be lost in the mass of information. </a:t>
            </a:r>
          </a:p>
          <a:p>
            <a:pPr>
              <a:spcBef>
                <a:spcPts val="120"/>
              </a:spcBef>
            </a:pPr>
            <a:endParaRPr lang="en-US" sz="1700" b="1" dirty="0">
              <a:solidFill>
                <a:schemeClr val="bg1"/>
              </a:solidFill>
              <a:latin typeface="Lufthansa Text" pitchFamily="34" charset="0"/>
            </a:endParaRPr>
          </a:p>
          <a:p>
            <a:pPr>
              <a:spcBef>
                <a:spcPts val="120"/>
              </a:spcBef>
            </a:pPr>
            <a:r>
              <a:rPr lang="en-US" sz="1700" b="1" dirty="0">
                <a:solidFill>
                  <a:schemeClr val="bg1"/>
                </a:solidFill>
                <a:latin typeface="Lufthansa Text" pitchFamily="34" charset="0"/>
              </a:rPr>
              <a:t>This information then used to optimize processes, to increase the overall efficiency of a business or system.</a:t>
            </a:r>
          </a:p>
        </p:txBody>
      </p:sp>
      <p:sp>
        <p:nvSpPr>
          <p:cNvPr id="28" name="TextBox 27"/>
          <p:cNvSpPr txBox="1"/>
          <p:nvPr/>
        </p:nvSpPr>
        <p:spPr>
          <a:xfrm>
            <a:off x="6796408" y="1469346"/>
            <a:ext cx="2894521" cy="4939814"/>
          </a:xfrm>
          <a:prstGeom prst="rect">
            <a:avLst/>
          </a:prstGeom>
          <a:noFill/>
        </p:spPr>
        <p:txBody>
          <a:bodyPr wrap="square" rtlCol="0">
            <a:spAutoFit/>
          </a:bodyPr>
          <a:lstStyle/>
          <a:p>
            <a:pPr>
              <a:spcBef>
                <a:spcPts val="120"/>
              </a:spcBef>
            </a:pPr>
            <a:r>
              <a:rPr lang="en-US" sz="2200" b="1" dirty="0">
                <a:solidFill>
                  <a:schemeClr val="bg1"/>
                </a:solidFill>
                <a:latin typeface="Lufthansa Text" pitchFamily="34" charset="0"/>
              </a:rPr>
              <a:t>Business Intelligence</a:t>
            </a:r>
          </a:p>
          <a:p>
            <a:pPr>
              <a:spcBef>
                <a:spcPts val="120"/>
              </a:spcBef>
            </a:pPr>
            <a:endParaRPr lang="en-US" i="1" dirty="0">
              <a:solidFill>
                <a:schemeClr val="bg1"/>
              </a:solidFill>
              <a:latin typeface="Lufthansa Text" pitchFamily="34" charset="0"/>
            </a:endParaRPr>
          </a:p>
          <a:p>
            <a:pPr>
              <a:spcBef>
                <a:spcPts val="120"/>
              </a:spcBef>
            </a:pPr>
            <a:r>
              <a:rPr lang="en-US" b="1" dirty="0">
                <a:solidFill>
                  <a:schemeClr val="bg1"/>
                </a:solidFill>
                <a:latin typeface="Lufthansa Text" pitchFamily="34" charset="0"/>
              </a:rPr>
              <a:t>Technology-driven process for analyzing data and presenting actionable information which helps executives, managers and other corporate end users make informed business decisions.</a:t>
            </a:r>
          </a:p>
          <a:p>
            <a:pPr>
              <a:spcBef>
                <a:spcPts val="120"/>
              </a:spcBef>
            </a:pPr>
            <a:endParaRPr lang="en-US" b="1" dirty="0">
              <a:solidFill>
                <a:schemeClr val="bg1"/>
              </a:solidFill>
              <a:latin typeface="Lufthansa Text" pitchFamily="34" charset="0"/>
            </a:endParaRPr>
          </a:p>
          <a:p>
            <a:pPr>
              <a:spcBef>
                <a:spcPts val="120"/>
              </a:spcBef>
            </a:pPr>
            <a:r>
              <a:rPr lang="en-US" b="1" dirty="0">
                <a:solidFill>
                  <a:schemeClr val="bg1"/>
                </a:solidFill>
                <a:latin typeface="Lufthansa Text" pitchFamily="34" charset="0"/>
              </a:rPr>
              <a:t>BI technologies provide historical, current, and predictive views of business operations.</a:t>
            </a:r>
          </a:p>
          <a:p>
            <a:pPr>
              <a:spcBef>
                <a:spcPts val="120"/>
              </a:spcBef>
            </a:pPr>
            <a:endParaRPr lang="en-US" i="1" dirty="0">
              <a:solidFill>
                <a:schemeClr val="bg1"/>
              </a:solidFill>
              <a:latin typeface="Lufthansa Text" pitchFamily="34" charset="0"/>
            </a:endParaRPr>
          </a:p>
          <a:p>
            <a:pPr>
              <a:spcBef>
                <a:spcPts val="120"/>
              </a:spcBef>
            </a:pPr>
            <a:endParaRPr lang="en-US" i="1" dirty="0">
              <a:solidFill>
                <a:schemeClr val="bg1"/>
              </a:solidFill>
              <a:latin typeface="Lufthansa Text" pitchFamily="34" charset="0"/>
            </a:endParaRPr>
          </a:p>
        </p:txBody>
      </p:sp>
      <p:sp>
        <p:nvSpPr>
          <p:cNvPr id="30" name="TextBox 29"/>
          <p:cNvSpPr txBox="1"/>
          <p:nvPr/>
        </p:nvSpPr>
        <p:spPr>
          <a:xfrm>
            <a:off x="226423" y="1469346"/>
            <a:ext cx="2821577" cy="3139321"/>
          </a:xfrm>
          <a:prstGeom prst="rect">
            <a:avLst/>
          </a:prstGeom>
          <a:noFill/>
        </p:spPr>
        <p:txBody>
          <a:bodyPr wrap="square" rtlCol="0">
            <a:spAutoFit/>
          </a:bodyPr>
          <a:lstStyle/>
          <a:p>
            <a:r>
              <a:rPr lang="en-US" sz="2200" b="1" dirty="0">
                <a:solidFill>
                  <a:schemeClr val="bg1"/>
                </a:solidFill>
                <a:latin typeface="Lufthansa Text "/>
              </a:rPr>
              <a:t>Artificial intelligence</a:t>
            </a:r>
          </a:p>
          <a:p>
            <a:r>
              <a:rPr lang="en-US" dirty="0">
                <a:solidFill>
                  <a:schemeClr val="bg1"/>
                </a:solidFill>
                <a:latin typeface="Lufthansa Text "/>
              </a:rPr>
              <a:t> </a:t>
            </a:r>
          </a:p>
          <a:p>
            <a:r>
              <a:rPr lang="en-US" b="1" dirty="0">
                <a:solidFill>
                  <a:schemeClr val="bg1"/>
                </a:solidFill>
                <a:latin typeface="Lufthansa Text "/>
              </a:rPr>
              <a:t>Computer systems able to perform tasks normally requiring human intelligence, such as visual perception, speech recognition, decision-making, and translation between languages.</a:t>
            </a:r>
          </a:p>
          <a:p>
            <a:endParaRPr lang="en-US" sz="1400" b="1" dirty="0"/>
          </a:p>
        </p:txBody>
      </p:sp>
      <p:sp>
        <p:nvSpPr>
          <p:cNvPr id="19" name="Rectangle 18"/>
          <p:cNvSpPr/>
          <p:nvPr/>
        </p:nvSpPr>
        <p:spPr>
          <a:xfrm>
            <a:off x="0" y="6010275"/>
            <a:ext cx="9906000" cy="84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Everlasting Experiences SLIDE -03-03.png"/>
          <p:cNvPicPr>
            <a:picLocks noChangeAspect="1"/>
          </p:cNvPicPr>
          <p:nvPr/>
        </p:nvPicPr>
        <p:blipFill>
          <a:blip r:embed="rId3"/>
          <a:srcRect t="90859"/>
          <a:stretch>
            <a:fillRect/>
          </a:stretch>
        </p:blipFill>
        <p:spPr>
          <a:xfrm>
            <a:off x="0" y="6217920"/>
            <a:ext cx="9906000" cy="640081"/>
          </a:xfrm>
          <a:prstGeom prst="rect">
            <a:avLst/>
          </a:prstGeom>
          <a:effectLst/>
        </p:spPr>
      </p:pic>
      <p:pic>
        <p:nvPicPr>
          <p:cNvPr id="3074" name="Picture 2" descr="Head with gears"/>
          <p:cNvPicPr>
            <a:picLocks noChangeAspect="1" noChangeArrowheads="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p:blipFill>
        <p:spPr bwMode="auto">
          <a:xfrm>
            <a:off x="202163" y="506990"/>
            <a:ext cx="658150" cy="658150"/>
          </a:xfrm>
          <a:prstGeom prst="rect">
            <a:avLst/>
          </a:prstGeom>
          <a:noFill/>
        </p:spPr>
      </p:pic>
      <p:pic>
        <p:nvPicPr>
          <p:cNvPr id="11" name="Picture 2" descr="Presentation with pie chart"/>
          <p:cNvPicPr>
            <a:picLocks noChangeAspect="1" noChangeArrowheads="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p:blipFill>
        <p:spPr bwMode="auto">
          <a:xfrm>
            <a:off x="3200465" y="518218"/>
            <a:ext cx="612251" cy="612251"/>
          </a:xfrm>
          <a:prstGeom prst="rect">
            <a:avLst/>
          </a:prstGeom>
          <a:noFill/>
        </p:spPr>
      </p:pic>
      <p:pic>
        <p:nvPicPr>
          <p:cNvPr id="12" name="Picture 2" descr="Connections"/>
          <p:cNvPicPr>
            <a:picLocks noChangeAspect="1" noChangeArrowheads="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p:blipFill>
        <p:spPr bwMode="auto">
          <a:xfrm>
            <a:off x="6796408" y="522989"/>
            <a:ext cx="626151" cy="626151"/>
          </a:xfrm>
          <a:prstGeom prst="rect">
            <a:avLst/>
          </a:prstGeom>
          <a:noFill/>
          <a:ln>
            <a:solidFill>
              <a:schemeClr val="accent1">
                <a:lumMod val="50000"/>
              </a:schemeClr>
            </a:solidFill>
          </a:ln>
        </p:spPr>
      </p:pic>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3DCDF45F-1116-44E5-BC1A-F3FD06BE2649}"/>
              </a:ext>
            </a:extLst>
          </p:cNvPr>
          <p:cNvSpPr>
            <a:spLocks noGrp="1"/>
          </p:cNvSpPr>
          <p:nvPr>
            <p:ph idx="1"/>
          </p:nvPr>
        </p:nvSpPr>
        <p:spPr>
          <a:xfrm>
            <a:off x="327803" y="1414341"/>
            <a:ext cx="9394166" cy="5098602"/>
          </a:xfrm>
        </p:spPr>
        <p:txBody>
          <a:bodyPr anchor="ctr">
            <a:normAutofit/>
          </a:bodyPr>
          <a:lstStyle/>
          <a:p>
            <a:pPr marL="0" indent="0" algn="ctr">
              <a:buNone/>
            </a:pPr>
            <a:r>
              <a:rPr lang="en-US" sz="2000" b="1" dirty="0">
                <a:solidFill>
                  <a:srgbClr val="08255B"/>
                </a:solidFill>
              </a:rPr>
              <a:t>By 2026 Elite Travel Group will be the first company in Albania to offer:</a:t>
            </a:r>
          </a:p>
          <a:p>
            <a:pPr marL="0" indent="0" algn="ctr">
              <a:buNone/>
            </a:pPr>
            <a:endParaRPr lang="en-US" sz="2200" dirty="0">
              <a:solidFill>
                <a:srgbClr val="08255B"/>
              </a:solidFill>
            </a:endParaRPr>
          </a:p>
          <a:p>
            <a:pPr>
              <a:buFontTx/>
              <a:buChar char="-"/>
            </a:pPr>
            <a:r>
              <a:rPr lang="en-US" sz="2000" dirty="0">
                <a:solidFill>
                  <a:srgbClr val="08255B"/>
                </a:solidFill>
              </a:rPr>
              <a:t>4 days a week job</a:t>
            </a:r>
          </a:p>
          <a:p>
            <a:pPr>
              <a:buFontTx/>
              <a:buChar char="-"/>
            </a:pPr>
            <a:r>
              <a:rPr lang="en-US" sz="2000" dirty="0">
                <a:solidFill>
                  <a:srgbClr val="08255B"/>
                </a:solidFill>
              </a:rPr>
              <a:t>No more seasonal jobs</a:t>
            </a:r>
          </a:p>
          <a:p>
            <a:pPr marL="0" indent="0">
              <a:buNone/>
            </a:pPr>
            <a:r>
              <a:rPr lang="en-US" sz="2000" dirty="0">
                <a:solidFill>
                  <a:srgbClr val="08255B"/>
                </a:solidFill>
              </a:rPr>
              <a:t>-    Hybrid work </a:t>
            </a:r>
          </a:p>
          <a:p>
            <a:pPr>
              <a:buFontTx/>
              <a:buChar char="-"/>
            </a:pPr>
            <a:r>
              <a:rPr lang="en-US" sz="2000" dirty="0">
                <a:solidFill>
                  <a:srgbClr val="08255B"/>
                </a:solidFill>
              </a:rPr>
              <a:t>Remote work</a:t>
            </a:r>
          </a:p>
          <a:p>
            <a:pPr>
              <a:buFontTx/>
              <a:buChar char="-"/>
            </a:pPr>
            <a:r>
              <a:rPr lang="en-US" sz="2000" dirty="0">
                <a:solidFill>
                  <a:srgbClr val="08255B"/>
                </a:solidFill>
              </a:rPr>
              <a:t>5 hours day job (08 – 13.00 or 13.00 – 18.00 for parents with kids under 12 yrs.</a:t>
            </a:r>
          </a:p>
          <a:p>
            <a:pPr>
              <a:buFontTx/>
              <a:buChar char="-"/>
            </a:pPr>
            <a:r>
              <a:rPr lang="en-US" sz="2000" dirty="0">
                <a:solidFill>
                  <a:srgbClr val="08255B"/>
                </a:solidFill>
              </a:rPr>
              <a:t>A guarantee that an employee of the company in case of any global disruption get paid for 1 year 70% of his salary</a:t>
            </a:r>
          </a:p>
          <a:p>
            <a:pPr>
              <a:buFontTx/>
              <a:buChar char="-"/>
            </a:pPr>
            <a:r>
              <a:rPr lang="en-US" sz="2000" dirty="0">
                <a:solidFill>
                  <a:srgbClr val="08255B"/>
                </a:solidFill>
              </a:rPr>
              <a:t>On interviews we will not ask for certification but deliver a task to be solved within a deadline. </a:t>
            </a:r>
          </a:p>
          <a:p>
            <a:pPr marL="0" indent="0" algn="ctr">
              <a:buNone/>
            </a:pPr>
            <a:endParaRPr lang="en-US" sz="2200" dirty="0">
              <a:solidFill>
                <a:srgbClr val="000000"/>
              </a:solidFill>
            </a:endParaRPr>
          </a:p>
          <a:p>
            <a:endParaRPr lang="en-US" sz="2200" dirty="0">
              <a:solidFill>
                <a:srgbClr val="000000"/>
              </a:solidFill>
            </a:endParaRPr>
          </a:p>
        </p:txBody>
      </p:sp>
      <p:pic>
        <p:nvPicPr>
          <p:cNvPr id="6" name="Picture 4" descr="E:\BESI`S WORKS\~ETG~ Re-Branding Designs and Applications\Designs for office\ELITE DMC\Power Point Templates\PNG Exports\Welcome Page-logo .png">
            <a:extLst>
              <a:ext uri="{FF2B5EF4-FFF2-40B4-BE49-F238E27FC236}">
                <a16:creationId xmlns:a16="http://schemas.microsoft.com/office/drawing/2014/main" xmlns="" id="{988EF552-7779-4B3A-8BB3-B8AC7C4D0736}"/>
              </a:ext>
            </a:extLst>
          </p:cNvPr>
          <p:cNvPicPr>
            <a:picLocks noChangeAspect="1" noChangeArrowheads="1"/>
          </p:cNvPicPr>
          <p:nvPr/>
        </p:nvPicPr>
        <p:blipFill>
          <a:blip r:embed="rId2"/>
          <a:srcRect/>
          <a:stretch>
            <a:fillRect/>
          </a:stretch>
        </p:blipFill>
        <p:spPr bwMode="auto">
          <a:xfrm>
            <a:off x="207032" y="78623"/>
            <a:ext cx="3760239" cy="937868"/>
          </a:xfrm>
          <a:prstGeom prst="rect">
            <a:avLst/>
          </a:prstGeom>
          <a:noFill/>
        </p:spPr>
      </p:pic>
    </p:spTree>
    <p:extLst>
      <p:ext uri="{BB962C8B-B14F-4D97-AF65-F5344CB8AC3E}">
        <p14:creationId xmlns:p14="http://schemas.microsoft.com/office/powerpoint/2010/main" xmlns="" val="186606752"/>
      </p:ext>
    </p:extLst>
  </p:cSld>
  <p:clrMapOvr>
    <a:masterClrMapping/>
  </p:clrMapOvr>
</p:sld>
</file>

<file path=ppt/theme/theme1.xml><?xml version="1.0" encoding="utf-8"?>
<a:theme xmlns:a="http://schemas.openxmlformats.org/drawingml/2006/main" name="Office Theme">
  <a:themeElements>
    <a:clrScheme name="ETG Table Chart Colors">
      <a:dk1>
        <a:sysClr val="windowText" lastClr="000000"/>
      </a:dk1>
      <a:lt1>
        <a:sysClr val="window" lastClr="FFFFFF"/>
      </a:lt1>
      <a:dk2>
        <a:srgbClr val="1F497D"/>
      </a:dk2>
      <a:lt2>
        <a:srgbClr val="EEECE1"/>
      </a:lt2>
      <a:accent1>
        <a:srgbClr val="B7DCEF"/>
      </a:accent1>
      <a:accent2>
        <a:srgbClr val="6BAFE0"/>
      </a:accent2>
      <a:accent3>
        <a:srgbClr val="003C6A"/>
      </a:accent3>
      <a:accent4>
        <a:srgbClr val="0089A7"/>
      </a:accent4>
      <a:accent5>
        <a:srgbClr val="009CC7"/>
      </a:accent5>
      <a:accent6>
        <a:srgbClr val="00B5C6"/>
      </a:accent6>
      <a:hlink>
        <a:srgbClr val="0000FF"/>
      </a:hlink>
      <a:folHlink>
        <a:srgbClr val="800080"/>
      </a:folHlink>
    </a:clrScheme>
    <a:fontScheme name="Main Heading">
      <a:majorFont>
        <a:latin typeface="Lufthansa Head Light"/>
        <a:ea typeface=""/>
        <a:cs typeface=""/>
      </a:majorFont>
      <a:minorFont>
        <a:latin typeface="Lufthansa Text"/>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889</Words>
  <Application>Microsoft Office PowerPoint</Application>
  <PresentationFormat>A4 Paper (210x297 mm)</PresentationFormat>
  <Paragraphs>127</Paragraphs>
  <Slides>20</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Lufthansa Head Light</vt:lpstr>
      <vt:lpstr>Lufthansa Text</vt:lpstr>
      <vt:lpstr>Lufthansa Text </vt:lpstr>
      <vt:lpstr>Calibri</vt:lpstr>
      <vt:lpstr>Times New Roman</vt:lpstr>
      <vt:lpstr>Office Theme</vt:lpstr>
      <vt:lpstr>Slide 1</vt:lpstr>
      <vt:lpstr>Slide 2</vt:lpstr>
      <vt:lpstr>Slide 3</vt:lpstr>
      <vt:lpstr>Slide 4</vt:lpstr>
      <vt:lpstr>Slide 5</vt:lpstr>
      <vt:lpstr>Slide 6</vt:lpstr>
      <vt:lpstr>Slide 7</vt:lpstr>
      <vt:lpstr>Slide 8</vt:lpstr>
      <vt:lpstr>Slide 9</vt:lpstr>
      <vt:lpstr>Tourism Industry in Albania Free stress work by 2024</vt:lpstr>
      <vt:lpstr>Slide 11</vt:lpstr>
      <vt:lpstr>Your Journey?! Guide/Waiter/Sales/Travel advisor/Reps</vt:lpstr>
      <vt:lpstr>Slide 13</vt:lpstr>
      <vt:lpstr>Slide 14</vt:lpstr>
      <vt:lpstr>Slide 15</vt:lpstr>
      <vt:lpstr>Slide 16</vt:lpstr>
      <vt:lpstr> Elite Travel Group intetion:                                Albania &amp; Western Balkans 2030 </vt:lpstr>
      <vt:lpstr>Slide 18</vt:lpstr>
      <vt:lpstr>Q &amp; A</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 SHAKA</dc:creator>
  <cp:lastModifiedBy>User</cp:lastModifiedBy>
  <cp:revision>47</cp:revision>
  <dcterms:created xsi:type="dcterms:W3CDTF">2020-06-28T19:33:17Z</dcterms:created>
  <dcterms:modified xsi:type="dcterms:W3CDTF">2024-04-04T06:52:57Z</dcterms:modified>
</cp:coreProperties>
</file>